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4.xml" ContentType="application/vnd.openxmlformats-officedocument.presentationml.notesSlide+xml"/>
  <Override PartName="/ppt/embeddings/oleObject13.bin" ContentType="application/vnd.openxmlformats-officedocument.oleObject"/>
  <Override PartName="/ppt/notesSlides/notesSlide5.xml" ContentType="application/vnd.openxmlformats-officedocument.presentationml.notesSlide+xml"/>
  <Override PartName="/ppt/embeddings/oleObject14.bin" ContentType="application/vnd.openxmlformats-officedocument.oleObject"/>
  <Override PartName="/ppt/notesSlides/notesSlide6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7.xml" ContentType="application/vnd.openxmlformats-officedocument.presentationml.notesSlide+xml"/>
  <Override PartName="/ppt/embeddings/oleObject18.bin" ContentType="application/vnd.openxmlformats-officedocument.oleObject"/>
  <Override PartName="/ppt/notesSlides/notesSlide8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9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10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notesSlides/notesSlide13.xml" ContentType="application/vnd.openxmlformats-officedocument.presentationml.notesSlide+xml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notesSlides/notesSlide14.xml" ContentType="application/vnd.openxmlformats-officedocument.presentationml.notesSlide+xml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notesSlides/notesSlide15.xml" ContentType="application/vnd.openxmlformats-officedocument.presentationml.notesSlide+xml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notesSlides/notesSlide16.xml" ContentType="application/vnd.openxmlformats-officedocument.presentationml.notesSlide+xml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notesSlides/notesSlide17.xml" ContentType="application/vnd.openxmlformats-officedocument.presentationml.notesSlide+xml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oleObject266.bin" ContentType="application/vnd.openxmlformats-officedocument.oleObject"/>
  <Override PartName="/ppt/embeddings/oleObject267.bin" ContentType="application/vnd.openxmlformats-officedocument.oleObject"/>
  <Override PartName="/ppt/embeddings/oleObject268.bin" ContentType="application/vnd.openxmlformats-officedocument.oleObject"/>
  <Override PartName="/ppt/embeddings/oleObject269.bin" ContentType="application/vnd.openxmlformats-officedocument.oleObject"/>
  <Override PartName="/ppt/embeddings/oleObject270.bin" ContentType="application/vnd.openxmlformats-officedocument.oleObject"/>
  <Override PartName="/ppt/embeddings/oleObject271.bin" ContentType="application/vnd.openxmlformats-officedocument.oleObject"/>
  <Override PartName="/ppt/embeddings/oleObject272.bin" ContentType="application/vnd.openxmlformats-officedocument.oleObject"/>
  <Override PartName="/ppt/embeddings/oleObject273.bin" ContentType="application/vnd.openxmlformats-officedocument.oleObject"/>
  <Override PartName="/ppt/embeddings/oleObject274.bin" ContentType="application/vnd.openxmlformats-officedocument.oleObject"/>
  <Override PartName="/ppt/embeddings/oleObject275.bin" ContentType="application/vnd.openxmlformats-officedocument.oleObject"/>
  <Override PartName="/ppt/embeddings/oleObject276.bin" ContentType="application/vnd.openxmlformats-officedocument.oleObject"/>
  <Override PartName="/ppt/embeddings/oleObject277.bin" ContentType="application/vnd.openxmlformats-officedocument.oleObject"/>
  <Override PartName="/ppt/embeddings/oleObject278.bin" ContentType="application/vnd.openxmlformats-officedocument.oleObject"/>
  <Override PartName="/ppt/embeddings/oleObject279.bin" ContentType="application/vnd.openxmlformats-officedocument.oleObject"/>
  <Override PartName="/ppt/embeddings/oleObject280.bin" ContentType="application/vnd.openxmlformats-officedocument.oleObject"/>
  <Override PartName="/ppt/embeddings/oleObject281.bin" ContentType="application/vnd.openxmlformats-officedocument.oleObject"/>
  <Override PartName="/ppt/embeddings/oleObject282.bin" ContentType="application/vnd.openxmlformats-officedocument.oleObject"/>
  <Override PartName="/ppt/embeddings/oleObject283.bin" ContentType="application/vnd.openxmlformats-officedocument.oleObject"/>
  <Override PartName="/ppt/embeddings/oleObject284.bin" ContentType="application/vnd.openxmlformats-officedocument.oleObject"/>
  <Override PartName="/ppt/embeddings/oleObject285.bin" ContentType="application/vnd.openxmlformats-officedocument.oleObject"/>
  <Override PartName="/ppt/embeddings/oleObject286.bin" ContentType="application/vnd.openxmlformats-officedocument.oleObject"/>
  <Override PartName="/ppt/embeddings/oleObject287.bin" ContentType="application/vnd.openxmlformats-officedocument.oleObject"/>
  <Override PartName="/ppt/embeddings/oleObject288.bin" ContentType="application/vnd.openxmlformats-officedocument.oleObject"/>
  <Override PartName="/ppt/embeddings/oleObject289.bin" ContentType="application/vnd.openxmlformats-officedocument.oleObject"/>
  <Override PartName="/ppt/embeddings/oleObject290.bin" ContentType="application/vnd.openxmlformats-officedocument.oleObject"/>
  <Override PartName="/ppt/embeddings/oleObject291.bin" ContentType="application/vnd.openxmlformats-officedocument.oleObject"/>
  <Override PartName="/ppt/embeddings/oleObject292.bin" ContentType="application/vnd.openxmlformats-officedocument.oleObject"/>
  <Override PartName="/ppt/embeddings/oleObject293.bin" ContentType="application/vnd.openxmlformats-officedocument.oleObject"/>
  <Override PartName="/ppt/embeddings/oleObject294.bin" ContentType="application/vnd.openxmlformats-officedocument.oleObject"/>
  <Override PartName="/ppt/embeddings/oleObject295.bin" ContentType="application/vnd.openxmlformats-officedocument.oleObject"/>
  <Override PartName="/ppt/embeddings/oleObject296.bin" ContentType="application/vnd.openxmlformats-officedocument.oleObject"/>
  <Override PartName="/ppt/embeddings/oleObject297.bin" ContentType="application/vnd.openxmlformats-officedocument.oleObject"/>
  <Override PartName="/ppt/embeddings/oleObject298.bin" ContentType="application/vnd.openxmlformats-officedocument.oleObject"/>
  <Override PartName="/ppt/embeddings/oleObject299.bin" ContentType="application/vnd.openxmlformats-officedocument.oleObject"/>
  <Override PartName="/ppt/embeddings/oleObject300.bin" ContentType="application/vnd.openxmlformats-officedocument.oleObject"/>
  <Override PartName="/ppt/embeddings/oleObject301.bin" ContentType="application/vnd.openxmlformats-officedocument.oleObject"/>
  <Override PartName="/ppt/embeddings/oleObject302.bin" ContentType="application/vnd.openxmlformats-officedocument.oleObject"/>
  <Override PartName="/ppt/embeddings/oleObject303.bin" ContentType="application/vnd.openxmlformats-officedocument.oleObject"/>
  <Override PartName="/ppt/embeddings/oleObject304.bin" ContentType="application/vnd.openxmlformats-officedocument.oleObject"/>
  <Override PartName="/ppt/embeddings/oleObject305.bin" ContentType="application/vnd.openxmlformats-officedocument.oleObject"/>
  <Override PartName="/ppt/embeddings/oleObject306.bin" ContentType="application/vnd.openxmlformats-officedocument.oleObject"/>
  <Override PartName="/ppt/embeddings/oleObject307.bin" ContentType="application/vnd.openxmlformats-officedocument.oleObject"/>
  <Override PartName="/ppt/embeddings/oleObject308.bin" ContentType="application/vnd.openxmlformats-officedocument.oleObject"/>
  <Override PartName="/ppt/embeddings/oleObject309.bin" ContentType="application/vnd.openxmlformats-officedocument.oleObject"/>
  <Override PartName="/ppt/embeddings/oleObject310.bin" ContentType="application/vnd.openxmlformats-officedocument.oleObject"/>
  <Override PartName="/ppt/embeddings/oleObject311.bin" ContentType="application/vnd.openxmlformats-officedocument.oleObject"/>
  <Override PartName="/ppt/embeddings/oleObject312.bin" ContentType="application/vnd.openxmlformats-officedocument.oleObject"/>
  <Override PartName="/ppt/embeddings/oleObject313.bin" ContentType="application/vnd.openxmlformats-officedocument.oleObject"/>
  <Override PartName="/ppt/embeddings/oleObject314.bin" ContentType="application/vnd.openxmlformats-officedocument.oleObject"/>
  <Override PartName="/ppt/embeddings/oleObject315.bin" ContentType="application/vnd.openxmlformats-officedocument.oleObject"/>
  <Override PartName="/ppt/embeddings/oleObject316.bin" ContentType="application/vnd.openxmlformats-officedocument.oleObject"/>
  <Override PartName="/ppt/embeddings/oleObject317.bin" ContentType="application/vnd.openxmlformats-officedocument.oleObject"/>
  <Override PartName="/ppt/embeddings/oleObject318.bin" ContentType="application/vnd.openxmlformats-officedocument.oleObject"/>
  <Override PartName="/ppt/embeddings/oleObject319.bin" ContentType="application/vnd.openxmlformats-officedocument.oleObject"/>
  <Override PartName="/ppt/embeddings/oleObject320.bin" ContentType="application/vnd.openxmlformats-officedocument.oleObject"/>
  <Override PartName="/ppt/embeddings/oleObject321.bin" ContentType="application/vnd.openxmlformats-officedocument.oleObject"/>
  <Override PartName="/ppt/embeddings/oleObject322.bin" ContentType="application/vnd.openxmlformats-officedocument.oleObject"/>
  <Override PartName="/ppt/embeddings/oleObject323.bin" ContentType="application/vnd.openxmlformats-officedocument.oleObject"/>
  <Override PartName="/ppt/embeddings/oleObject324.bin" ContentType="application/vnd.openxmlformats-officedocument.oleObject"/>
  <Override PartName="/ppt/embeddings/oleObject325.bin" ContentType="application/vnd.openxmlformats-officedocument.oleObject"/>
  <Override PartName="/ppt/embeddings/oleObject326.bin" ContentType="application/vnd.openxmlformats-officedocument.oleObject"/>
  <Override PartName="/ppt/embeddings/oleObject327.bin" ContentType="application/vnd.openxmlformats-officedocument.oleObject"/>
  <Override PartName="/ppt/embeddings/oleObject328.bin" ContentType="application/vnd.openxmlformats-officedocument.oleObject"/>
  <Override PartName="/ppt/embeddings/oleObject329.bin" ContentType="application/vnd.openxmlformats-officedocument.oleObject"/>
  <Override PartName="/ppt/embeddings/oleObject330.bin" ContentType="application/vnd.openxmlformats-officedocument.oleObject"/>
  <Override PartName="/ppt/embeddings/oleObject331.bin" ContentType="application/vnd.openxmlformats-officedocument.oleObject"/>
  <Override PartName="/ppt/embeddings/oleObject332.bin" ContentType="application/vnd.openxmlformats-officedocument.oleObject"/>
  <Override PartName="/ppt/embeddings/oleObject333.bin" ContentType="application/vnd.openxmlformats-officedocument.oleObject"/>
  <Override PartName="/ppt/embeddings/oleObject334.bin" ContentType="application/vnd.openxmlformats-officedocument.oleObject"/>
  <Override PartName="/ppt/embeddings/oleObject335.bin" ContentType="application/vnd.openxmlformats-officedocument.oleObject"/>
  <Override PartName="/ppt/embeddings/oleObject336.bin" ContentType="application/vnd.openxmlformats-officedocument.oleObject"/>
  <Override PartName="/ppt/embeddings/oleObject337.bin" ContentType="application/vnd.openxmlformats-officedocument.oleObject"/>
  <Override PartName="/ppt/embeddings/oleObject338.bin" ContentType="application/vnd.openxmlformats-officedocument.oleObject"/>
  <Override PartName="/ppt/embeddings/oleObject339.bin" ContentType="application/vnd.openxmlformats-officedocument.oleObject"/>
  <Override PartName="/ppt/embeddings/oleObject340.bin" ContentType="application/vnd.openxmlformats-officedocument.oleObject"/>
  <Override PartName="/ppt/embeddings/oleObject341.bin" ContentType="application/vnd.openxmlformats-officedocument.oleObject"/>
  <Override PartName="/ppt/embeddings/oleObject342.bin" ContentType="application/vnd.openxmlformats-officedocument.oleObject"/>
  <Override PartName="/ppt/embeddings/oleObject343.bin" ContentType="application/vnd.openxmlformats-officedocument.oleObject"/>
  <Override PartName="/ppt/embeddings/oleObject344.bin" ContentType="application/vnd.openxmlformats-officedocument.oleObject"/>
  <Override PartName="/ppt/embeddings/oleObject345.bin" ContentType="application/vnd.openxmlformats-officedocument.oleObject"/>
  <Override PartName="/ppt/embeddings/oleObject346.bin" ContentType="application/vnd.openxmlformats-officedocument.oleObject"/>
  <Override PartName="/ppt/embeddings/oleObject347.bin" ContentType="application/vnd.openxmlformats-officedocument.oleObject"/>
  <Override PartName="/ppt/embeddings/oleObject348.bin" ContentType="application/vnd.openxmlformats-officedocument.oleObject"/>
  <Override PartName="/ppt/embeddings/oleObject349.bin" ContentType="application/vnd.openxmlformats-officedocument.oleObject"/>
  <Override PartName="/ppt/embeddings/oleObject350.bin" ContentType="application/vnd.openxmlformats-officedocument.oleObject"/>
  <Override PartName="/ppt/embeddings/oleObject351.bin" ContentType="application/vnd.openxmlformats-officedocument.oleObject"/>
  <Override PartName="/ppt/embeddings/oleObject352.bin" ContentType="application/vnd.openxmlformats-officedocument.oleObject"/>
  <Override PartName="/ppt/embeddings/oleObject353.bin" ContentType="application/vnd.openxmlformats-officedocument.oleObject"/>
  <Override PartName="/ppt/embeddings/oleObject354.bin" ContentType="application/vnd.openxmlformats-officedocument.oleObject"/>
  <Override PartName="/ppt/embeddings/oleObject355.bin" ContentType="application/vnd.openxmlformats-officedocument.oleObject"/>
  <Override PartName="/ppt/embeddings/oleObject356.bin" ContentType="application/vnd.openxmlformats-officedocument.oleObject"/>
  <Override PartName="/ppt/embeddings/oleObject357.bin" ContentType="application/vnd.openxmlformats-officedocument.oleObject"/>
  <Override PartName="/ppt/embeddings/oleObject358.bin" ContentType="application/vnd.openxmlformats-officedocument.oleObject"/>
  <Override PartName="/ppt/embeddings/oleObject359.bin" ContentType="application/vnd.openxmlformats-officedocument.oleObject"/>
  <Override PartName="/ppt/embeddings/oleObject360.bin" ContentType="application/vnd.openxmlformats-officedocument.oleObject"/>
  <Override PartName="/ppt/embeddings/oleObject361.bin" ContentType="application/vnd.openxmlformats-officedocument.oleObject"/>
  <Override PartName="/ppt/embeddings/oleObject362.bin" ContentType="application/vnd.openxmlformats-officedocument.oleObject"/>
  <Override PartName="/ppt/embeddings/oleObject363.bin" ContentType="application/vnd.openxmlformats-officedocument.oleObject"/>
  <Override PartName="/ppt/embeddings/oleObject364.bin" ContentType="application/vnd.openxmlformats-officedocument.oleObject"/>
  <Override PartName="/ppt/embeddings/oleObject365.bin" ContentType="application/vnd.openxmlformats-officedocument.oleObject"/>
  <Override PartName="/ppt/embeddings/oleObject366.bin" ContentType="application/vnd.openxmlformats-officedocument.oleObject"/>
  <Override PartName="/ppt/embeddings/oleObject367.bin" ContentType="application/vnd.openxmlformats-officedocument.oleObject"/>
  <Override PartName="/ppt/embeddings/oleObject368.bin" ContentType="application/vnd.openxmlformats-officedocument.oleObject"/>
  <Override PartName="/ppt/embeddings/oleObject369.bin" ContentType="application/vnd.openxmlformats-officedocument.oleObject"/>
  <Override PartName="/ppt/embeddings/oleObject370.bin" ContentType="application/vnd.openxmlformats-officedocument.oleObject"/>
  <Override PartName="/ppt/embeddings/oleObject371.bin" ContentType="application/vnd.openxmlformats-officedocument.oleObject"/>
  <Override PartName="/ppt/embeddings/oleObject372.bin" ContentType="application/vnd.openxmlformats-officedocument.oleObject"/>
  <Override PartName="/ppt/embeddings/oleObject373.bin" ContentType="application/vnd.openxmlformats-officedocument.oleObject"/>
  <Override PartName="/ppt/embeddings/oleObject374.bin" ContentType="application/vnd.openxmlformats-officedocument.oleObject"/>
  <Override PartName="/ppt/embeddings/oleObject375.bin" ContentType="application/vnd.openxmlformats-officedocument.oleObject"/>
  <Override PartName="/ppt/embeddings/oleObject376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377.bin" ContentType="application/vnd.openxmlformats-officedocument.oleObject"/>
  <Override PartName="/ppt/embeddings/oleObject378.bin" ContentType="application/vnd.openxmlformats-officedocument.oleObject"/>
  <Override PartName="/ppt/embeddings/oleObject379.bin" ContentType="application/vnd.openxmlformats-officedocument.oleObject"/>
  <Override PartName="/ppt/embeddings/oleObject380.bin" ContentType="application/vnd.openxmlformats-officedocument.oleObject"/>
  <Override PartName="/ppt/notesSlides/notesSlide21.xml" ContentType="application/vnd.openxmlformats-officedocument.presentationml.notesSlide+xml"/>
  <Override PartName="/ppt/embeddings/oleObject381.bin" ContentType="application/vnd.openxmlformats-officedocument.oleObject"/>
  <Override PartName="/ppt/embeddings/oleObject382.bin" ContentType="application/vnd.openxmlformats-officedocument.oleObject"/>
  <Override PartName="/ppt/embeddings/oleObject383.bin" ContentType="application/vnd.openxmlformats-officedocument.oleObject"/>
  <Override PartName="/ppt/embeddings/oleObject384.bin" ContentType="application/vnd.openxmlformats-officedocument.oleObject"/>
  <Override PartName="/ppt/notesSlides/notesSlide22.xml" ContentType="application/vnd.openxmlformats-officedocument.presentationml.notesSlide+xml"/>
  <Override PartName="/ppt/embeddings/oleObject385.bin" ContentType="application/vnd.openxmlformats-officedocument.oleObject"/>
  <Override PartName="/ppt/embeddings/oleObject386.bin" ContentType="application/vnd.openxmlformats-officedocument.oleObject"/>
  <Override PartName="/ppt/embeddings/oleObject387.bin" ContentType="application/vnd.openxmlformats-officedocument.oleObject"/>
  <Override PartName="/ppt/embeddings/oleObject388.bin" ContentType="application/vnd.openxmlformats-officedocument.oleObject"/>
  <Override PartName="/ppt/embeddings/oleObject389.bin" ContentType="application/vnd.openxmlformats-officedocument.oleObject"/>
  <Override PartName="/ppt/embeddings/oleObject390.bin" ContentType="application/vnd.openxmlformats-officedocument.oleObject"/>
  <Override PartName="/ppt/embeddings/oleObject391.bin" ContentType="application/vnd.openxmlformats-officedocument.oleObject"/>
  <Override PartName="/ppt/embeddings/oleObject392.bin" ContentType="application/vnd.openxmlformats-officedocument.oleObject"/>
  <Override PartName="/ppt/embeddings/oleObject393.bin" ContentType="application/vnd.openxmlformats-officedocument.oleObject"/>
  <Override PartName="/ppt/notesSlides/notesSlide23.xml" ContentType="application/vnd.openxmlformats-officedocument.presentationml.notesSlide+xml"/>
  <Override PartName="/ppt/embeddings/oleObject394.bin" ContentType="application/vnd.openxmlformats-officedocument.oleObject"/>
  <Override PartName="/ppt/embeddings/oleObject395.bin" ContentType="application/vnd.openxmlformats-officedocument.oleObject"/>
  <Override PartName="/ppt/embeddings/oleObject396.bin" ContentType="application/vnd.openxmlformats-officedocument.oleObject"/>
  <Override PartName="/ppt/embeddings/oleObject397.bin" ContentType="application/vnd.openxmlformats-officedocument.oleObject"/>
  <Override PartName="/ppt/embeddings/oleObject398.bin" ContentType="application/vnd.openxmlformats-officedocument.oleObject"/>
  <Override PartName="/ppt/embeddings/oleObject399.bin" ContentType="application/vnd.openxmlformats-officedocument.oleObject"/>
  <Override PartName="/ppt/embeddings/oleObject400.bin" ContentType="application/vnd.openxmlformats-officedocument.oleObject"/>
  <Override PartName="/ppt/embeddings/oleObject401.bin" ContentType="application/vnd.openxmlformats-officedocument.oleObject"/>
  <Override PartName="/ppt/notesSlides/notesSlide24.xml" ContentType="application/vnd.openxmlformats-officedocument.presentationml.notesSlide+xml"/>
  <Override PartName="/ppt/embeddings/oleObject402.bin" ContentType="application/vnd.openxmlformats-officedocument.oleObject"/>
  <Override PartName="/ppt/embeddings/oleObject403.bin" ContentType="application/vnd.openxmlformats-officedocument.oleObject"/>
  <Override PartName="/ppt/embeddings/oleObject404.bin" ContentType="application/vnd.openxmlformats-officedocument.oleObject"/>
  <Override PartName="/ppt/embeddings/oleObject405.bin" ContentType="application/vnd.openxmlformats-officedocument.oleObject"/>
  <Override PartName="/ppt/embeddings/oleObject406.bin" ContentType="application/vnd.openxmlformats-officedocument.oleObject"/>
  <Override PartName="/ppt/embeddings/oleObject407.bin" ContentType="application/vnd.openxmlformats-officedocument.oleObject"/>
  <Override PartName="/ppt/notesSlides/notesSlide25.xml" ContentType="application/vnd.openxmlformats-officedocument.presentationml.notesSlide+xml"/>
  <Override PartName="/ppt/embeddings/oleObject408.bin" ContentType="application/vnd.openxmlformats-officedocument.oleObject"/>
  <Override PartName="/ppt/embeddings/oleObject409.bin" ContentType="application/vnd.openxmlformats-officedocument.oleObject"/>
  <Override PartName="/ppt/embeddings/oleObject410.bin" ContentType="application/vnd.openxmlformats-officedocument.oleObject"/>
  <Override PartName="/ppt/embeddings/oleObject411.bin" ContentType="application/vnd.openxmlformats-officedocument.oleObject"/>
  <Override PartName="/ppt/notesSlides/notesSlide26.xml" ContentType="application/vnd.openxmlformats-officedocument.presentationml.notesSlide+xml"/>
  <Override PartName="/ppt/embeddings/oleObject412.bin" ContentType="application/vnd.openxmlformats-officedocument.oleObject"/>
  <Override PartName="/ppt/embeddings/oleObject413.bin" ContentType="application/vnd.openxmlformats-officedocument.oleObject"/>
  <Override PartName="/ppt/embeddings/oleObject414.bin" ContentType="application/vnd.openxmlformats-officedocument.oleObject"/>
  <Override PartName="/ppt/embeddings/oleObject415.bin" ContentType="application/vnd.openxmlformats-officedocument.oleObject"/>
  <Override PartName="/ppt/embeddings/oleObject416.bin" ContentType="application/vnd.openxmlformats-officedocument.oleObject"/>
  <Override PartName="/ppt/embeddings/oleObject417.bin" ContentType="application/vnd.openxmlformats-officedocument.oleObject"/>
  <Override PartName="/ppt/notesSlides/notesSlide27.xml" ContentType="application/vnd.openxmlformats-officedocument.presentationml.notesSlide+xml"/>
  <Override PartName="/ppt/embeddings/oleObject418.bin" ContentType="application/vnd.openxmlformats-officedocument.oleObject"/>
  <Override PartName="/ppt/embeddings/oleObject419.bin" ContentType="application/vnd.openxmlformats-officedocument.oleObject"/>
  <Override PartName="/ppt/embeddings/oleObject420.bin" ContentType="application/vnd.openxmlformats-officedocument.oleObject"/>
  <Override PartName="/ppt/embeddings/oleObject421.bin" ContentType="application/vnd.openxmlformats-officedocument.oleObject"/>
  <Override PartName="/ppt/embeddings/oleObject422.bin" ContentType="application/vnd.openxmlformats-officedocument.oleObject"/>
  <Override PartName="/ppt/embeddings/oleObject423.bin" ContentType="application/vnd.openxmlformats-officedocument.oleObject"/>
  <Override PartName="/ppt/embeddings/oleObject424.bin" ContentType="application/vnd.openxmlformats-officedocument.oleObject"/>
  <Override PartName="/ppt/embeddings/oleObject425.bin" ContentType="application/vnd.openxmlformats-officedocument.oleObject"/>
  <Override PartName="/ppt/notesSlides/notesSlide28.xml" ContentType="application/vnd.openxmlformats-officedocument.presentationml.notesSlide+xml"/>
  <Override PartName="/ppt/embeddings/oleObject426.bin" ContentType="application/vnd.openxmlformats-officedocument.oleObject"/>
  <Override PartName="/ppt/embeddings/oleObject427.bin" ContentType="application/vnd.openxmlformats-officedocument.oleObject"/>
  <Override PartName="/ppt/embeddings/oleObject428.bin" ContentType="application/vnd.openxmlformats-officedocument.oleObject"/>
  <Override PartName="/ppt/embeddings/oleObject429.bin" ContentType="application/vnd.openxmlformats-officedocument.oleObject"/>
  <Override PartName="/ppt/embeddings/oleObject430.bin" ContentType="application/vnd.openxmlformats-officedocument.oleObject"/>
  <Override PartName="/ppt/embeddings/oleObject431.bin" ContentType="application/vnd.openxmlformats-officedocument.oleObject"/>
  <Override PartName="/ppt/embeddings/oleObject432.bin" ContentType="application/vnd.openxmlformats-officedocument.oleObject"/>
  <Override PartName="/ppt/embeddings/oleObject433.bin" ContentType="application/vnd.openxmlformats-officedocument.oleObject"/>
  <Override PartName="/ppt/embeddings/oleObject434.bin" ContentType="application/vnd.openxmlformats-officedocument.oleObject"/>
  <Override PartName="/ppt/embeddings/oleObject435.bin" ContentType="application/vnd.openxmlformats-officedocument.oleObject"/>
  <Override PartName="/ppt/embeddings/oleObject436.bin" ContentType="application/vnd.openxmlformats-officedocument.oleObject"/>
  <Override PartName="/ppt/embeddings/oleObject437.bin" ContentType="application/vnd.openxmlformats-officedocument.oleObject"/>
  <Override PartName="/ppt/embeddings/oleObject438.bin" ContentType="application/vnd.openxmlformats-officedocument.oleObject"/>
  <Override PartName="/ppt/embeddings/oleObject439.bin" ContentType="application/vnd.openxmlformats-officedocument.oleObject"/>
  <Override PartName="/ppt/embeddings/oleObject440.bin" ContentType="application/vnd.openxmlformats-officedocument.oleObject"/>
  <Override PartName="/ppt/embeddings/oleObject441.bin" ContentType="application/vnd.openxmlformats-officedocument.oleObject"/>
  <Override PartName="/ppt/embeddings/oleObject442.bin" ContentType="application/vnd.openxmlformats-officedocument.oleObject"/>
  <Override PartName="/ppt/embeddings/oleObject443.bin" ContentType="application/vnd.openxmlformats-officedocument.oleObject"/>
  <Override PartName="/ppt/embeddings/oleObject444.bin" ContentType="application/vnd.openxmlformats-officedocument.oleObject"/>
  <Override PartName="/ppt/embeddings/oleObject445.bin" ContentType="application/vnd.openxmlformats-officedocument.oleObject"/>
  <Override PartName="/ppt/notesSlides/notesSlide29.xml" ContentType="application/vnd.openxmlformats-officedocument.presentationml.notesSlide+xml"/>
  <Override PartName="/ppt/embeddings/oleObject446.bin" ContentType="application/vnd.openxmlformats-officedocument.oleObject"/>
  <Override PartName="/ppt/embeddings/oleObject447.bin" ContentType="application/vnd.openxmlformats-officedocument.oleObject"/>
  <Override PartName="/ppt/embeddings/oleObject448.bin" ContentType="application/vnd.openxmlformats-officedocument.oleObject"/>
  <Override PartName="/ppt/embeddings/oleObject449.bin" ContentType="application/vnd.openxmlformats-officedocument.oleObject"/>
  <Override PartName="/ppt/embeddings/oleObject450.bin" ContentType="application/vnd.openxmlformats-officedocument.oleObject"/>
  <Override PartName="/ppt/embeddings/oleObject451.bin" ContentType="application/vnd.openxmlformats-officedocument.oleObject"/>
  <Override PartName="/ppt/embeddings/oleObject452.bin" ContentType="application/vnd.openxmlformats-officedocument.oleObject"/>
  <Override PartName="/ppt/embeddings/oleObject453.bin" ContentType="application/vnd.openxmlformats-officedocument.oleObject"/>
  <Override PartName="/ppt/embeddings/oleObject454.bin" ContentType="application/vnd.openxmlformats-officedocument.oleObject"/>
  <Override PartName="/ppt/embeddings/oleObject455.bin" ContentType="application/vnd.openxmlformats-officedocument.oleObject"/>
  <Override PartName="/ppt/embeddings/oleObject456.bin" ContentType="application/vnd.openxmlformats-officedocument.oleObject"/>
  <Override PartName="/ppt/embeddings/oleObject457.bin" ContentType="application/vnd.openxmlformats-officedocument.oleObject"/>
  <Override PartName="/ppt/embeddings/oleObject458.bin" ContentType="application/vnd.openxmlformats-officedocument.oleObject"/>
  <Override PartName="/ppt/embeddings/oleObject459.bin" ContentType="application/vnd.openxmlformats-officedocument.oleObject"/>
  <Override PartName="/ppt/embeddings/oleObject460.bin" ContentType="application/vnd.openxmlformats-officedocument.oleObject"/>
  <Override PartName="/ppt/embeddings/oleObject461.bin" ContentType="application/vnd.openxmlformats-officedocument.oleObject"/>
  <Override PartName="/ppt/notesSlides/notesSlide30.xml" ContentType="application/vnd.openxmlformats-officedocument.presentationml.notesSlide+xml"/>
  <Override PartName="/ppt/embeddings/oleObject462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463.bin" ContentType="application/vnd.openxmlformats-officedocument.oleObject"/>
  <Override PartName="/ppt/embeddings/oleObject464.bin" ContentType="application/vnd.openxmlformats-officedocument.oleObject"/>
  <Override PartName="/ppt/embeddings/oleObject465.bin" ContentType="application/vnd.openxmlformats-officedocument.oleObject"/>
  <Override PartName="/ppt/embeddings/oleObject466.bin" ContentType="application/vnd.openxmlformats-officedocument.oleObject"/>
  <Override PartName="/ppt/embeddings/oleObject467.bin" ContentType="application/vnd.openxmlformats-officedocument.oleObject"/>
  <Override PartName="/ppt/embeddings/oleObject468.bin" ContentType="application/vnd.openxmlformats-officedocument.oleObject"/>
  <Override PartName="/ppt/embeddings/oleObject469.bin" ContentType="application/vnd.openxmlformats-officedocument.oleObject"/>
  <Override PartName="/ppt/embeddings/oleObject470.bin" ContentType="application/vnd.openxmlformats-officedocument.oleObject"/>
  <Override PartName="/ppt/embeddings/oleObject471.bin" ContentType="application/vnd.openxmlformats-officedocument.oleObject"/>
  <Override PartName="/ppt/embeddings/oleObject472.bin" ContentType="application/vnd.openxmlformats-officedocument.oleObject"/>
  <Override PartName="/ppt/embeddings/oleObject473.bin" ContentType="application/vnd.openxmlformats-officedocument.oleObject"/>
  <Override PartName="/ppt/embeddings/oleObject474.bin" ContentType="application/vnd.openxmlformats-officedocument.oleObject"/>
  <Override PartName="/ppt/embeddings/oleObject475.bin" ContentType="application/vnd.openxmlformats-officedocument.oleObject"/>
  <Override PartName="/ppt/notesSlides/notesSlide33.xml" ContentType="application/vnd.openxmlformats-officedocument.presentationml.notesSlide+xml"/>
  <Override PartName="/ppt/embeddings/oleObject476.bin" ContentType="application/vnd.openxmlformats-officedocument.oleObject"/>
  <Override PartName="/ppt/embeddings/oleObject477.bin" ContentType="application/vnd.openxmlformats-officedocument.oleObject"/>
  <Override PartName="/ppt/embeddings/oleObject478.bin" ContentType="application/vnd.openxmlformats-officedocument.oleObject"/>
  <Override PartName="/ppt/embeddings/oleObject479.bin" ContentType="application/vnd.openxmlformats-officedocument.oleObject"/>
  <Override PartName="/ppt/embeddings/oleObject480.bin" ContentType="application/vnd.openxmlformats-officedocument.oleObject"/>
  <Override PartName="/ppt/embeddings/oleObject481.bin" ContentType="application/vnd.openxmlformats-officedocument.oleObject"/>
  <Override PartName="/ppt/embeddings/oleObject482.bin" ContentType="application/vnd.openxmlformats-officedocument.oleObject"/>
  <Override PartName="/ppt/embeddings/oleObject483.bin" ContentType="application/vnd.openxmlformats-officedocument.oleObject"/>
  <Override PartName="/ppt/embeddings/oleObject484.bin" ContentType="application/vnd.openxmlformats-officedocument.oleObject"/>
  <Override PartName="/ppt/embeddings/oleObject485.bin" ContentType="application/vnd.openxmlformats-officedocument.oleObject"/>
  <Override PartName="/ppt/embeddings/oleObject486.bin" ContentType="application/vnd.openxmlformats-officedocument.oleObject"/>
  <Override PartName="/ppt/notesSlides/notesSlide34.xml" ContentType="application/vnd.openxmlformats-officedocument.presentationml.notesSlide+xml"/>
  <Override PartName="/ppt/embeddings/oleObject487.bin" ContentType="application/vnd.openxmlformats-officedocument.oleObject"/>
  <Override PartName="/ppt/embeddings/oleObject488.bin" ContentType="application/vnd.openxmlformats-officedocument.oleObject"/>
  <Override PartName="/ppt/embeddings/oleObject489.bin" ContentType="application/vnd.openxmlformats-officedocument.oleObject"/>
  <Override PartName="/ppt/embeddings/oleObject490.bin" ContentType="application/vnd.openxmlformats-officedocument.oleObject"/>
  <Override PartName="/ppt/embeddings/oleObject491.bin" ContentType="application/vnd.openxmlformats-officedocument.oleObject"/>
  <Override PartName="/ppt/embeddings/oleObject492.bin" ContentType="application/vnd.openxmlformats-officedocument.oleObject"/>
  <Override PartName="/ppt/embeddings/oleObject493.bin" ContentType="application/vnd.openxmlformats-officedocument.oleObject"/>
  <Override PartName="/ppt/embeddings/oleObject494.bin" ContentType="application/vnd.openxmlformats-officedocument.oleObject"/>
  <Override PartName="/ppt/embeddings/oleObject495.bin" ContentType="application/vnd.openxmlformats-officedocument.oleObject"/>
  <Override PartName="/ppt/notesSlides/notesSlide35.xml" ContentType="application/vnd.openxmlformats-officedocument.presentationml.notesSlide+xml"/>
  <Override PartName="/ppt/embeddings/oleObject496.bin" ContentType="application/vnd.openxmlformats-officedocument.oleObject"/>
  <Override PartName="/ppt/embeddings/oleObject497.bin" ContentType="application/vnd.openxmlformats-officedocument.oleObject"/>
  <Override PartName="/ppt/embeddings/oleObject498.bin" ContentType="application/vnd.openxmlformats-officedocument.oleObject"/>
  <Override PartName="/ppt/embeddings/oleObject499.bin" ContentType="application/vnd.openxmlformats-officedocument.oleObject"/>
  <Override PartName="/ppt/embeddings/oleObject500.bin" ContentType="application/vnd.openxmlformats-officedocument.oleObject"/>
  <Override PartName="/ppt/embeddings/oleObject501.bin" ContentType="application/vnd.openxmlformats-officedocument.oleObject"/>
  <Override PartName="/ppt/embeddings/oleObject502.bin" ContentType="application/vnd.openxmlformats-officedocument.oleObject"/>
  <Override PartName="/ppt/embeddings/oleObject503.bin" ContentType="application/vnd.openxmlformats-officedocument.oleObject"/>
  <Override PartName="/ppt/embeddings/oleObject504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505.bin" ContentType="application/vnd.openxmlformats-officedocument.oleObject"/>
  <Override PartName="/ppt/embeddings/oleObject506.bin" ContentType="application/vnd.openxmlformats-officedocument.oleObject"/>
  <Override PartName="/ppt/embeddings/oleObject507.bin" ContentType="application/vnd.openxmlformats-officedocument.oleObject"/>
  <Override PartName="/ppt/embeddings/oleObject508.bin" ContentType="application/vnd.openxmlformats-officedocument.oleObject"/>
  <Override PartName="/ppt/embeddings/oleObject509.bin" ContentType="application/vnd.openxmlformats-officedocument.oleObject"/>
  <Override PartName="/ppt/embeddings/oleObject510.bin" ContentType="application/vnd.openxmlformats-officedocument.oleObject"/>
  <Override PartName="/ppt/embeddings/oleObject511.bin" ContentType="application/vnd.openxmlformats-officedocument.oleObject"/>
  <Override PartName="/ppt/embeddings/oleObject512.bin" ContentType="application/vnd.openxmlformats-officedocument.oleObject"/>
  <Override PartName="/ppt/embeddings/oleObject513.bin" ContentType="application/vnd.openxmlformats-officedocument.oleObject"/>
  <Override PartName="/ppt/embeddings/oleObject514.bin" ContentType="application/vnd.openxmlformats-officedocument.oleObject"/>
  <Override PartName="/ppt/embeddings/oleObject515.bin" ContentType="application/vnd.openxmlformats-officedocument.oleObject"/>
  <Override PartName="/ppt/notesSlides/notesSlide38.xml" ContentType="application/vnd.openxmlformats-officedocument.presentationml.notesSlide+xml"/>
  <Override PartName="/ppt/embeddings/oleObject516.bin" ContentType="application/vnd.openxmlformats-officedocument.oleObject"/>
  <Override PartName="/ppt/embeddings/oleObject517.bin" ContentType="application/vnd.openxmlformats-officedocument.oleObject"/>
  <Override PartName="/ppt/embeddings/oleObject518.bin" ContentType="application/vnd.openxmlformats-officedocument.oleObject"/>
  <Override PartName="/ppt/embeddings/oleObject519.bin" ContentType="application/vnd.openxmlformats-officedocument.oleObject"/>
  <Override PartName="/ppt/embeddings/oleObject520.bin" ContentType="application/vnd.openxmlformats-officedocument.oleObject"/>
  <Override PartName="/ppt/embeddings/oleObject521.bin" ContentType="application/vnd.openxmlformats-officedocument.oleObject"/>
  <Override PartName="/ppt/embeddings/oleObject522.bin" ContentType="application/vnd.openxmlformats-officedocument.oleObject"/>
  <Override PartName="/ppt/notesSlides/notesSlide39.xml" ContentType="application/vnd.openxmlformats-officedocument.presentationml.notesSlide+xml"/>
  <Override PartName="/ppt/embeddings/oleObject523.bin" ContentType="application/vnd.openxmlformats-officedocument.oleObject"/>
  <Override PartName="/ppt/embeddings/oleObject524.bin" ContentType="application/vnd.openxmlformats-officedocument.oleObject"/>
  <Override PartName="/ppt/embeddings/oleObject525.bin" ContentType="application/vnd.openxmlformats-officedocument.oleObject"/>
  <Override PartName="/ppt/embeddings/oleObject526.bin" ContentType="application/vnd.openxmlformats-officedocument.oleObject"/>
  <Override PartName="/ppt/embeddings/oleObject527.bin" ContentType="application/vnd.openxmlformats-officedocument.oleObject"/>
  <Override PartName="/ppt/embeddings/oleObject528.bin" ContentType="application/vnd.openxmlformats-officedocument.oleObject"/>
  <Override PartName="/ppt/notesSlides/notesSlide40.xml" ContentType="application/vnd.openxmlformats-officedocument.presentationml.notesSlide+xml"/>
  <Override PartName="/ppt/embeddings/oleObject529.bin" ContentType="application/vnd.openxmlformats-officedocument.oleObject"/>
  <Override PartName="/ppt/embeddings/oleObject530.bin" ContentType="application/vnd.openxmlformats-officedocument.oleObject"/>
  <Override PartName="/ppt/embeddings/oleObject531.bin" ContentType="application/vnd.openxmlformats-officedocument.oleObject"/>
  <Override PartName="/ppt/embeddings/oleObject532.bin" ContentType="application/vnd.openxmlformats-officedocument.oleObject"/>
  <Override PartName="/ppt/embeddings/oleObject533.bin" ContentType="application/vnd.openxmlformats-officedocument.oleObject"/>
  <Override PartName="/ppt/embeddings/oleObject534.bin" ContentType="application/vnd.openxmlformats-officedocument.oleObject"/>
  <Override PartName="/ppt/embeddings/oleObject535.bin" ContentType="application/vnd.openxmlformats-officedocument.oleObject"/>
  <Override PartName="/ppt/notesSlides/notesSlide41.xml" ContentType="application/vnd.openxmlformats-officedocument.presentationml.notesSlide+xml"/>
  <Override PartName="/ppt/embeddings/oleObject536.bin" ContentType="application/vnd.openxmlformats-officedocument.oleObject"/>
  <Override PartName="/ppt/embeddings/oleObject537.bin" ContentType="application/vnd.openxmlformats-officedocument.oleObject"/>
  <Override PartName="/ppt/embeddings/oleObject538.bin" ContentType="application/vnd.openxmlformats-officedocument.oleObject"/>
  <Override PartName="/ppt/embeddings/oleObject539.bin" ContentType="application/vnd.openxmlformats-officedocument.oleObject"/>
  <Override PartName="/ppt/notesSlides/notesSlide42.xml" ContentType="application/vnd.openxmlformats-officedocument.presentationml.notesSlide+xml"/>
  <Override PartName="/ppt/embeddings/oleObject540.bin" ContentType="application/vnd.openxmlformats-officedocument.oleObject"/>
  <Override PartName="/ppt/embeddings/oleObject541.bin" ContentType="application/vnd.openxmlformats-officedocument.oleObject"/>
  <Override PartName="/ppt/embeddings/oleObject542.bin" ContentType="application/vnd.openxmlformats-officedocument.oleObject"/>
  <Override PartName="/ppt/embeddings/oleObject543.bin" ContentType="application/vnd.openxmlformats-officedocument.oleObject"/>
  <Override PartName="/ppt/embeddings/oleObject544.bin" ContentType="application/vnd.openxmlformats-officedocument.oleObject"/>
  <Override PartName="/ppt/embeddings/oleObject545.bin" ContentType="application/vnd.openxmlformats-officedocument.oleObject"/>
  <Override PartName="/ppt/embeddings/oleObject546.bin" ContentType="application/vnd.openxmlformats-officedocument.oleObject"/>
  <Override PartName="/ppt/embeddings/oleObject547.bin" ContentType="application/vnd.openxmlformats-officedocument.oleObject"/>
  <Override PartName="/ppt/embeddings/oleObject548.bin" ContentType="application/vnd.openxmlformats-officedocument.oleObject"/>
  <Override PartName="/ppt/embeddings/oleObject549.bin" ContentType="application/vnd.openxmlformats-officedocument.oleObject"/>
  <Override PartName="/ppt/embeddings/oleObject550.bin" ContentType="application/vnd.openxmlformats-officedocument.oleObject"/>
  <Override PartName="/ppt/embeddings/oleObject551.bin" ContentType="application/vnd.openxmlformats-officedocument.oleObject"/>
  <Override PartName="/ppt/embeddings/oleObject552.bin" ContentType="application/vnd.openxmlformats-officedocument.oleObject"/>
  <Override PartName="/ppt/embeddings/oleObject553.bin" ContentType="application/vnd.openxmlformats-officedocument.oleObject"/>
  <Override PartName="/ppt/notesSlides/notesSlide43.xml" ContentType="application/vnd.openxmlformats-officedocument.presentationml.notesSlide+xml"/>
  <Override PartName="/ppt/embeddings/oleObject554.bin" ContentType="application/vnd.openxmlformats-officedocument.oleObject"/>
  <Override PartName="/ppt/embeddings/oleObject555.bin" ContentType="application/vnd.openxmlformats-officedocument.oleObject"/>
  <Override PartName="/ppt/embeddings/oleObject556.bin" ContentType="application/vnd.openxmlformats-officedocument.oleObject"/>
  <Override PartName="/ppt/embeddings/oleObject557.bin" ContentType="application/vnd.openxmlformats-officedocument.oleObject"/>
  <Override PartName="/ppt/embeddings/oleObject558.bin" ContentType="application/vnd.openxmlformats-officedocument.oleObject"/>
  <Override PartName="/ppt/embeddings/oleObject559.bin" ContentType="application/vnd.openxmlformats-officedocument.oleObject"/>
  <Override PartName="/ppt/embeddings/oleObject560.bin" ContentType="application/vnd.openxmlformats-officedocument.oleObject"/>
  <Override PartName="/ppt/embeddings/oleObject561.bin" ContentType="application/vnd.openxmlformats-officedocument.oleObject"/>
  <Override PartName="/ppt/embeddings/oleObject562.bin" ContentType="application/vnd.openxmlformats-officedocument.oleObject"/>
  <Override PartName="/ppt/embeddings/oleObject563.bin" ContentType="application/vnd.openxmlformats-officedocument.oleObject"/>
  <Override PartName="/ppt/embeddings/oleObject564.bin" ContentType="application/vnd.openxmlformats-officedocument.oleObject"/>
  <Override PartName="/ppt/embeddings/oleObject565.bin" ContentType="application/vnd.openxmlformats-officedocument.oleObject"/>
  <Override PartName="/ppt/embeddings/oleObject566.bin" ContentType="application/vnd.openxmlformats-officedocument.oleObject"/>
  <Override PartName="/ppt/embeddings/oleObject567.bin" ContentType="application/vnd.openxmlformats-officedocument.oleObject"/>
  <Override PartName="/ppt/embeddings/oleObject568.bin" ContentType="application/vnd.openxmlformats-officedocument.oleObject"/>
  <Override PartName="/ppt/embeddings/oleObject569.bin" ContentType="application/vnd.openxmlformats-officedocument.oleObject"/>
  <Override PartName="/ppt/embeddings/oleObject570.bin" ContentType="application/vnd.openxmlformats-officedocument.oleObject"/>
  <Override PartName="/ppt/embeddings/oleObject571.bin" ContentType="application/vnd.openxmlformats-officedocument.oleObject"/>
  <Override PartName="/ppt/embeddings/oleObject572.bin" ContentType="application/vnd.openxmlformats-officedocument.oleObject"/>
  <Override PartName="/ppt/embeddings/oleObject573.bin" ContentType="application/vnd.openxmlformats-officedocument.oleObject"/>
  <Override PartName="/ppt/notesSlides/notesSlide44.xml" ContentType="application/vnd.openxmlformats-officedocument.presentationml.notesSlide+xml"/>
  <Override PartName="/ppt/embeddings/oleObject574.bin" ContentType="application/vnd.openxmlformats-officedocument.oleObject"/>
  <Override PartName="/ppt/embeddings/oleObject575.bin" ContentType="application/vnd.openxmlformats-officedocument.oleObject"/>
  <Override PartName="/ppt/notesSlides/notesSlide45.xml" ContentType="application/vnd.openxmlformats-officedocument.presentationml.notesSlide+xml"/>
  <Override PartName="/ppt/embeddings/oleObject576.bin" ContentType="application/vnd.openxmlformats-officedocument.oleObject"/>
  <Override PartName="/ppt/embeddings/oleObject577.bin" ContentType="application/vnd.openxmlformats-officedocument.oleObject"/>
  <Override PartName="/ppt/embeddings/oleObject578.bin" ContentType="application/vnd.openxmlformats-officedocument.oleObject"/>
  <Override PartName="/ppt/embeddings/oleObject579.bin" ContentType="application/vnd.openxmlformats-officedocument.oleObject"/>
  <Override PartName="/ppt/embeddings/oleObject580.bin" ContentType="application/vnd.openxmlformats-officedocument.oleObject"/>
  <Override PartName="/ppt/embeddings/oleObject581.bin" ContentType="application/vnd.openxmlformats-officedocument.oleObject"/>
  <Override PartName="/ppt/embeddings/oleObject582.bin" ContentType="application/vnd.openxmlformats-officedocument.oleObject"/>
  <Override PartName="/ppt/embeddings/oleObject583.bin" ContentType="application/vnd.openxmlformats-officedocument.oleObject"/>
  <Override PartName="/ppt/embeddings/oleObject584.bin" ContentType="application/vnd.openxmlformats-officedocument.oleObject"/>
  <Override PartName="/ppt/embeddings/oleObject585.bin" ContentType="application/vnd.openxmlformats-officedocument.oleObject"/>
  <Override PartName="/ppt/notesSlides/notesSlide46.xml" ContentType="application/vnd.openxmlformats-officedocument.presentationml.notesSlide+xml"/>
  <Override PartName="/ppt/embeddings/oleObject586.bin" ContentType="application/vnd.openxmlformats-officedocument.oleObject"/>
  <Override PartName="/ppt/embeddings/oleObject587.bin" ContentType="application/vnd.openxmlformats-officedocument.oleObject"/>
  <Override PartName="/ppt/embeddings/oleObject588.bin" ContentType="application/vnd.openxmlformats-officedocument.oleObject"/>
  <Override PartName="/ppt/embeddings/oleObject589.bin" ContentType="application/vnd.openxmlformats-officedocument.oleObject"/>
  <Override PartName="/ppt/embeddings/oleObject590.bin" ContentType="application/vnd.openxmlformats-officedocument.oleObject"/>
  <Override PartName="/ppt/embeddings/oleObject591.bin" ContentType="application/vnd.openxmlformats-officedocument.oleObject"/>
  <Override PartName="/ppt/embeddings/oleObject592.bin" ContentType="application/vnd.openxmlformats-officedocument.oleObject"/>
  <Override PartName="/ppt/embeddings/oleObject593.bin" ContentType="application/vnd.openxmlformats-officedocument.oleObject"/>
  <Override PartName="/ppt/embeddings/oleObject594.bin" ContentType="application/vnd.openxmlformats-officedocument.oleObject"/>
  <Override PartName="/ppt/embeddings/oleObject595.bin" ContentType="application/vnd.openxmlformats-officedocument.oleObject"/>
  <Override PartName="/ppt/embeddings/oleObject596.bin" ContentType="application/vnd.openxmlformats-officedocument.oleObject"/>
  <Override PartName="/ppt/embeddings/oleObject597.bin" ContentType="application/vnd.openxmlformats-officedocument.oleObject"/>
  <Override PartName="/ppt/notesSlides/notesSlide47.xml" ContentType="application/vnd.openxmlformats-officedocument.presentationml.notesSlide+xml"/>
  <Override PartName="/ppt/embeddings/oleObject598.bin" ContentType="application/vnd.openxmlformats-officedocument.oleObject"/>
  <Override PartName="/ppt/embeddings/oleObject599.bin" ContentType="application/vnd.openxmlformats-officedocument.oleObject"/>
  <Override PartName="/ppt/embeddings/oleObject600.bin" ContentType="application/vnd.openxmlformats-officedocument.oleObject"/>
  <Override PartName="/ppt/embeddings/oleObject601.bin" ContentType="application/vnd.openxmlformats-officedocument.oleObject"/>
  <Override PartName="/ppt/embeddings/oleObject602.bin" ContentType="application/vnd.openxmlformats-officedocument.oleObject"/>
  <Override PartName="/ppt/embeddings/oleObject603.bin" ContentType="application/vnd.openxmlformats-officedocument.oleObject"/>
  <Override PartName="/ppt/embeddings/oleObject604.bin" ContentType="application/vnd.openxmlformats-officedocument.oleObject"/>
  <Override PartName="/ppt/embeddings/oleObject605.bin" ContentType="application/vnd.openxmlformats-officedocument.oleObject"/>
  <Override PartName="/ppt/embeddings/oleObject606.bin" ContentType="application/vnd.openxmlformats-officedocument.oleObject"/>
  <Override PartName="/ppt/embeddings/oleObject607.bin" ContentType="application/vnd.openxmlformats-officedocument.oleObject"/>
  <Override PartName="/ppt/embeddings/oleObject608.bin" ContentType="application/vnd.openxmlformats-officedocument.oleObject"/>
  <Override PartName="/ppt/embeddings/oleObject609.bin" ContentType="application/vnd.openxmlformats-officedocument.oleObject"/>
  <Override PartName="/ppt/notesSlides/notesSlide48.xml" ContentType="application/vnd.openxmlformats-officedocument.presentationml.notesSlide+xml"/>
  <Override PartName="/ppt/embeddings/oleObject610.bin" ContentType="application/vnd.openxmlformats-officedocument.oleObject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embeddings/oleObject611.bin" ContentType="application/vnd.openxmlformats-officedocument.oleObject"/>
  <Override PartName="/ppt/embeddings/oleObject612.bin" ContentType="application/vnd.openxmlformats-officedocument.oleObject"/>
  <Override PartName="/ppt/embeddings/oleObject613.bin" ContentType="application/vnd.openxmlformats-officedocument.oleObject"/>
  <Override PartName="/ppt/embeddings/oleObject614.bin" ContentType="application/vnd.openxmlformats-officedocument.oleObject"/>
  <Override PartName="/ppt/embeddings/oleObject615.bin" ContentType="application/vnd.openxmlformats-officedocument.oleObject"/>
  <Override PartName="/ppt/notesSlides/notesSlide51.xml" ContentType="application/vnd.openxmlformats-officedocument.presentationml.notesSlide+xml"/>
  <Override PartName="/ppt/embeddings/oleObject616.bin" ContentType="application/vnd.openxmlformats-officedocument.oleObject"/>
  <Override PartName="/ppt/notesSlides/notesSlide52.xml" ContentType="application/vnd.openxmlformats-officedocument.presentationml.notesSlide+xml"/>
  <Override PartName="/ppt/embeddings/oleObject617.bin" ContentType="application/vnd.openxmlformats-officedocument.oleObject"/>
  <Override PartName="/ppt/embeddings/oleObject618.bin" ContentType="application/vnd.openxmlformats-officedocument.oleObject"/>
  <Override PartName="/ppt/embeddings/oleObject619.bin" ContentType="application/vnd.openxmlformats-officedocument.oleObject"/>
  <Override PartName="/ppt/embeddings/oleObject620.bin" ContentType="application/vnd.openxmlformats-officedocument.oleObject"/>
  <Override PartName="/ppt/notesSlides/notesSlide53.xml" ContentType="application/vnd.openxmlformats-officedocument.presentationml.notesSlide+xml"/>
  <Override PartName="/ppt/embeddings/oleObject621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622.bin" ContentType="application/vnd.openxmlformats-officedocument.oleObject"/>
  <Override PartName="/ppt/embeddings/oleObject623.bin" ContentType="application/vnd.openxmlformats-officedocument.oleObject"/>
  <Override PartName="/ppt/embeddings/oleObject624.bin" ContentType="application/vnd.openxmlformats-officedocument.oleObject"/>
  <Override PartName="/ppt/embeddings/oleObject625.bin" ContentType="application/vnd.openxmlformats-officedocument.oleObject"/>
  <Override PartName="/ppt/embeddings/oleObject626.bin" ContentType="application/vnd.openxmlformats-officedocument.oleObject"/>
  <Override PartName="/ppt/embeddings/oleObject627.bin" ContentType="application/vnd.openxmlformats-officedocument.oleObject"/>
  <Override PartName="/ppt/embeddings/oleObject628.bin" ContentType="application/vnd.openxmlformats-officedocument.oleObject"/>
  <Override PartName="/ppt/embeddings/oleObject629.bin" ContentType="application/vnd.openxmlformats-officedocument.oleObject"/>
  <Override PartName="/ppt/embeddings/oleObject630.bin" ContentType="application/vnd.openxmlformats-officedocument.oleObject"/>
  <Override PartName="/ppt/notesSlides/notesSlide56.xml" ContentType="application/vnd.openxmlformats-officedocument.presentationml.notesSlide+xml"/>
  <Override PartName="/ppt/embeddings/oleObject631.bin" ContentType="application/vnd.openxmlformats-officedocument.oleObject"/>
  <Override PartName="/ppt/embeddings/oleObject632.bin" ContentType="application/vnd.openxmlformats-officedocument.oleObject"/>
  <Override PartName="/ppt/embeddings/oleObject633.bin" ContentType="application/vnd.openxmlformats-officedocument.oleObject"/>
  <Override PartName="/ppt/embeddings/oleObject634.bin" ContentType="application/vnd.openxmlformats-officedocument.oleObject"/>
  <Override PartName="/ppt/embeddings/oleObject635.bin" ContentType="application/vnd.openxmlformats-officedocument.oleObject"/>
  <Override PartName="/ppt/embeddings/oleObject636.bin" ContentType="application/vnd.openxmlformats-officedocument.oleObject"/>
  <Override PartName="/ppt/embeddings/oleObject637.bin" ContentType="application/vnd.openxmlformats-officedocument.oleObject"/>
  <Override PartName="/ppt/embeddings/oleObject638.bin" ContentType="application/vnd.openxmlformats-officedocument.oleObject"/>
  <Override PartName="/ppt/embeddings/oleObject639.bin" ContentType="application/vnd.openxmlformats-officedocument.oleObject"/>
  <Override PartName="/ppt/embeddings/oleObject640.bin" ContentType="application/vnd.openxmlformats-officedocument.oleObject"/>
  <Override PartName="/ppt/embeddings/oleObject641.bin" ContentType="application/vnd.openxmlformats-officedocument.oleObject"/>
  <Override PartName="/ppt/embeddings/oleObject642.bin" ContentType="application/vnd.openxmlformats-officedocument.oleObject"/>
  <Override PartName="/ppt/embeddings/oleObject643.bin" ContentType="application/vnd.openxmlformats-officedocument.oleObject"/>
  <Override PartName="/ppt/notesSlides/notesSlide57.xml" ContentType="application/vnd.openxmlformats-officedocument.presentationml.notesSlide+xml"/>
  <Override PartName="/ppt/embeddings/oleObject644.bin" ContentType="application/vnd.openxmlformats-officedocument.oleObject"/>
  <Override PartName="/ppt/embeddings/oleObject645.bin" ContentType="application/vnd.openxmlformats-officedocument.oleObject"/>
  <Override PartName="/ppt/embeddings/oleObject646.bin" ContentType="application/vnd.openxmlformats-officedocument.oleObject"/>
  <Override PartName="/ppt/embeddings/oleObject647.bin" ContentType="application/vnd.openxmlformats-officedocument.oleObject"/>
  <Override PartName="/ppt/embeddings/oleObject648.bin" ContentType="application/vnd.openxmlformats-officedocument.oleObject"/>
  <Override PartName="/ppt/embeddings/oleObject649.bin" ContentType="application/vnd.openxmlformats-officedocument.oleObject"/>
  <Override PartName="/ppt/embeddings/oleObject650.bin" ContentType="application/vnd.openxmlformats-officedocument.oleObject"/>
  <Override PartName="/ppt/notesSlides/notesSlide58.xml" ContentType="application/vnd.openxmlformats-officedocument.presentationml.notesSlide+xml"/>
  <Override PartName="/ppt/embeddings/oleObject651.bin" ContentType="application/vnd.openxmlformats-officedocument.oleObject"/>
  <Override PartName="/ppt/embeddings/oleObject652.bin" ContentType="application/vnd.openxmlformats-officedocument.oleObject"/>
  <Override PartName="/ppt/embeddings/oleObject653.bin" ContentType="application/vnd.openxmlformats-officedocument.oleObject"/>
  <Override PartName="/ppt/embeddings/oleObject654.bin" ContentType="application/vnd.openxmlformats-officedocument.oleObject"/>
  <Override PartName="/ppt/embeddings/oleObject655.bin" ContentType="application/vnd.openxmlformats-officedocument.oleObject"/>
  <Override PartName="/ppt/embeddings/oleObject656.bin" ContentType="application/vnd.openxmlformats-officedocument.oleObject"/>
  <Override PartName="/ppt/embeddings/oleObject657.bin" ContentType="application/vnd.openxmlformats-officedocument.oleObject"/>
  <Override PartName="/ppt/embeddings/oleObject658.bin" ContentType="application/vnd.openxmlformats-officedocument.oleObject"/>
  <Override PartName="/ppt/embeddings/oleObject659.bin" ContentType="application/vnd.openxmlformats-officedocument.oleObject"/>
  <Override PartName="/ppt/embeddings/oleObject660.bin" ContentType="application/vnd.openxmlformats-officedocument.oleObject"/>
  <Override PartName="/ppt/embeddings/oleObject661.bin" ContentType="application/vnd.openxmlformats-officedocument.oleObject"/>
  <Override PartName="/ppt/embeddings/oleObject662.bin" ContentType="application/vnd.openxmlformats-officedocument.oleObject"/>
  <Override PartName="/ppt/embeddings/oleObject663.bin" ContentType="application/vnd.openxmlformats-officedocument.oleObject"/>
  <Override PartName="/ppt/embeddings/oleObject664.bin" ContentType="application/vnd.openxmlformats-officedocument.oleObject"/>
  <Override PartName="/ppt/embeddings/oleObject665.bin" ContentType="application/vnd.openxmlformats-officedocument.oleObject"/>
  <Override PartName="/ppt/embeddings/oleObject666.bin" ContentType="application/vnd.openxmlformats-officedocument.oleObject"/>
  <Override PartName="/ppt/embeddings/oleObject667.bin" ContentType="application/vnd.openxmlformats-officedocument.oleObject"/>
  <Override PartName="/ppt/embeddings/oleObject668.bin" ContentType="application/vnd.openxmlformats-officedocument.oleObject"/>
  <Override PartName="/ppt/embeddings/oleObject669.bin" ContentType="application/vnd.openxmlformats-officedocument.oleObject"/>
  <Override PartName="/ppt/notesSlides/notesSlide59.xml" ContentType="application/vnd.openxmlformats-officedocument.presentationml.notesSlide+xml"/>
  <Override PartName="/ppt/embeddings/oleObject670.bin" ContentType="application/vnd.openxmlformats-officedocument.oleObject"/>
  <Override PartName="/ppt/embeddings/oleObject671.bin" ContentType="application/vnd.openxmlformats-officedocument.oleObject"/>
  <Override PartName="/ppt/embeddings/oleObject672.bin" ContentType="application/vnd.openxmlformats-officedocument.oleObject"/>
  <Override PartName="/ppt/embeddings/oleObject673.bin" ContentType="application/vnd.openxmlformats-officedocument.oleObject"/>
  <Override PartName="/ppt/embeddings/oleObject674.bin" ContentType="application/vnd.openxmlformats-officedocument.oleObject"/>
  <Override PartName="/ppt/embeddings/oleObject675.bin" ContentType="application/vnd.openxmlformats-officedocument.oleObject"/>
  <Override PartName="/ppt/embeddings/oleObject676.bin" ContentType="application/vnd.openxmlformats-officedocument.oleObject"/>
  <Override PartName="/ppt/embeddings/oleObject677.bin" ContentType="application/vnd.openxmlformats-officedocument.oleObject"/>
  <Override PartName="/ppt/notesSlides/notesSlide60.xml" ContentType="application/vnd.openxmlformats-officedocument.presentationml.notesSlide+xml"/>
  <Override PartName="/ppt/embeddings/oleObject678.bin" ContentType="application/vnd.openxmlformats-officedocument.oleObject"/>
  <Override PartName="/ppt/notesSlides/notesSlide61.xml" ContentType="application/vnd.openxmlformats-officedocument.presentationml.notesSlide+xml"/>
  <Override PartName="/ppt/embeddings/oleObject679.bin" ContentType="application/vnd.openxmlformats-officedocument.oleObject"/>
  <Override PartName="/ppt/embeddings/oleObject680.bin" ContentType="application/vnd.openxmlformats-officedocument.oleObject"/>
  <Override PartName="/ppt/embeddings/oleObject681.bin" ContentType="application/vnd.openxmlformats-officedocument.oleObject"/>
  <Override PartName="/ppt/embeddings/oleObject682.bin" ContentType="application/vnd.openxmlformats-officedocument.oleObject"/>
  <Override PartName="/ppt/embeddings/oleObject683.bin" ContentType="application/vnd.openxmlformats-officedocument.oleObject"/>
  <Override PartName="/ppt/embeddings/oleObject684.bin" ContentType="application/vnd.openxmlformats-officedocument.oleObject"/>
  <Override PartName="/ppt/embeddings/oleObject685.bin" ContentType="application/vnd.openxmlformats-officedocument.oleObject"/>
  <Override PartName="/ppt/embeddings/oleObject686.bin" ContentType="application/vnd.openxmlformats-officedocument.oleObject"/>
  <Override PartName="/ppt/embeddings/oleObject687.bin" ContentType="application/vnd.openxmlformats-officedocument.oleObject"/>
  <Override PartName="/ppt/embeddings/oleObject688.bin" ContentType="application/vnd.openxmlformats-officedocument.oleObject"/>
  <Override PartName="/ppt/embeddings/oleObject689.bin" ContentType="application/vnd.openxmlformats-officedocument.oleObject"/>
  <Override PartName="/ppt/embeddings/oleObject690.bin" ContentType="application/vnd.openxmlformats-officedocument.oleObject"/>
  <Override PartName="/ppt/embeddings/oleObject691.bin" ContentType="application/vnd.openxmlformats-officedocument.oleObject"/>
  <Override PartName="/ppt/embeddings/oleObject692.bin" ContentType="application/vnd.openxmlformats-officedocument.oleObject"/>
  <Override PartName="/ppt/embeddings/oleObject693.bin" ContentType="application/vnd.openxmlformats-officedocument.oleObject"/>
  <Override PartName="/ppt/embeddings/oleObject694.bin" ContentType="application/vnd.openxmlformats-officedocument.oleObject"/>
  <Override PartName="/ppt/embeddings/oleObject695.bin" ContentType="application/vnd.openxmlformats-officedocument.oleObject"/>
  <Override PartName="/ppt/embeddings/oleObject696.bin" ContentType="application/vnd.openxmlformats-officedocument.oleObject"/>
  <Override PartName="/ppt/embeddings/oleObject697.bin" ContentType="application/vnd.openxmlformats-officedocument.oleObject"/>
  <Override PartName="/ppt/embeddings/oleObject698.bin" ContentType="application/vnd.openxmlformats-officedocument.oleObject"/>
  <Override PartName="/ppt/embeddings/oleObject699.bin" ContentType="application/vnd.openxmlformats-officedocument.oleObject"/>
  <Override PartName="/ppt/embeddings/oleObject700.bin" ContentType="application/vnd.openxmlformats-officedocument.oleObject"/>
  <Override PartName="/ppt/embeddings/oleObject701.bin" ContentType="application/vnd.openxmlformats-officedocument.oleObject"/>
  <Override PartName="/ppt/embeddings/oleObject702.bin" ContentType="application/vnd.openxmlformats-officedocument.oleObject"/>
  <Override PartName="/ppt/embeddings/oleObject703.bin" ContentType="application/vnd.openxmlformats-officedocument.oleObject"/>
  <Override PartName="/ppt/notesSlides/notesSlide62.xml" ContentType="application/vnd.openxmlformats-officedocument.presentationml.notesSlide+xml"/>
  <Override PartName="/ppt/embeddings/oleObject704.bin" ContentType="application/vnd.openxmlformats-officedocument.oleObject"/>
  <Override PartName="/ppt/notesSlides/notesSlide63.xml" ContentType="application/vnd.openxmlformats-officedocument.presentationml.notesSlide+xml"/>
  <Override PartName="/ppt/embeddings/oleObject705.bin" ContentType="application/vnd.openxmlformats-officedocument.oleObject"/>
  <Override PartName="/ppt/embeddings/oleObject706.bin" ContentType="application/vnd.openxmlformats-officedocument.oleObject"/>
  <Override PartName="/ppt/embeddings/oleObject707.bin" ContentType="application/vnd.openxmlformats-officedocument.oleObject"/>
  <Override PartName="/ppt/embeddings/oleObject708.bin" ContentType="application/vnd.openxmlformats-officedocument.oleObject"/>
  <Override PartName="/ppt/embeddings/oleObject709.bin" ContentType="application/vnd.openxmlformats-officedocument.oleObject"/>
  <Override PartName="/ppt/embeddings/oleObject710.bin" ContentType="application/vnd.openxmlformats-officedocument.oleObject"/>
  <Override PartName="/ppt/embeddings/oleObject711.bin" ContentType="application/vnd.openxmlformats-officedocument.oleObject"/>
  <Override PartName="/ppt/embeddings/oleObject712.bin" ContentType="application/vnd.openxmlformats-officedocument.oleObject"/>
  <Override PartName="/ppt/embeddings/oleObject713.bin" ContentType="application/vnd.openxmlformats-officedocument.oleObject"/>
  <Override PartName="/ppt/embeddings/oleObject714.bin" ContentType="application/vnd.openxmlformats-officedocument.oleObject"/>
  <Override PartName="/ppt/embeddings/oleObject715.bin" ContentType="application/vnd.openxmlformats-officedocument.oleObject"/>
  <Override PartName="/ppt/embeddings/oleObject716.bin" ContentType="application/vnd.openxmlformats-officedocument.oleObject"/>
  <Override PartName="/ppt/embeddings/oleObject717.bin" ContentType="application/vnd.openxmlformats-officedocument.oleObject"/>
  <Override PartName="/ppt/notesSlides/notesSlide64.xml" ContentType="application/vnd.openxmlformats-officedocument.presentationml.notesSlide+xml"/>
  <Override PartName="/ppt/embeddings/oleObject718.bin" ContentType="application/vnd.openxmlformats-officedocument.oleObject"/>
  <Override PartName="/ppt/embeddings/oleObject719.bin" ContentType="application/vnd.openxmlformats-officedocument.oleObject"/>
  <Override PartName="/ppt/embeddings/oleObject720.bin" ContentType="application/vnd.openxmlformats-officedocument.oleObject"/>
  <Override PartName="/ppt/embeddings/oleObject721.bin" ContentType="application/vnd.openxmlformats-officedocument.oleObject"/>
  <Override PartName="/ppt/embeddings/oleObject722.bin" ContentType="application/vnd.openxmlformats-officedocument.oleObject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embeddings/oleObject723.bin" ContentType="application/vnd.openxmlformats-officedocument.oleObject"/>
  <Override PartName="/ppt/embeddings/oleObject724.bin" ContentType="application/vnd.openxmlformats-officedocument.oleObject"/>
  <Override PartName="/ppt/embeddings/oleObject725.bin" ContentType="application/vnd.openxmlformats-officedocument.oleObject"/>
  <Override PartName="/ppt/embeddings/oleObject726.bin" ContentType="application/vnd.openxmlformats-officedocument.oleObject"/>
  <Override PartName="/ppt/embeddings/oleObject727.bin" ContentType="application/vnd.openxmlformats-officedocument.oleObject"/>
  <Override PartName="/ppt/embeddings/oleObject728.bin" ContentType="application/vnd.openxmlformats-officedocument.oleObject"/>
  <Override PartName="/ppt/notesSlides/notesSlide67.xml" ContentType="application/vnd.openxmlformats-officedocument.presentationml.notesSlide+xml"/>
  <Override PartName="/ppt/embeddings/oleObject729.bin" ContentType="application/vnd.openxmlformats-officedocument.oleObject"/>
  <Override PartName="/ppt/embeddings/oleObject730.bin" ContentType="application/vnd.openxmlformats-officedocument.oleObject"/>
  <Override PartName="/ppt/embeddings/oleObject731.bin" ContentType="application/vnd.openxmlformats-officedocument.oleObject"/>
  <Override PartName="/ppt/embeddings/oleObject732.bin" ContentType="application/vnd.openxmlformats-officedocument.oleObject"/>
  <Override PartName="/ppt/embeddings/oleObject733.bin" ContentType="application/vnd.openxmlformats-officedocument.oleObject"/>
  <Override PartName="/ppt/notesSlides/notesSlide68.xml" ContentType="application/vnd.openxmlformats-officedocument.presentationml.notesSlide+xml"/>
  <Override PartName="/ppt/embeddings/oleObject734.bin" ContentType="application/vnd.openxmlformats-officedocument.oleObject"/>
  <Override PartName="/ppt/embeddings/oleObject735.bin" ContentType="application/vnd.openxmlformats-officedocument.oleObject"/>
  <Override PartName="/ppt/embeddings/oleObject736.bin" ContentType="application/vnd.openxmlformats-officedocument.oleObject"/>
  <Override PartName="/ppt/embeddings/oleObject737.bin" ContentType="application/vnd.openxmlformats-officedocument.oleObject"/>
  <Override PartName="/ppt/embeddings/oleObject738.bin" ContentType="application/vnd.openxmlformats-officedocument.oleObject"/>
  <Override PartName="/ppt/embeddings/oleObject739.bin" ContentType="application/vnd.openxmlformats-officedocument.oleObject"/>
  <Override PartName="/ppt/embeddings/oleObject740.bin" ContentType="application/vnd.openxmlformats-officedocument.oleObject"/>
  <Override PartName="/ppt/notesSlides/notesSlide69.xml" ContentType="application/vnd.openxmlformats-officedocument.presentationml.notesSlide+xml"/>
  <Override PartName="/ppt/embeddings/oleObject741.bin" ContentType="application/vnd.openxmlformats-officedocument.oleObject"/>
  <Override PartName="/ppt/embeddings/oleObject742.bin" ContentType="application/vnd.openxmlformats-officedocument.oleObject"/>
  <Override PartName="/ppt/embeddings/oleObject743.bin" ContentType="application/vnd.openxmlformats-officedocument.oleObject"/>
  <Override PartName="/ppt/embeddings/oleObject744.bin" ContentType="application/vnd.openxmlformats-officedocument.oleObject"/>
  <Override PartName="/ppt/notesSlides/notesSlide70.xml" ContentType="application/vnd.openxmlformats-officedocument.presentationml.notesSlide+xml"/>
  <Override PartName="/ppt/embeddings/oleObject745.bin" ContentType="application/vnd.openxmlformats-officedocument.oleObject"/>
  <Override PartName="/ppt/embeddings/oleObject746.bin" ContentType="application/vnd.openxmlformats-officedocument.oleObject"/>
  <Override PartName="/ppt/embeddings/oleObject747.bin" ContentType="application/vnd.openxmlformats-officedocument.oleObject"/>
  <Override PartName="/ppt/embeddings/oleObject748.bin" ContentType="application/vnd.openxmlformats-officedocument.oleObject"/>
  <Override PartName="/ppt/embeddings/oleObject749.bin" ContentType="application/vnd.openxmlformats-officedocument.oleObject"/>
  <Override PartName="/ppt/embeddings/oleObject750.bin" ContentType="application/vnd.openxmlformats-officedocument.oleObject"/>
  <Override PartName="/ppt/embeddings/oleObject751.bin" ContentType="application/vnd.openxmlformats-officedocument.oleObject"/>
  <Override PartName="/ppt/embeddings/oleObject752.bin" ContentType="application/vnd.openxmlformats-officedocument.oleObject"/>
  <Override PartName="/ppt/embeddings/oleObject753.bin" ContentType="application/vnd.openxmlformats-officedocument.oleObject"/>
  <Override PartName="/ppt/embeddings/oleObject754.bin" ContentType="application/vnd.openxmlformats-officedocument.oleObject"/>
  <Override PartName="/ppt/embeddings/oleObject755.bin" ContentType="application/vnd.openxmlformats-officedocument.oleObject"/>
  <Override PartName="/ppt/embeddings/oleObject756.bin" ContentType="application/vnd.openxmlformats-officedocument.oleObject"/>
  <Override PartName="/ppt/embeddings/oleObject757.bin" ContentType="application/vnd.openxmlformats-officedocument.oleObject"/>
  <Override PartName="/ppt/embeddings/oleObject758.bin" ContentType="application/vnd.openxmlformats-officedocument.oleObject"/>
  <Override PartName="/ppt/embeddings/oleObject759.bin" ContentType="application/vnd.openxmlformats-officedocument.oleObject"/>
  <Override PartName="/ppt/embeddings/oleObject760.bin" ContentType="application/vnd.openxmlformats-officedocument.oleObject"/>
  <Override PartName="/ppt/embeddings/oleObject761.bin" ContentType="application/vnd.openxmlformats-officedocument.oleObject"/>
  <Override PartName="/ppt/embeddings/oleObject762.bin" ContentType="application/vnd.openxmlformats-officedocument.oleObject"/>
  <Override PartName="/ppt/embeddings/oleObject763.bin" ContentType="application/vnd.openxmlformats-officedocument.oleObject"/>
  <Override PartName="/ppt/embeddings/oleObject764.bin" ContentType="application/vnd.openxmlformats-officedocument.oleObject"/>
  <Override PartName="/ppt/embeddings/oleObject765.bin" ContentType="application/vnd.openxmlformats-officedocument.oleObject"/>
  <Override PartName="/ppt/notesSlides/notesSlide71.xml" ContentType="application/vnd.openxmlformats-officedocument.presentationml.notesSlide+xml"/>
  <Override PartName="/ppt/embeddings/oleObject766.bin" ContentType="application/vnd.openxmlformats-officedocument.oleObject"/>
  <Override PartName="/ppt/embeddings/oleObject767.bin" ContentType="application/vnd.openxmlformats-officedocument.oleObject"/>
  <Override PartName="/ppt/embeddings/oleObject768.bin" ContentType="application/vnd.openxmlformats-officedocument.oleObject"/>
  <Override PartName="/ppt/embeddings/oleObject769.bin" ContentType="application/vnd.openxmlformats-officedocument.oleObject"/>
  <Override PartName="/ppt/embeddings/oleObject770.bin" ContentType="application/vnd.openxmlformats-officedocument.oleObject"/>
  <Override PartName="/ppt/notesSlides/notesSlide72.xml" ContentType="application/vnd.openxmlformats-officedocument.presentationml.notesSlide+xml"/>
  <Override PartName="/ppt/embeddings/oleObject771.bin" ContentType="application/vnd.openxmlformats-officedocument.oleObject"/>
  <Override PartName="/ppt/embeddings/oleObject772.bin" ContentType="application/vnd.openxmlformats-officedocument.oleObject"/>
  <Override PartName="/ppt/embeddings/oleObject773.bin" ContentType="application/vnd.openxmlformats-officedocument.oleObject"/>
  <Override PartName="/ppt/embeddings/oleObject774.bin" ContentType="application/vnd.openxmlformats-officedocument.oleObject"/>
  <Override PartName="/ppt/embeddings/oleObject775.bin" ContentType="application/vnd.openxmlformats-officedocument.oleObject"/>
  <Override PartName="/ppt/embeddings/oleObject776.bin" ContentType="application/vnd.openxmlformats-officedocument.oleObject"/>
  <Override PartName="/ppt/embeddings/oleObject777.bin" ContentType="application/vnd.openxmlformats-officedocument.oleObject"/>
  <Override PartName="/ppt/embeddings/oleObject778.bin" ContentType="application/vnd.openxmlformats-officedocument.oleObject"/>
  <Override PartName="/ppt/embeddings/oleObject779.bin" ContentType="application/vnd.openxmlformats-officedocument.oleObject"/>
  <Override PartName="/ppt/embeddings/oleObject780.bin" ContentType="application/vnd.openxmlformats-officedocument.oleObject"/>
  <Override PartName="/ppt/embeddings/oleObject781.bin" ContentType="application/vnd.openxmlformats-officedocument.oleObject"/>
  <Override PartName="/ppt/embeddings/oleObject782.bin" ContentType="application/vnd.openxmlformats-officedocument.oleObject"/>
  <Override PartName="/ppt/embeddings/oleObject783.bin" ContentType="application/vnd.openxmlformats-officedocument.oleObject"/>
  <Override PartName="/ppt/notesSlides/notesSlide73.xml" ContentType="application/vnd.openxmlformats-officedocument.presentationml.notesSlide+xml"/>
  <Override PartName="/ppt/embeddings/oleObject784.bin" ContentType="application/vnd.openxmlformats-officedocument.oleObject"/>
  <Override PartName="/ppt/embeddings/oleObject785.bin" ContentType="application/vnd.openxmlformats-officedocument.oleObject"/>
  <Override PartName="/ppt/embeddings/oleObject786.bin" ContentType="application/vnd.openxmlformats-officedocument.oleObject"/>
  <Override PartName="/ppt/embeddings/oleObject787.bin" ContentType="application/vnd.openxmlformats-officedocument.oleObject"/>
  <Override PartName="/ppt/embeddings/oleObject788.bin" ContentType="application/vnd.openxmlformats-officedocument.oleObject"/>
  <Override PartName="/ppt/embeddings/oleObject78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sldIdLst>
    <p:sldId id="326" r:id="rId2"/>
    <p:sldId id="332" r:id="rId3"/>
    <p:sldId id="331" r:id="rId4"/>
    <p:sldId id="327" r:id="rId5"/>
    <p:sldId id="328" r:id="rId6"/>
    <p:sldId id="329" r:id="rId7"/>
    <p:sldId id="330" r:id="rId8"/>
    <p:sldId id="322" r:id="rId9"/>
    <p:sldId id="323" r:id="rId10"/>
    <p:sldId id="324" r:id="rId11"/>
    <p:sldId id="256" r:id="rId12"/>
    <p:sldId id="333" r:id="rId13"/>
    <p:sldId id="257" r:id="rId14"/>
    <p:sldId id="258" r:id="rId15"/>
    <p:sldId id="259" r:id="rId16"/>
    <p:sldId id="260" r:id="rId17"/>
    <p:sldId id="334" r:id="rId18"/>
    <p:sldId id="261" r:id="rId19"/>
    <p:sldId id="262" r:id="rId20"/>
    <p:sldId id="263" r:id="rId21"/>
    <p:sldId id="264" r:id="rId22"/>
    <p:sldId id="265" r:id="rId23"/>
    <p:sldId id="267" r:id="rId24"/>
    <p:sldId id="266" r:id="rId25"/>
    <p:sldId id="268" r:id="rId26"/>
    <p:sldId id="335" r:id="rId27"/>
    <p:sldId id="269" r:id="rId28"/>
    <p:sldId id="270" r:id="rId29"/>
    <p:sldId id="271" r:id="rId30"/>
    <p:sldId id="272" r:id="rId31"/>
    <p:sldId id="273" r:id="rId32"/>
    <p:sldId id="274" r:id="rId33"/>
    <p:sldId id="279" r:id="rId34"/>
    <p:sldId id="275" r:id="rId35"/>
    <p:sldId id="276" r:id="rId36"/>
    <p:sldId id="277" r:id="rId37"/>
    <p:sldId id="278" r:id="rId38"/>
    <p:sldId id="280" r:id="rId39"/>
    <p:sldId id="336" r:id="rId40"/>
    <p:sldId id="281" r:id="rId41"/>
    <p:sldId id="282" r:id="rId42"/>
    <p:sldId id="283" r:id="rId43"/>
    <p:sldId id="284" r:id="rId44"/>
    <p:sldId id="337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338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39" r:id="rId74"/>
    <p:sldId id="312" r:id="rId75"/>
    <p:sldId id="313" r:id="rId76"/>
    <p:sldId id="314" r:id="rId77"/>
    <p:sldId id="315" r:id="rId78"/>
    <p:sldId id="316" r:id="rId79"/>
    <p:sldId id="317" r:id="rId80"/>
    <p:sldId id="318" r:id="rId81"/>
    <p:sldId id="319" r:id="rId82"/>
    <p:sldId id="320" r:id="rId83"/>
    <p:sldId id="321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A85F3"/>
    <a:srgbClr val="8DF313"/>
    <a:srgbClr val="C4FF11"/>
    <a:srgbClr val="6FD4FF"/>
    <a:srgbClr val="3366FF"/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9565" autoAdjust="0"/>
  </p:normalViewPr>
  <p:slideViewPr>
    <p:cSldViewPr snapToGrid="0" snapToObjects="1">
      <p:cViewPr>
        <p:scale>
          <a:sx n="100" d="100"/>
          <a:sy n="100" d="100"/>
        </p:scale>
        <p:origin x="-16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printerSettings" Target="printerSettings/printerSettings1.bin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0" Type="http://schemas.openxmlformats.org/officeDocument/2006/relationships/image" Target="../media/image62.emf"/><Relationship Id="rId21" Type="http://schemas.openxmlformats.org/officeDocument/2006/relationships/image" Target="../media/image63.emf"/><Relationship Id="rId22" Type="http://schemas.openxmlformats.org/officeDocument/2006/relationships/image" Target="../media/image64.emf"/><Relationship Id="rId23" Type="http://schemas.openxmlformats.org/officeDocument/2006/relationships/image" Target="../media/image65.emf"/><Relationship Id="rId24" Type="http://schemas.openxmlformats.org/officeDocument/2006/relationships/image" Target="../media/image66.emf"/><Relationship Id="rId25" Type="http://schemas.openxmlformats.org/officeDocument/2006/relationships/image" Target="../media/image67.emf"/><Relationship Id="rId26" Type="http://schemas.openxmlformats.org/officeDocument/2006/relationships/image" Target="../media/image68.emf"/><Relationship Id="rId27" Type="http://schemas.openxmlformats.org/officeDocument/2006/relationships/image" Target="../media/image69.emf"/><Relationship Id="rId28" Type="http://schemas.openxmlformats.org/officeDocument/2006/relationships/image" Target="../media/image70.emf"/><Relationship Id="rId29" Type="http://schemas.openxmlformats.org/officeDocument/2006/relationships/image" Target="../media/image71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30" Type="http://schemas.openxmlformats.org/officeDocument/2006/relationships/image" Target="../media/image72.emf"/><Relationship Id="rId31" Type="http://schemas.openxmlformats.org/officeDocument/2006/relationships/image" Target="../media/image73.emf"/><Relationship Id="rId32" Type="http://schemas.openxmlformats.org/officeDocument/2006/relationships/image" Target="../media/image74.emf"/><Relationship Id="rId9" Type="http://schemas.openxmlformats.org/officeDocument/2006/relationships/image" Target="../media/image51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33" Type="http://schemas.openxmlformats.org/officeDocument/2006/relationships/image" Target="../media/image75.emf"/><Relationship Id="rId34" Type="http://schemas.openxmlformats.org/officeDocument/2006/relationships/image" Target="../media/image76.emf"/><Relationship Id="rId35" Type="http://schemas.openxmlformats.org/officeDocument/2006/relationships/image" Target="../media/image77.emf"/><Relationship Id="rId36" Type="http://schemas.openxmlformats.org/officeDocument/2006/relationships/image" Target="../media/image78.emf"/><Relationship Id="rId10" Type="http://schemas.openxmlformats.org/officeDocument/2006/relationships/image" Target="../media/image52.emf"/><Relationship Id="rId11" Type="http://schemas.openxmlformats.org/officeDocument/2006/relationships/image" Target="../media/image53.emf"/><Relationship Id="rId12" Type="http://schemas.openxmlformats.org/officeDocument/2006/relationships/image" Target="../media/image54.emf"/><Relationship Id="rId13" Type="http://schemas.openxmlformats.org/officeDocument/2006/relationships/image" Target="../media/image55.emf"/><Relationship Id="rId14" Type="http://schemas.openxmlformats.org/officeDocument/2006/relationships/image" Target="../media/image56.emf"/><Relationship Id="rId15" Type="http://schemas.openxmlformats.org/officeDocument/2006/relationships/image" Target="../media/image57.emf"/><Relationship Id="rId16" Type="http://schemas.openxmlformats.org/officeDocument/2006/relationships/image" Target="../media/image58.emf"/><Relationship Id="rId17" Type="http://schemas.openxmlformats.org/officeDocument/2006/relationships/image" Target="../media/image59.emf"/><Relationship Id="rId18" Type="http://schemas.openxmlformats.org/officeDocument/2006/relationships/image" Target="../media/image60.emf"/><Relationship Id="rId19" Type="http://schemas.openxmlformats.org/officeDocument/2006/relationships/image" Target="../media/image61.emf"/><Relationship Id="rId37" Type="http://schemas.openxmlformats.org/officeDocument/2006/relationships/image" Target="../media/image79.emf"/><Relationship Id="rId38" Type="http://schemas.openxmlformats.org/officeDocument/2006/relationships/image" Target="../media/image80.e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emf"/><Relationship Id="rId12" Type="http://schemas.openxmlformats.org/officeDocument/2006/relationships/image" Target="../media/image93.emf"/><Relationship Id="rId13" Type="http://schemas.openxmlformats.org/officeDocument/2006/relationships/image" Target="../media/image94.emf"/><Relationship Id="rId14" Type="http://schemas.openxmlformats.org/officeDocument/2006/relationships/image" Target="../media/image95.emf"/><Relationship Id="rId15" Type="http://schemas.openxmlformats.org/officeDocument/2006/relationships/image" Target="../media/image96.emf"/><Relationship Id="rId16" Type="http://schemas.openxmlformats.org/officeDocument/2006/relationships/image" Target="../media/image97.emf"/><Relationship Id="rId17" Type="http://schemas.openxmlformats.org/officeDocument/2006/relationships/image" Target="../media/image98.emf"/><Relationship Id="rId1" Type="http://schemas.openxmlformats.org/officeDocument/2006/relationships/image" Target="../media/image82.emf"/><Relationship Id="rId2" Type="http://schemas.openxmlformats.org/officeDocument/2006/relationships/image" Target="../media/image83.emf"/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5" Type="http://schemas.openxmlformats.org/officeDocument/2006/relationships/image" Target="../media/image86.emf"/><Relationship Id="rId6" Type="http://schemas.openxmlformats.org/officeDocument/2006/relationships/image" Target="../media/image87.emf"/><Relationship Id="rId7" Type="http://schemas.openxmlformats.org/officeDocument/2006/relationships/image" Target="../media/image88.emf"/><Relationship Id="rId8" Type="http://schemas.openxmlformats.org/officeDocument/2006/relationships/image" Target="../media/image89.emf"/><Relationship Id="rId9" Type="http://schemas.openxmlformats.org/officeDocument/2006/relationships/image" Target="../media/image90.emf"/><Relationship Id="rId10" Type="http://schemas.openxmlformats.org/officeDocument/2006/relationships/image" Target="../media/image91.e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3.emf"/><Relationship Id="rId12" Type="http://schemas.openxmlformats.org/officeDocument/2006/relationships/image" Target="../media/image96.emf"/><Relationship Id="rId13" Type="http://schemas.openxmlformats.org/officeDocument/2006/relationships/image" Target="../media/image97.emf"/><Relationship Id="rId14" Type="http://schemas.openxmlformats.org/officeDocument/2006/relationships/image" Target="../media/image104.emf"/><Relationship Id="rId15" Type="http://schemas.openxmlformats.org/officeDocument/2006/relationships/image" Target="../media/image105.emf"/><Relationship Id="rId16" Type="http://schemas.openxmlformats.org/officeDocument/2006/relationships/image" Target="../media/image106.emf"/><Relationship Id="rId17" Type="http://schemas.openxmlformats.org/officeDocument/2006/relationships/image" Target="../media/image107.emf"/><Relationship Id="rId1" Type="http://schemas.openxmlformats.org/officeDocument/2006/relationships/image" Target="../media/image99.emf"/><Relationship Id="rId2" Type="http://schemas.openxmlformats.org/officeDocument/2006/relationships/image" Target="../media/image87.emf"/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5" Type="http://schemas.openxmlformats.org/officeDocument/2006/relationships/image" Target="../media/image86.emf"/><Relationship Id="rId6" Type="http://schemas.openxmlformats.org/officeDocument/2006/relationships/image" Target="../media/image90.emf"/><Relationship Id="rId7" Type="http://schemas.openxmlformats.org/officeDocument/2006/relationships/image" Target="../media/image100.emf"/><Relationship Id="rId8" Type="http://schemas.openxmlformats.org/officeDocument/2006/relationships/image" Target="../media/image101.emf"/><Relationship Id="rId9" Type="http://schemas.openxmlformats.org/officeDocument/2006/relationships/image" Target="../media/image93.emf"/><Relationship Id="rId10" Type="http://schemas.openxmlformats.org/officeDocument/2006/relationships/image" Target="../media/image102.e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8.emf"/><Relationship Id="rId12" Type="http://schemas.openxmlformats.org/officeDocument/2006/relationships/image" Target="../media/image119.emf"/><Relationship Id="rId13" Type="http://schemas.openxmlformats.org/officeDocument/2006/relationships/image" Target="../media/image120.emf"/><Relationship Id="rId14" Type="http://schemas.openxmlformats.org/officeDocument/2006/relationships/image" Target="../media/image121.emf"/><Relationship Id="rId15" Type="http://schemas.openxmlformats.org/officeDocument/2006/relationships/image" Target="../media/image122.emf"/><Relationship Id="rId1" Type="http://schemas.openxmlformats.org/officeDocument/2006/relationships/image" Target="../media/image108.emf"/><Relationship Id="rId2" Type="http://schemas.openxmlformats.org/officeDocument/2006/relationships/image" Target="../media/image109.emf"/><Relationship Id="rId3" Type="http://schemas.openxmlformats.org/officeDocument/2006/relationships/image" Target="../media/image110.emf"/><Relationship Id="rId4" Type="http://schemas.openxmlformats.org/officeDocument/2006/relationships/image" Target="../media/image111.emf"/><Relationship Id="rId5" Type="http://schemas.openxmlformats.org/officeDocument/2006/relationships/image" Target="../media/image112.emf"/><Relationship Id="rId6" Type="http://schemas.openxmlformats.org/officeDocument/2006/relationships/image" Target="../media/image113.emf"/><Relationship Id="rId7" Type="http://schemas.openxmlformats.org/officeDocument/2006/relationships/image" Target="../media/image114.emf"/><Relationship Id="rId8" Type="http://schemas.openxmlformats.org/officeDocument/2006/relationships/image" Target="../media/image115.emf"/><Relationship Id="rId9" Type="http://schemas.openxmlformats.org/officeDocument/2006/relationships/image" Target="../media/image116.emf"/><Relationship Id="rId10" Type="http://schemas.openxmlformats.org/officeDocument/2006/relationships/image" Target="../media/image11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4" Type="http://schemas.openxmlformats.org/officeDocument/2006/relationships/image" Target="../media/image126.emf"/><Relationship Id="rId5" Type="http://schemas.openxmlformats.org/officeDocument/2006/relationships/image" Target="../media/image127.emf"/><Relationship Id="rId6" Type="http://schemas.openxmlformats.org/officeDocument/2006/relationships/image" Target="../media/image128.emf"/><Relationship Id="rId7" Type="http://schemas.openxmlformats.org/officeDocument/2006/relationships/image" Target="../media/image129.emf"/><Relationship Id="rId8" Type="http://schemas.openxmlformats.org/officeDocument/2006/relationships/image" Target="../media/image130.emf"/><Relationship Id="rId9" Type="http://schemas.openxmlformats.org/officeDocument/2006/relationships/image" Target="../media/image131.emf"/><Relationship Id="rId10" Type="http://schemas.openxmlformats.org/officeDocument/2006/relationships/image" Target="../media/image132.emf"/><Relationship Id="rId1" Type="http://schemas.openxmlformats.org/officeDocument/2006/relationships/image" Target="../media/image123.emf"/><Relationship Id="rId2" Type="http://schemas.openxmlformats.org/officeDocument/2006/relationships/image" Target="../media/image12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4" Type="http://schemas.openxmlformats.org/officeDocument/2006/relationships/image" Target="../media/image136.emf"/><Relationship Id="rId5" Type="http://schemas.openxmlformats.org/officeDocument/2006/relationships/image" Target="../media/image137.emf"/><Relationship Id="rId6" Type="http://schemas.openxmlformats.org/officeDocument/2006/relationships/image" Target="../media/image138.emf"/><Relationship Id="rId1" Type="http://schemas.openxmlformats.org/officeDocument/2006/relationships/image" Target="../media/image133.emf"/><Relationship Id="rId2" Type="http://schemas.openxmlformats.org/officeDocument/2006/relationships/image" Target="../media/image1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Relationship Id="rId2" Type="http://schemas.openxmlformats.org/officeDocument/2006/relationships/image" Target="../media/image140.emf"/><Relationship Id="rId3" Type="http://schemas.openxmlformats.org/officeDocument/2006/relationships/image" Target="../media/image14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4" Type="http://schemas.openxmlformats.org/officeDocument/2006/relationships/image" Target="../media/image144.emf"/><Relationship Id="rId5" Type="http://schemas.openxmlformats.org/officeDocument/2006/relationships/image" Target="../media/image145.emf"/><Relationship Id="rId6" Type="http://schemas.openxmlformats.org/officeDocument/2006/relationships/image" Target="../media/image146.emf"/><Relationship Id="rId1" Type="http://schemas.openxmlformats.org/officeDocument/2006/relationships/image" Target="../media/image139.emf"/><Relationship Id="rId2" Type="http://schemas.openxmlformats.org/officeDocument/2006/relationships/image" Target="../media/image14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4" Type="http://schemas.openxmlformats.org/officeDocument/2006/relationships/image" Target="../media/image143.emf"/><Relationship Id="rId5" Type="http://schemas.openxmlformats.org/officeDocument/2006/relationships/image" Target="../media/image144.emf"/><Relationship Id="rId6" Type="http://schemas.openxmlformats.org/officeDocument/2006/relationships/image" Target="../media/image146.emf"/><Relationship Id="rId1" Type="http://schemas.openxmlformats.org/officeDocument/2006/relationships/image" Target="../media/image139.emf"/><Relationship Id="rId2" Type="http://schemas.openxmlformats.org/officeDocument/2006/relationships/image" Target="../media/image147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4" Type="http://schemas.openxmlformats.org/officeDocument/2006/relationships/image" Target="../media/image151.emf"/><Relationship Id="rId5" Type="http://schemas.openxmlformats.org/officeDocument/2006/relationships/image" Target="../media/image152.emf"/><Relationship Id="rId6" Type="http://schemas.openxmlformats.org/officeDocument/2006/relationships/image" Target="../media/image153.emf"/><Relationship Id="rId1" Type="http://schemas.openxmlformats.org/officeDocument/2006/relationships/image" Target="../media/image148.emf"/><Relationship Id="rId2" Type="http://schemas.openxmlformats.org/officeDocument/2006/relationships/image" Target="../media/image1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4" Type="http://schemas.openxmlformats.org/officeDocument/2006/relationships/image" Target="../media/image157.emf"/><Relationship Id="rId5" Type="http://schemas.openxmlformats.org/officeDocument/2006/relationships/image" Target="../media/image158.emf"/><Relationship Id="rId6" Type="http://schemas.openxmlformats.org/officeDocument/2006/relationships/image" Target="../media/image159.emf"/><Relationship Id="rId7" Type="http://schemas.openxmlformats.org/officeDocument/2006/relationships/image" Target="../media/image160.emf"/><Relationship Id="rId1" Type="http://schemas.openxmlformats.org/officeDocument/2006/relationships/image" Target="../media/image154.emf"/><Relationship Id="rId2" Type="http://schemas.openxmlformats.org/officeDocument/2006/relationships/image" Target="../media/image15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4" Type="http://schemas.openxmlformats.org/officeDocument/2006/relationships/image" Target="../media/image156.emf"/><Relationship Id="rId5" Type="http://schemas.openxmlformats.org/officeDocument/2006/relationships/image" Target="../media/image157.emf"/><Relationship Id="rId6" Type="http://schemas.openxmlformats.org/officeDocument/2006/relationships/image" Target="../media/image163.emf"/><Relationship Id="rId7" Type="http://schemas.openxmlformats.org/officeDocument/2006/relationships/image" Target="../media/image159.emf"/><Relationship Id="rId8" Type="http://schemas.openxmlformats.org/officeDocument/2006/relationships/image" Target="../media/image160.emf"/><Relationship Id="rId1" Type="http://schemas.openxmlformats.org/officeDocument/2006/relationships/image" Target="../media/image154.emf"/><Relationship Id="rId2" Type="http://schemas.openxmlformats.org/officeDocument/2006/relationships/image" Target="../media/image16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4" Type="http://schemas.openxmlformats.org/officeDocument/2006/relationships/image" Target="../media/image168.emf"/><Relationship Id="rId1" Type="http://schemas.openxmlformats.org/officeDocument/2006/relationships/image" Target="../media/image165.emf"/><Relationship Id="rId2" Type="http://schemas.openxmlformats.org/officeDocument/2006/relationships/image" Target="../media/image16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4" Type="http://schemas.openxmlformats.org/officeDocument/2006/relationships/image" Target="../media/image172.emf"/><Relationship Id="rId1" Type="http://schemas.openxmlformats.org/officeDocument/2006/relationships/image" Target="../media/image169.emf"/><Relationship Id="rId2" Type="http://schemas.openxmlformats.org/officeDocument/2006/relationships/image" Target="../media/image170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4" Type="http://schemas.openxmlformats.org/officeDocument/2006/relationships/image" Target="../media/image176.emf"/><Relationship Id="rId5" Type="http://schemas.openxmlformats.org/officeDocument/2006/relationships/image" Target="../media/image177.emf"/><Relationship Id="rId6" Type="http://schemas.openxmlformats.org/officeDocument/2006/relationships/image" Target="../media/image178.emf"/><Relationship Id="rId7" Type="http://schemas.openxmlformats.org/officeDocument/2006/relationships/image" Target="../media/image179.emf"/><Relationship Id="rId8" Type="http://schemas.openxmlformats.org/officeDocument/2006/relationships/image" Target="../media/image180.emf"/><Relationship Id="rId1" Type="http://schemas.openxmlformats.org/officeDocument/2006/relationships/image" Target="../media/image173.emf"/><Relationship Id="rId2" Type="http://schemas.openxmlformats.org/officeDocument/2006/relationships/image" Target="../media/image174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4" Type="http://schemas.openxmlformats.org/officeDocument/2006/relationships/image" Target="../media/image183.emf"/><Relationship Id="rId5" Type="http://schemas.openxmlformats.org/officeDocument/2006/relationships/image" Target="../media/image184.emf"/><Relationship Id="rId6" Type="http://schemas.openxmlformats.org/officeDocument/2006/relationships/image" Target="../media/image185.emf"/><Relationship Id="rId7" Type="http://schemas.openxmlformats.org/officeDocument/2006/relationships/image" Target="../media/image186.emf"/><Relationship Id="rId1" Type="http://schemas.openxmlformats.org/officeDocument/2006/relationships/image" Target="../media/image181.emf"/><Relationship Id="rId2" Type="http://schemas.openxmlformats.org/officeDocument/2006/relationships/image" Target="../media/image177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4" Type="http://schemas.openxmlformats.org/officeDocument/2006/relationships/image" Target="../media/image190.emf"/><Relationship Id="rId5" Type="http://schemas.openxmlformats.org/officeDocument/2006/relationships/image" Target="../media/image191.emf"/><Relationship Id="rId6" Type="http://schemas.openxmlformats.org/officeDocument/2006/relationships/image" Target="../media/image192.emf"/><Relationship Id="rId1" Type="http://schemas.openxmlformats.org/officeDocument/2006/relationships/image" Target="../media/image187.emf"/><Relationship Id="rId2" Type="http://schemas.openxmlformats.org/officeDocument/2006/relationships/image" Target="../media/image188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4" Type="http://schemas.openxmlformats.org/officeDocument/2006/relationships/image" Target="../media/image196.emf"/><Relationship Id="rId1" Type="http://schemas.openxmlformats.org/officeDocument/2006/relationships/image" Target="../media/image193.emf"/><Relationship Id="rId2" Type="http://schemas.openxmlformats.org/officeDocument/2006/relationships/image" Target="../media/image194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4" Type="http://schemas.openxmlformats.org/officeDocument/2006/relationships/image" Target="../media/image200.emf"/><Relationship Id="rId5" Type="http://schemas.openxmlformats.org/officeDocument/2006/relationships/image" Target="../media/image201.emf"/><Relationship Id="rId6" Type="http://schemas.openxmlformats.org/officeDocument/2006/relationships/image" Target="../media/image202.emf"/><Relationship Id="rId1" Type="http://schemas.openxmlformats.org/officeDocument/2006/relationships/image" Target="../media/image197.emf"/><Relationship Id="rId2" Type="http://schemas.openxmlformats.org/officeDocument/2006/relationships/image" Target="../media/image19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4" Type="http://schemas.openxmlformats.org/officeDocument/2006/relationships/image" Target="../media/image85.emf"/><Relationship Id="rId5" Type="http://schemas.openxmlformats.org/officeDocument/2006/relationships/image" Target="../media/image205.emf"/><Relationship Id="rId6" Type="http://schemas.openxmlformats.org/officeDocument/2006/relationships/image" Target="../media/image107.emf"/><Relationship Id="rId1" Type="http://schemas.openxmlformats.org/officeDocument/2006/relationships/image" Target="../media/image203.emf"/><Relationship Id="rId2" Type="http://schemas.openxmlformats.org/officeDocument/2006/relationships/image" Target="../media/image8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4" Type="http://schemas.openxmlformats.org/officeDocument/2006/relationships/image" Target="../media/image209.emf"/><Relationship Id="rId5" Type="http://schemas.openxmlformats.org/officeDocument/2006/relationships/image" Target="../media/image210.emf"/><Relationship Id="rId6" Type="http://schemas.openxmlformats.org/officeDocument/2006/relationships/image" Target="../media/image211.emf"/><Relationship Id="rId7" Type="http://schemas.openxmlformats.org/officeDocument/2006/relationships/image" Target="../media/image212.emf"/><Relationship Id="rId8" Type="http://schemas.openxmlformats.org/officeDocument/2006/relationships/image" Target="../media/image213.emf"/><Relationship Id="rId9" Type="http://schemas.openxmlformats.org/officeDocument/2006/relationships/image" Target="../media/image214.emf"/><Relationship Id="rId1" Type="http://schemas.openxmlformats.org/officeDocument/2006/relationships/image" Target="../media/image206.emf"/><Relationship Id="rId2" Type="http://schemas.openxmlformats.org/officeDocument/2006/relationships/image" Target="../media/image207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4" Type="http://schemas.openxmlformats.org/officeDocument/2006/relationships/image" Target="../media/image216.emf"/><Relationship Id="rId5" Type="http://schemas.openxmlformats.org/officeDocument/2006/relationships/image" Target="../media/image217.emf"/><Relationship Id="rId6" Type="http://schemas.openxmlformats.org/officeDocument/2006/relationships/image" Target="../media/image218.emf"/><Relationship Id="rId7" Type="http://schemas.openxmlformats.org/officeDocument/2006/relationships/image" Target="../media/image219.emf"/><Relationship Id="rId1" Type="http://schemas.openxmlformats.org/officeDocument/2006/relationships/image" Target="../media/image126.emf"/><Relationship Id="rId2" Type="http://schemas.openxmlformats.org/officeDocument/2006/relationships/image" Target="../media/image127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4" Type="http://schemas.openxmlformats.org/officeDocument/2006/relationships/image" Target="../media/image220.emf"/><Relationship Id="rId5" Type="http://schemas.openxmlformats.org/officeDocument/2006/relationships/image" Target="../media/image221.emf"/><Relationship Id="rId6" Type="http://schemas.openxmlformats.org/officeDocument/2006/relationships/image" Target="../media/image222.emf"/><Relationship Id="rId7" Type="http://schemas.openxmlformats.org/officeDocument/2006/relationships/image" Target="../media/image223.emf"/><Relationship Id="rId1" Type="http://schemas.openxmlformats.org/officeDocument/2006/relationships/image" Target="../media/image142.emf"/><Relationship Id="rId2" Type="http://schemas.openxmlformats.org/officeDocument/2006/relationships/image" Target="../media/image14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4.emf"/></Relationships>
</file>

<file path=ppt/drawings/_rels/vmlDrawing3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5.emf"/><Relationship Id="rId12" Type="http://schemas.openxmlformats.org/officeDocument/2006/relationships/image" Target="../media/image236.emf"/><Relationship Id="rId13" Type="http://schemas.openxmlformats.org/officeDocument/2006/relationships/image" Target="../media/image237.emf"/><Relationship Id="rId1" Type="http://schemas.openxmlformats.org/officeDocument/2006/relationships/image" Target="../media/image225.emf"/><Relationship Id="rId2" Type="http://schemas.openxmlformats.org/officeDocument/2006/relationships/image" Target="../media/image226.emf"/><Relationship Id="rId3" Type="http://schemas.openxmlformats.org/officeDocument/2006/relationships/image" Target="../media/image227.emf"/><Relationship Id="rId4" Type="http://schemas.openxmlformats.org/officeDocument/2006/relationships/image" Target="../media/image228.emf"/><Relationship Id="rId5" Type="http://schemas.openxmlformats.org/officeDocument/2006/relationships/image" Target="../media/image229.emf"/><Relationship Id="rId6" Type="http://schemas.openxmlformats.org/officeDocument/2006/relationships/image" Target="../media/image230.emf"/><Relationship Id="rId7" Type="http://schemas.openxmlformats.org/officeDocument/2006/relationships/image" Target="../media/image231.emf"/><Relationship Id="rId8" Type="http://schemas.openxmlformats.org/officeDocument/2006/relationships/image" Target="../media/image232.emf"/><Relationship Id="rId9" Type="http://schemas.openxmlformats.org/officeDocument/2006/relationships/image" Target="../media/image233.emf"/><Relationship Id="rId10" Type="http://schemas.openxmlformats.org/officeDocument/2006/relationships/image" Target="../media/image234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4" Type="http://schemas.openxmlformats.org/officeDocument/2006/relationships/image" Target="../media/image241.emf"/><Relationship Id="rId5" Type="http://schemas.openxmlformats.org/officeDocument/2006/relationships/image" Target="../media/image242.emf"/><Relationship Id="rId6" Type="http://schemas.openxmlformats.org/officeDocument/2006/relationships/image" Target="../media/image243.emf"/><Relationship Id="rId7" Type="http://schemas.openxmlformats.org/officeDocument/2006/relationships/image" Target="../media/image244.emf"/><Relationship Id="rId8" Type="http://schemas.openxmlformats.org/officeDocument/2006/relationships/image" Target="../media/image245.emf"/><Relationship Id="rId9" Type="http://schemas.openxmlformats.org/officeDocument/2006/relationships/image" Target="../media/image246.emf"/><Relationship Id="rId10" Type="http://schemas.openxmlformats.org/officeDocument/2006/relationships/image" Target="../media/image247.emf"/><Relationship Id="rId11" Type="http://schemas.openxmlformats.org/officeDocument/2006/relationships/image" Target="../media/image248.emf"/><Relationship Id="rId1" Type="http://schemas.openxmlformats.org/officeDocument/2006/relationships/image" Target="../media/image238.emf"/><Relationship Id="rId2" Type="http://schemas.openxmlformats.org/officeDocument/2006/relationships/image" Target="../media/image239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4" Type="http://schemas.openxmlformats.org/officeDocument/2006/relationships/image" Target="../media/image242.emf"/><Relationship Id="rId5" Type="http://schemas.openxmlformats.org/officeDocument/2006/relationships/image" Target="../media/image243.emf"/><Relationship Id="rId6" Type="http://schemas.openxmlformats.org/officeDocument/2006/relationships/image" Target="../media/image244.emf"/><Relationship Id="rId7" Type="http://schemas.openxmlformats.org/officeDocument/2006/relationships/image" Target="../media/image245.emf"/><Relationship Id="rId8" Type="http://schemas.openxmlformats.org/officeDocument/2006/relationships/image" Target="../media/image246.emf"/><Relationship Id="rId9" Type="http://schemas.openxmlformats.org/officeDocument/2006/relationships/image" Target="../media/image247.emf"/><Relationship Id="rId1" Type="http://schemas.openxmlformats.org/officeDocument/2006/relationships/image" Target="../media/image249.emf"/><Relationship Id="rId2" Type="http://schemas.openxmlformats.org/officeDocument/2006/relationships/image" Target="../media/image250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emf"/><Relationship Id="rId4" Type="http://schemas.openxmlformats.org/officeDocument/2006/relationships/image" Target="../media/image255.emf"/><Relationship Id="rId5" Type="http://schemas.openxmlformats.org/officeDocument/2006/relationships/image" Target="../media/image256.emf"/><Relationship Id="rId6" Type="http://schemas.openxmlformats.org/officeDocument/2006/relationships/image" Target="../media/image257.emf"/><Relationship Id="rId7" Type="http://schemas.openxmlformats.org/officeDocument/2006/relationships/image" Target="../media/image258.emf"/><Relationship Id="rId8" Type="http://schemas.openxmlformats.org/officeDocument/2006/relationships/image" Target="../media/image259.emf"/><Relationship Id="rId9" Type="http://schemas.openxmlformats.org/officeDocument/2006/relationships/image" Target="../media/image260.emf"/><Relationship Id="rId1" Type="http://schemas.openxmlformats.org/officeDocument/2006/relationships/image" Target="../media/image252.emf"/><Relationship Id="rId2" Type="http://schemas.openxmlformats.org/officeDocument/2006/relationships/image" Target="../media/image253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emf"/><Relationship Id="rId4" Type="http://schemas.openxmlformats.org/officeDocument/2006/relationships/image" Target="../media/image264.emf"/><Relationship Id="rId5" Type="http://schemas.openxmlformats.org/officeDocument/2006/relationships/image" Target="../media/image265.emf"/><Relationship Id="rId6" Type="http://schemas.openxmlformats.org/officeDocument/2006/relationships/image" Target="../media/image266.emf"/><Relationship Id="rId7" Type="http://schemas.openxmlformats.org/officeDocument/2006/relationships/image" Target="../media/image267.emf"/><Relationship Id="rId8" Type="http://schemas.openxmlformats.org/officeDocument/2006/relationships/image" Target="../media/image268.emf"/><Relationship Id="rId9" Type="http://schemas.openxmlformats.org/officeDocument/2006/relationships/image" Target="../media/image269.emf"/><Relationship Id="rId10" Type="http://schemas.openxmlformats.org/officeDocument/2006/relationships/image" Target="../media/image270.emf"/><Relationship Id="rId1" Type="http://schemas.openxmlformats.org/officeDocument/2006/relationships/image" Target="../media/image261.emf"/><Relationship Id="rId2" Type="http://schemas.openxmlformats.org/officeDocument/2006/relationships/image" Target="../media/image262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emf"/><Relationship Id="rId4" Type="http://schemas.openxmlformats.org/officeDocument/2006/relationships/image" Target="../media/image274.emf"/><Relationship Id="rId5" Type="http://schemas.openxmlformats.org/officeDocument/2006/relationships/image" Target="../media/image275.emf"/><Relationship Id="rId6" Type="http://schemas.openxmlformats.org/officeDocument/2006/relationships/image" Target="../media/image276.emf"/><Relationship Id="rId7" Type="http://schemas.openxmlformats.org/officeDocument/2006/relationships/image" Target="../media/image277.emf"/><Relationship Id="rId1" Type="http://schemas.openxmlformats.org/officeDocument/2006/relationships/image" Target="../media/image271.emf"/><Relationship Id="rId2" Type="http://schemas.openxmlformats.org/officeDocument/2006/relationships/image" Target="../media/image27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emf"/><Relationship Id="rId4" Type="http://schemas.openxmlformats.org/officeDocument/2006/relationships/image" Target="../media/image280.emf"/><Relationship Id="rId5" Type="http://schemas.openxmlformats.org/officeDocument/2006/relationships/image" Target="../media/image281.emf"/><Relationship Id="rId6" Type="http://schemas.openxmlformats.org/officeDocument/2006/relationships/image" Target="../media/image282.emf"/><Relationship Id="rId1" Type="http://schemas.openxmlformats.org/officeDocument/2006/relationships/image" Target="../media/image278.emf"/><Relationship Id="rId2" Type="http://schemas.openxmlformats.org/officeDocument/2006/relationships/image" Target="../media/image275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emf"/><Relationship Id="rId4" Type="http://schemas.openxmlformats.org/officeDocument/2006/relationships/image" Target="../media/image286.emf"/><Relationship Id="rId5" Type="http://schemas.openxmlformats.org/officeDocument/2006/relationships/image" Target="../media/image287.emf"/><Relationship Id="rId6" Type="http://schemas.openxmlformats.org/officeDocument/2006/relationships/image" Target="../media/image288.emf"/><Relationship Id="rId7" Type="http://schemas.openxmlformats.org/officeDocument/2006/relationships/image" Target="../media/image289.emf"/><Relationship Id="rId1" Type="http://schemas.openxmlformats.org/officeDocument/2006/relationships/image" Target="../media/image283.emf"/><Relationship Id="rId2" Type="http://schemas.openxmlformats.org/officeDocument/2006/relationships/image" Target="../media/image284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4" Type="http://schemas.openxmlformats.org/officeDocument/2006/relationships/image" Target="../media/image293.emf"/><Relationship Id="rId1" Type="http://schemas.openxmlformats.org/officeDocument/2006/relationships/image" Target="../media/image290.emf"/><Relationship Id="rId2" Type="http://schemas.openxmlformats.org/officeDocument/2006/relationships/image" Target="../media/image291.emf"/></Relationships>
</file>

<file path=ppt/drawings/_rels/vmlDrawing4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04.emf"/><Relationship Id="rId12" Type="http://schemas.openxmlformats.org/officeDocument/2006/relationships/image" Target="../media/image305.emf"/><Relationship Id="rId13" Type="http://schemas.openxmlformats.org/officeDocument/2006/relationships/image" Target="../media/image306.emf"/><Relationship Id="rId14" Type="http://schemas.openxmlformats.org/officeDocument/2006/relationships/image" Target="../media/image307.emf"/><Relationship Id="rId1" Type="http://schemas.openxmlformats.org/officeDocument/2006/relationships/image" Target="../media/image294.emf"/><Relationship Id="rId2" Type="http://schemas.openxmlformats.org/officeDocument/2006/relationships/image" Target="../media/image295.emf"/><Relationship Id="rId3" Type="http://schemas.openxmlformats.org/officeDocument/2006/relationships/image" Target="../media/image296.emf"/><Relationship Id="rId4" Type="http://schemas.openxmlformats.org/officeDocument/2006/relationships/image" Target="../media/image297.emf"/><Relationship Id="rId5" Type="http://schemas.openxmlformats.org/officeDocument/2006/relationships/image" Target="../media/image298.emf"/><Relationship Id="rId6" Type="http://schemas.openxmlformats.org/officeDocument/2006/relationships/image" Target="../media/image299.emf"/><Relationship Id="rId7" Type="http://schemas.openxmlformats.org/officeDocument/2006/relationships/image" Target="../media/image300.emf"/><Relationship Id="rId8" Type="http://schemas.openxmlformats.org/officeDocument/2006/relationships/image" Target="../media/image301.emf"/><Relationship Id="rId9" Type="http://schemas.openxmlformats.org/officeDocument/2006/relationships/image" Target="../media/image302.emf"/><Relationship Id="rId10" Type="http://schemas.openxmlformats.org/officeDocument/2006/relationships/image" Target="../media/image303.emf"/></Relationships>
</file>

<file path=ppt/drawings/_rels/vmlDrawing4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8.emf"/><Relationship Id="rId12" Type="http://schemas.openxmlformats.org/officeDocument/2006/relationships/image" Target="../media/image319.emf"/><Relationship Id="rId13" Type="http://schemas.openxmlformats.org/officeDocument/2006/relationships/image" Target="../media/image320.emf"/><Relationship Id="rId14" Type="http://schemas.openxmlformats.org/officeDocument/2006/relationships/image" Target="../media/image321.emf"/><Relationship Id="rId15" Type="http://schemas.openxmlformats.org/officeDocument/2006/relationships/image" Target="../media/image302.emf"/><Relationship Id="rId1" Type="http://schemas.openxmlformats.org/officeDocument/2006/relationships/image" Target="../media/image308.emf"/><Relationship Id="rId2" Type="http://schemas.openxmlformats.org/officeDocument/2006/relationships/image" Target="../media/image309.emf"/><Relationship Id="rId3" Type="http://schemas.openxmlformats.org/officeDocument/2006/relationships/image" Target="../media/image310.emf"/><Relationship Id="rId4" Type="http://schemas.openxmlformats.org/officeDocument/2006/relationships/image" Target="../media/image311.emf"/><Relationship Id="rId5" Type="http://schemas.openxmlformats.org/officeDocument/2006/relationships/image" Target="../media/image312.emf"/><Relationship Id="rId6" Type="http://schemas.openxmlformats.org/officeDocument/2006/relationships/image" Target="../media/image313.emf"/><Relationship Id="rId7" Type="http://schemas.openxmlformats.org/officeDocument/2006/relationships/image" Target="../media/image314.emf"/><Relationship Id="rId8" Type="http://schemas.openxmlformats.org/officeDocument/2006/relationships/image" Target="../media/image315.emf"/><Relationship Id="rId9" Type="http://schemas.openxmlformats.org/officeDocument/2006/relationships/image" Target="../media/image316.emf"/><Relationship Id="rId10" Type="http://schemas.openxmlformats.org/officeDocument/2006/relationships/image" Target="../media/image31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2.emf"/><Relationship Id="rId2" Type="http://schemas.openxmlformats.org/officeDocument/2006/relationships/image" Target="../media/image323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4" Type="http://schemas.openxmlformats.org/officeDocument/2006/relationships/image" Target="../media/image327.emf"/><Relationship Id="rId5" Type="http://schemas.openxmlformats.org/officeDocument/2006/relationships/image" Target="../media/image328.emf"/><Relationship Id="rId6" Type="http://schemas.openxmlformats.org/officeDocument/2006/relationships/image" Target="../media/image329.emf"/><Relationship Id="rId7" Type="http://schemas.openxmlformats.org/officeDocument/2006/relationships/image" Target="../media/image330.emf"/><Relationship Id="rId8" Type="http://schemas.openxmlformats.org/officeDocument/2006/relationships/image" Target="../media/image331.emf"/><Relationship Id="rId9" Type="http://schemas.openxmlformats.org/officeDocument/2006/relationships/image" Target="../media/image332.emf"/><Relationship Id="rId10" Type="http://schemas.openxmlformats.org/officeDocument/2006/relationships/image" Target="../media/image333.emf"/><Relationship Id="rId1" Type="http://schemas.openxmlformats.org/officeDocument/2006/relationships/image" Target="../media/image324.emf"/><Relationship Id="rId2" Type="http://schemas.openxmlformats.org/officeDocument/2006/relationships/image" Target="../media/image325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4" Type="http://schemas.openxmlformats.org/officeDocument/2006/relationships/image" Target="../media/image337.emf"/><Relationship Id="rId5" Type="http://schemas.openxmlformats.org/officeDocument/2006/relationships/image" Target="../media/image338.emf"/><Relationship Id="rId6" Type="http://schemas.openxmlformats.org/officeDocument/2006/relationships/image" Target="../media/image339.emf"/><Relationship Id="rId7" Type="http://schemas.openxmlformats.org/officeDocument/2006/relationships/image" Target="../media/image340.emf"/><Relationship Id="rId8" Type="http://schemas.openxmlformats.org/officeDocument/2006/relationships/image" Target="../media/image341.emf"/><Relationship Id="rId1" Type="http://schemas.openxmlformats.org/officeDocument/2006/relationships/image" Target="../media/image334.emf"/><Relationship Id="rId2" Type="http://schemas.openxmlformats.org/officeDocument/2006/relationships/image" Target="../media/image335.emf"/></Relationships>
</file>

<file path=ppt/drawings/_rels/vmlDrawing4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52.emf"/><Relationship Id="rId12" Type="http://schemas.openxmlformats.org/officeDocument/2006/relationships/image" Target="../media/image353.emf"/><Relationship Id="rId1" Type="http://schemas.openxmlformats.org/officeDocument/2006/relationships/image" Target="../media/image342.emf"/><Relationship Id="rId2" Type="http://schemas.openxmlformats.org/officeDocument/2006/relationships/image" Target="../media/image343.emf"/><Relationship Id="rId3" Type="http://schemas.openxmlformats.org/officeDocument/2006/relationships/image" Target="../media/image344.emf"/><Relationship Id="rId4" Type="http://schemas.openxmlformats.org/officeDocument/2006/relationships/image" Target="../media/image345.emf"/><Relationship Id="rId5" Type="http://schemas.openxmlformats.org/officeDocument/2006/relationships/image" Target="../media/image346.emf"/><Relationship Id="rId6" Type="http://schemas.openxmlformats.org/officeDocument/2006/relationships/image" Target="../media/image347.emf"/><Relationship Id="rId7" Type="http://schemas.openxmlformats.org/officeDocument/2006/relationships/image" Target="../media/image348.emf"/><Relationship Id="rId8" Type="http://schemas.openxmlformats.org/officeDocument/2006/relationships/image" Target="../media/image349.emf"/><Relationship Id="rId9" Type="http://schemas.openxmlformats.org/officeDocument/2006/relationships/image" Target="../media/image350.emf"/><Relationship Id="rId10" Type="http://schemas.openxmlformats.org/officeDocument/2006/relationships/image" Target="../media/image35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emf"/><Relationship Id="rId4" Type="http://schemas.openxmlformats.org/officeDocument/2006/relationships/image" Target="../media/image359.emf"/><Relationship Id="rId5" Type="http://schemas.openxmlformats.org/officeDocument/2006/relationships/image" Target="../media/image360.emf"/><Relationship Id="rId1" Type="http://schemas.openxmlformats.org/officeDocument/2006/relationships/image" Target="../media/image356.emf"/><Relationship Id="rId2" Type="http://schemas.openxmlformats.org/officeDocument/2006/relationships/image" Target="../media/image35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2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emf"/><Relationship Id="rId4" Type="http://schemas.openxmlformats.org/officeDocument/2006/relationships/image" Target="../media/image367.emf"/><Relationship Id="rId1" Type="http://schemas.openxmlformats.org/officeDocument/2006/relationships/image" Target="../media/image364.emf"/><Relationship Id="rId2" Type="http://schemas.openxmlformats.org/officeDocument/2006/relationships/image" Target="../media/image36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8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emf"/><Relationship Id="rId4" Type="http://schemas.openxmlformats.org/officeDocument/2006/relationships/image" Target="../media/image374.emf"/><Relationship Id="rId5" Type="http://schemas.openxmlformats.org/officeDocument/2006/relationships/image" Target="../media/image375.emf"/><Relationship Id="rId6" Type="http://schemas.openxmlformats.org/officeDocument/2006/relationships/image" Target="../media/image376.emf"/><Relationship Id="rId7" Type="http://schemas.openxmlformats.org/officeDocument/2006/relationships/image" Target="../media/image377.emf"/><Relationship Id="rId8" Type="http://schemas.openxmlformats.org/officeDocument/2006/relationships/image" Target="../media/image378.emf"/><Relationship Id="rId9" Type="http://schemas.openxmlformats.org/officeDocument/2006/relationships/image" Target="../media/image379.emf"/><Relationship Id="rId1" Type="http://schemas.openxmlformats.org/officeDocument/2006/relationships/image" Target="../media/image371.emf"/><Relationship Id="rId2" Type="http://schemas.openxmlformats.org/officeDocument/2006/relationships/image" Target="../media/image372.e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emf"/><Relationship Id="rId4" Type="http://schemas.openxmlformats.org/officeDocument/2006/relationships/image" Target="../media/image384.emf"/><Relationship Id="rId5" Type="http://schemas.openxmlformats.org/officeDocument/2006/relationships/image" Target="../media/image385.emf"/><Relationship Id="rId6" Type="http://schemas.openxmlformats.org/officeDocument/2006/relationships/image" Target="../media/image386.emf"/><Relationship Id="rId7" Type="http://schemas.openxmlformats.org/officeDocument/2006/relationships/image" Target="../media/image387.emf"/><Relationship Id="rId8" Type="http://schemas.openxmlformats.org/officeDocument/2006/relationships/image" Target="../media/image388.emf"/><Relationship Id="rId9" Type="http://schemas.openxmlformats.org/officeDocument/2006/relationships/image" Target="../media/image389.emf"/><Relationship Id="rId10" Type="http://schemas.openxmlformats.org/officeDocument/2006/relationships/image" Target="../media/image390.emf"/><Relationship Id="rId1" Type="http://schemas.openxmlformats.org/officeDocument/2006/relationships/image" Target="../media/image381.emf"/><Relationship Id="rId2" Type="http://schemas.openxmlformats.org/officeDocument/2006/relationships/image" Target="../media/image382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3.emf"/><Relationship Id="rId4" Type="http://schemas.openxmlformats.org/officeDocument/2006/relationships/image" Target="../media/image394.emf"/><Relationship Id="rId5" Type="http://schemas.openxmlformats.org/officeDocument/2006/relationships/image" Target="../media/image395.emf"/><Relationship Id="rId6" Type="http://schemas.openxmlformats.org/officeDocument/2006/relationships/image" Target="../media/image396.emf"/><Relationship Id="rId7" Type="http://schemas.openxmlformats.org/officeDocument/2006/relationships/image" Target="../media/image397.emf"/><Relationship Id="rId1" Type="http://schemas.openxmlformats.org/officeDocument/2006/relationships/image" Target="../media/image391.emf"/><Relationship Id="rId2" Type="http://schemas.openxmlformats.org/officeDocument/2006/relationships/image" Target="../media/image392.emf"/></Relationships>
</file>

<file path=ppt/drawings/_rels/vmlDrawing5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07.emf"/><Relationship Id="rId12" Type="http://schemas.openxmlformats.org/officeDocument/2006/relationships/image" Target="../media/image408.emf"/><Relationship Id="rId13" Type="http://schemas.openxmlformats.org/officeDocument/2006/relationships/image" Target="../media/image409.emf"/><Relationship Id="rId14" Type="http://schemas.openxmlformats.org/officeDocument/2006/relationships/image" Target="../media/image410.emf"/><Relationship Id="rId1" Type="http://schemas.openxmlformats.org/officeDocument/2006/relationships/image" Target="../media/image398.emf"/><Relationship Id="rId2" Type="http://schemas.openxmlformats.org/officeDocument/2006/relationships/image" Target="../media/image391.emf"/><Relationship Id="rId3" Type="http://schemas.openxmlformats.org/officeDocument/2006/relationships/image" Target="../media/image399.emf"/><Relationship Id="rId4" Type="http://schemas.openxmlformats.org/officeDocument/2006/relationships/image" Target="../media/image400.emf"/><Relationship Id="rId5" Type="http://schemas.openxmlformats.org/officeDocument/2006/relationships/image" Target="../media/image401.emf"/><Relationship Id="rId6" Type="http://schemas.openxmlformats.org/officeDocument/2006/relationships/image" Target="../media/image402.emf"/><Relationship Id="rId7" Type="http://schemas.openxmlformats.org/officeDocument/2006/relationships/image" Target="../media/image403.emf"/><Relationship Id="rId8" Type="http://schemas.openxmlformats.org/officeDocument/2006/relationships/image" Target="../media/image404.emf"/><Relationship Id="rId9" Type="http://schemas.openxmlformats.org/officeDocument/2006/relationships/image" Target="../media/image405.emf"/><Relationship Id="rId10" Type="http://schemas.openxmlformats.org/officeDocument/2006/relationships/image" Target="../media/image406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3.emf"/><Relationship Id="rId4" Type="http://schemas.openxmlformats.org/officeDocument/2006/relationships/image" Target="../media/image414.emf"/><Relationship Id="rId5" Type="http://schemas.openxmlformats.org/officeDocument/2006/relationships/image" Target="../media/image415.emf"/><Relationship Id="rId6" Type="http://schemas.openxmlformats.org/officeDocument/2006/relationships/image" Target="../media/image416.emf"/><Relationship Id="rId7" Type="http://schemas.openxmlformats.org/officeDocument/2006/relationships/image" Target="../media/image417.emf"/><Relationship Id="rId1" Type="http://schemas.openxmlformats.org/officeDocument/2006/relationships/image" Target="../media/image411.emf"/><Relationship Id="rId2" Type="http://schemas.openxmlformats.org/officeDocument/2006/relationships/image" Target="../media/image41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28.emf"/><Relationship Id="rId12" Type="http://schemas.openxmlformats.org/officeDocument/2006/relationships/image" Target="../media/image429.emf"/><Relationship Id="rId1" Type="http://schemas.openxmlformats.org/officeDocument/2006/relationships/image" Target="../media/image419.emf"/><Relationship Id="rId2" Type="http://schemas.openxmlformats.org/officeDocument/2006/relationships/image" Target="../media/image420.emf"/><Relationship Id="rId3" Type="http://schemas.openxmlformats.org/officeDocument/2006/relationships/image" Target="../media/image421.emf"/><Relationship Id="rId4" Type="http://schemas.openxmlformats.org/officeDocument/2006/relationships/image" Target="../media/image422.emf"/><Relationship Id="rId5" Type="http://schemas.openxmlformats.org/officeDocument/2006/relationships/image" Target="../media/image423.emf"/><Relationship Id="rId6" Type="http://schemas.openxmlformats.org/officeDocument/2006/relationships/image" Target="../media/image424.emf"/><Relationship Id="rId7" Type="http://schemas.openxmlformats.org/officeDocument/2006/relationships/image" Target="../media/image425.emf"/><Relationship Id="rId8" Type="http://schemas.openxmlformats.org/officeDocument/2006/relationships/image" Target="../media/image412.emf"/><Relationship Id="rId9" Type="http://schemas.openxmlformats.org/officeDocument/2006/relationships/image" Target="../media/image426.emf"/><Relationship Id="rId10" Type="http://schemas.openxmlformats.org/officeDocument/2006/relationships/image" Target="../media/image427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0.emf"/></Relationships>
</file>

<file path=ppt/drawings/_rels/vmlDrawing6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1.emf"/><Relationship Id="rId12" Type="http://schemas.openxmlformats.org/officeDocument/2006/relationships/image" Target="../media/image442.emf"/><Relationship Id="rId13" Type="http://schemas.openxmlformats.org/officeDocument/2006/relationships/image" Target="../media/image443.emf"/><Relationship Id="rId1" Type="http://schemas.openxmlformats.org/officeDocument/2006/relationships/image" Target="../media/image431.emf"/><Relationship Id="rId2" Type="http://schemas.openxmlformats.org/officeDocument/2006/relationships/image" Target="../media/image432.emf"/><Relationship Id="rId3" Type="http://schemas.openxmlformats.org/officeDocument/2006/relationships/image" Target="../media/image433.emf"/><Relationship Id="rId4" Type="http://schemas.openxmlformats.org/officeDocument/2006/relationships/image" Target="../media/image434.emf"/><Relationship Id="rId5" Type="http://schemas.openxmlformats.org/officeDocument/2006/relationships/image" Target="../media/image435.emf"/><Relationship Id="rId6" Type="http://schemas.openxmlformats.org/officeDocument/2006/relationships/image" Target="../media/image436.emf"/><Relationship Id="rId7" Type="http://schemas.openxmlformats.org/officeDocument/2006/relationships/image" Target="../media/image437.emf"/><Relationship Id="rId8" Type="http://schemas.openxmlformats.org/officeDocument/2006/relationships/image" Target="../media/image438.emf"/><Relationship Id="rId9" Type="http://schemas.openxmlformats.org/officeDocument/2006/relationships/image" Target="../media/image439.emf"/><Relationship Id="rId10" Type="http://schemas.openxmlformats.org/officeDocument/2006/relationships/image" Target="../media/image440.e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6.emf"/><Relationship Id="rId4" Type="http://schemas.openxmlformats.org/officeDocument/2006/relationships/image" Target="../media/image447.emf"/><Relationship Id="rId5" Type="http://schemas.openxmlformats.org/officeDocument/2006/relationships/image" Target="../media/image448.emf"/><Relationship Id="rId1" Type="http://schemas.openxmlformats.org/officeDocument/2006/relationships/image" Target="../media/image444.emf"/><Relationship Id="rId2" Type="http://schemas.openxmlformats.org/officeDocument/2006/relationships/image" Target="../media/image445.e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emf"/><Relationship Id="rId4" Type="http://schemas.openxmlformats.org/officeDocument/2006/relationships/image" Target="../media/image452.emf"/><Relationship Id="rId5" Type="http://schemas.openxmlformats.org/officeDocument/2006/relationships/image" Target="../media/image453.emf"/><Relationship Id="rId1" Type="http://schemas.openxmlformats.org/officeDocument/2006/relationships/image" Target="../media/image449.emf"/><Relationship Id="rId2" Type="http://schemas.openxmlformats.org/officeDocument/2006/relationships/image" Target="../media/image450.e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6.emf"/><Relationship Id="rId4" Type="http://schemas.openxmlformats.org/officeDocument/2006/relationships/image" Target="../media/image457.emf"/><Relationship Id="rId1" Type="http://schemas.openxmlformats.org/officeDocument/2006/relationships/image" Target="../media/image454.emf"/><Relationship Id="rId2" Type="http://schemas.openxmlformats.org/officeDocument/2006/relationships/image" Target="../media/image455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9.e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emf"/><Relationship Id="rId4" Type="http://schemas.openxmlformats.org/officeDocument/2006/relationships/image" Target="../media/image463.emf"/><Relationship Id="rId5" Type="http://schemas.openxmlformats.org/officeDocument/2006/relationships/image" Target="../media/image464.emf"/><Relationship Id="rId6" Type="http://schemas.openxmlformats.org/officeDocument/2006/relationships/image" Target="../media/image465.emf"/><Relationship Id="rId1" Type="http://schemas.openxmlformats.org/officeDocument/2006/relationships/image" Target="../media/image460.emf"/><Relationship Id="rId2" Type="http://schemas.openxmlformats.org/officeDocument/2006/relationships/image" Target="../media/image461.e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8.emf"/><Relationship Id="rId4" Type="http://schemas.openxmlformats.org/officeDocument/2006/relationships/image" Target="../media/image469.emf"/><Relationship Id="rId1" Type="http://schemas.openxmlformats.org/officeDocument/2006/relationships/image" Target="../media/image466.emf"/><Relationship Id="rId2" Type="http://schemas.openxmlformats.org/officeDocument/2006/relationships/image" Target="../media/image467.e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3.emf"/><Relationship Id="rId4" Type="http://schemas.openxmlformats.org/officeDocument/2006/relationships/image" Target="../media/image474.emf"/><Relationship Id="rId5" Type="http://schemas.openxmlformats.org/officeDocument/2006/relationships/image" Target="../media/image475.emf"/><Relationship Id="rId6" Type="http://schemas.openxmlformats.org/officeDocument/2006/relationships/image" Target="../media/image476.emf"/><Relationship Id="rId7" Type="http://schemas.openxmlformats.org/officeDocument/2006/relationships/image" Target="../media/image477.emf"/><Relationship Id="rId8" Type="http://schemas.openxmlformats.org/officeDocument/2006/relationships/image" Target="../media/image478.emf"/><Relationship Id="rId9" Type="http://schemas.openxmlformats.org/officeDocument/2006/relationships/image" Target="../media/image479.emf"/><Relationship Id="rId10" Type="http://schemas.openxmlformats.org/officeDocument/2006/relationships/image" Target="../media/image480.emf"/><Relationship Id="rId11" Type="http://schemas.openxmlformats.org/officeDocument/2006/relationships/image" Target="../media/image481.emf"/><Relationship Id="rId1" Type="http://schemas.openxmlformats.org/officeDocument/2006/relationships/image" Target="../media/image471.emf"/><Relationship Id="rId2" Type="http://schemas.openxmlformats.org/officeDocument/2006/relationships/image" Target="../media/image47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4.emf"/><Relationship Id="rId4" Type="http://schemas.openxmlformats.org/officeDocument/2006/relationships/image" Target="../media/image485.emf"/><Relationship Id="rId5" Type="http://schemas.openxmlformats.org/officeDocument/2006/relationships/image" Target="../media/image486.emf"/><Relationship Id="rId6" Type="http://schemas.openxmlformats.org/officeDocument/2006/relationships/image" Target="../media/image487.emf"/><Relationship Id="rId7" Type="http://schemas.openxmlformats.org/officeDocument/2006/relationships/image" Target="../media/image488.emf"/><Relationship Id="rId1" Type="http://schemas.openxmlformats.org/officeDocument/2006/relationships/image" Target="../media/image482.emf"/><Relationship Id="rId2" Type="http://schemas.openxmlformats.org/officeDocument/2006/relationships/image" Target="../media/image483.e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emf"/><Relationship Id="rId4" Type="http://schemas.openxmlformats.org/officeDocument/2006/relationships/image" Target="../media/image492.emf"/><Relationship Id="rId5" Type="http://schemas.openxmlformats.org/officeDocument/2006/relationships/image" Target="../media/image493.emf"/><Relationship Id="rId1" Type="http://schemas.openxmlformats.org/officeDocument/2006/relationships/image" Target="../media/image489.emf"/><Relationship Id="rId2" Type="http://schemas.openxmlformats.org/officeDocument/2006/relationships/image" Target="../media/image490.e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emf"/><Relationship Id="rId4" Type="http://schemas.openxmlformats.org/officeDocument/2006/relationships/image" Target="../media/image497.emf"/><Relationship Id="rId5" Type="http://schemas.openxmlformats.org/officeDocument/2006/relationships/image" Target="../media/image498.emf"/><Relationship Id="rId6" Type="http://schemas.openxmlformats.org/officeDocument/2006/relationships/image" Target="../media/image499.emf"/><Relationship Id="rId7" Type="http://schemas.openxmlformats.org/officeDocument/2006/relationships/image" Target="../media/image500.emf"/><Relationship Id="rId8" Type="http://schemas.openxmlformats.org/officeDocument/2006/relationships/image" Target="../media/image501.emf"/><Relationship Id="rId9" Type="http://schemas.openxmlformats.org/officeDocument/2006/relationships/image" Target="../media/image502.emf"/><Relationship Id="rId10" Type="http://schemas.openxmlformats.org/officeDocument/2006/relationships/image" Target="../media/image503.emf"/><Relationship Id="rId11" Type="http://schemas.openxmlformats.org/officeDocument/2006/relationships/image" Target="../media/image504.emf"/><Relationship Id="rId1" Type="http://schemas.openxmlformats.org/officeDocument/2006/relationships/image" Target="../media/image494.emf"/><Relationship Id="rId2" Type="http://schemas.openxmlformats.org/officeDocument/2006/relationships/image" Target="../media/image495.e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emf"/><Relationship Id="rId4" Type="http://schemas.openxmlformats.org/officeDocument/2006/relationships/image" Target="../media/image505.emf"/><Relationship Id="rId5" Type="http://schemas.openxmlformats.org/officeDocument/2006/relationships/image" Target="../media/image506.emf"/><Relationship Id="rId6" Type="http://schemas.openxmlformats.org/officeDocument/2006/relationships/image" Target="../media/image507.emf"/><Relationship Id="rId1" Type="http://schemas.openxmlformats.org/officeDocument/2006/relationships/image" Target="../media/image499.emf"/><Relationship Id="rId2" Type="http://schemas.openxmlformats.org/officeDocument/2006/relationships/image" Target="../media/image50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emf"/><Relationship Id="rId12" Type="http://schemas.openxmlformats.org/officeDocument/2006/relationships/image" Target="../media/image42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0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1C67F151-9796-B647-855C-547724A3A5B7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ED5ADF-ED94-904E-AA2C-FA8DE1E500C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1C67F151-9796-B647-855C-547724A3A5B7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1C67F151-9796-B647-855C-547724A3A5B7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F08F65-A164-4343-A3A3-F58035F5DC46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24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2668C-8FA3-4C40-9E77-746012638331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2668C-8FA3-4C40-9E77-746012638331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2668C-8FA3-4C40-9E77-746012638331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5716CE-1088-FC49-911B-3559884F7C02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8FFAC8-8958-2C41-B7FA-0878832E582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1984M2. 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7656C-764A-E140-BB8C-CDA84F49ECA8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8FFAC8-8958-2C41-B7FA-0878832E582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1984M2.  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7656C-764A-E140-BB8C-CDA84F49ECA8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440C7A-878F-1441-B170-673D21558F9B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 hangingPunct="1"/>
            <a:fld id="{C148ECE6-32FD-204B-996A-C860B61267EF}" type="slidenum">
              <a:rPr lang="en-US" sz="1200"/>
              <a:pPr eaLnBrk="1" hangingPunct="1"/>
              <a:t>60</a:t>
            </a:fld>
            <a:endParaRPr lang="en-US" sz="1200"/>
          </a:p>
        </p:txBody>
      </p:sp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1EFA37-8194-F64B-BC5F-6863F7FCD40A}" type="slidenum">
              <a:rPr lang="en-US" sz="1200" b="0"/>
              <a:pPr/>
              <a:t>62</a:t>
            </a:fld>
            <a:endParaRPr lang="en-US" sz="1200" b="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1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65B5E5-1B95-DE4A-8B69-1D4B1870B177}" type="slidenum">
              <a:rPr lang="en-US" sz="1200" b="0"/>
              <a:pPr/>
              <a:t>64</a:t>
            </a:fld>
            <a:endParaRPr lang="en-US" sz="1200" b="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8FFAC8-8958-2C41-B7FA-0878832E582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1984M2.  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73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06C91F-6FDA-4F41-AD40-367ADABE0F8A}" type="slidenum">
              <a:rPr lang="en-US" sz="1200"/>
              <a:pPr/>
              <a:t>74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65B5E5-1B95-DE4A-8B69-1D4B1870B177}" type="slidenum">
              <a:rPr lang="en-US" sz="1200" b="0"/>
              <a:pPr/>
              <a:t>75</a:t>
            </a:fld>
            <a:endParaRPr lang="en-US" sz="1200" b="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2E871A-178C-D741-923E-29A97B04BD89}" type="slidenum">
              <a:rPr lang="en-US" sz="1200" b="0"/>
              <a:pPr/>
              <a:t>76</a:t>
            </a:fld>
            <a:endParaRPr lang="en-US" sz="1200" b="0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65B5E5-1B95-DE4A-8B69-1D4B1870B177}" type="slidenum">
              <a:rPr lang="en-US" sz="1200" b="0"/>
              <a:pPr/>
              <a:t>78</a:t>
            </a:fld>
            <a:endParaRPr lang="en-US" sz="1200" b="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8FFAC8-8958-2C41-B7FA-0878832E582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1984M2.  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65B5E5-1B95-DE4A-8B69-1D4B1870B177}" type="slidenum">
              <a:rPr lang="en-US" sz="1200" b="0"/>
              <a:pPr/>
              <a:t>79</a:t>
            </a:fld>
            <a:endParaRPr lang="en-US" sz="1200" b="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2E871A-178C-D741-923E-29A97B04BD89}" type="slidenum">
              <a:rPr lang="en-US" sz="1200" b="0"/>
              <a:pPr/>
              <a:t>81</a:t>
            </a:fld>
            <a:endParaRPr lang="en-US" sz="1200" b="0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Aluminum foil passing through the poles of  a magnet.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Cow magnet through copper tube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2E871A-178C-D741-923E-29A97B04BD89}" type="slidenum">
              <a:rPr lang="en-US" sz="1200" b="0"/>
              <a:pPr/>
              <a:t>82</a:t>
            </a:fld>
            <a:endParaRPr lang="en-US" sz="1200" b="0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Aluminum foil passing through the poles of  a magnet.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Cow magnet through copper tube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65B5E5-1B95-DE4A-8B69-1D4B1870B177}" type="slidenum">
              <a:rPr lang="en-US" sz="1200" b="0"/>
              <a:pPr/>
              <a:t>83</a:t>
            </a:fld>
            <a:endParaRPr lang="en-US" sz="1200" b="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E87BDDD-E9F5-F841-B994-E689400EBBC2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382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245-C696-BC48-A093-09C31B30B06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emf"/><Relationship Id="rId20" Type="http://schemas.openxmlformats.org/officeDocument/2006/relationships/oleObject" Target="../embeddings/oleObject39.bin"/><Relationship Id="rId21" Type="http://schemas.openxmlformats.org/officeDocument/2006/relationships/image" Target="../media/image39.emf"/><Relationship Id="rId22" Type="http://schemas.openxmlformats.org/officeDocument/2006/relationships/oleObject" Target="../embeddings/oleObject40.bin"/><Relationship Id="rId23" Type="http://schemas.openxmlformats.org/officeDocument/2006/relationships/image" Target="../media/image40.emf"/><Relationship Id="rId24" Type="http://schemas.openxmlformats.org/officeDocument/2006/relationships/oleObject" Target="../embeddings/oleObject41.bin"/><Relationship Id="rId25" Type="http://schemas.openxmlformats.org/officeDocument/2006/relationships/image" Target="../media/image41.emf"/><Relationship Id="rId26" Type="http://schemas.openxmlformats.org/officeDocument/2006/relationships/oleObject" Target="../embeddings/oleObject42.bin"/><Relationship Id="rId27" Type="http://schemas.openxmlformats.org/officeDocument/2006/relationships/oleObject" Target="../embeddings/oleObject43.bin"/><Relationship Id="rId28" Type="http://schemas.openxmlformats.org/officeDocument/2006/relationships/oleObject" Target="../embeddings/oleObject44.bin"/><Relationship Id="rId29" Type="http://schemas.openxmlformats.org/officeDocument/2006/relationships/image" Target="../media/image42.emf"/><Relationship Id="rId10" Type="http://schemas.openxmlformats.org/officeDocument/2006/relationships/oleObject" Target="../embeddings/oleObject34.bin"/><Relationship Id="rId11" Type="http://schemas.openxmlformats.org/officeDocument/2006/relationships/image" Target="../media/image34.e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35.e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36.emf"/><Relationship Id="rId16" Type="http://schemas.openxmlformats.org/officeDocument/2006/relationships/oleObject" Target="../embeddings/oleObject37.bin"/><Relationship Id="rId17" Type="http://schemas.openxmlformats.org/officeDocument/2006/relationships/image" Target="../media/image37.emf"/><Relationship Id="rId18" Type="http://schemas.openxmlformats.org/officeDocument/2006/relationships/oleObject" Target="../embeddings/oleObject38.bin"/><Relationship Id="rId19" Type="http://schemas.openxmlformats.org/officeDocument/2006/relationships/image" Target="../media/image3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01" Type="http://schemas.openxmlformats.org/officeDocument/2006/relationships/oleObject" Target="../embeddings/oleObject108.bin"/><Relationship Id="rId102" Type="http://schemas.openxmlformats.org/officeDocument/2006/relationships/oleObject" Target="../embeddings/oleObject109.bin"/><Relationship Id="rId103" Type="http://schemas.openxmlformats.org/officeDocument/2006/relationships/image" Target="../media/image76.emf"/><Relationship Id="rId104" Type="http://schemas.openxmlformats.org/officeDocument/2006/relationships/oleObject" Target="../embeddings/oleObject110.bin"/><Relationship Id="rId105" Type="http://schemas.openxmlformats.org/officeDocument/2006/relationships/image" Target="../media/image77.emf"/><Relationship Id="rId106" Type="http://schemas.openxmlformats.org/officeDocument/2006/relationships/oleObject" Target="../embeddings/oleObject111.bin"/><Relationship Id="rId107" Type="http://schemas.openxmlformats.org/officeDocument/2006/relationships/image" Target="../media/image7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8" Type="http://schemas.openxmlformats.org/officeDocument/2006/relationships/oleObject" Target="../embeddings/oleObject48.bin"/><Relationship Id="rId9" Type="http://schemas.openxmlformats.org/officeDocument/2006/relationships/oleObject" Target="../embeddings/oleObject49.bin"/><Relationship Id="rId108" Type="http://schemas.openxmlformats.org/officeDocument/2006/relationships/oleObject" Target="../embeddings/oleObject112.bin"/><Relationship Id="rId109" Type="http://schemas.openxmlformats.org/officeDocument/2006/relationships/image" Target="../media/image79.emf"/><Relationship Id="rId10" Type="http://schemas.openxmlformats.org/officeDocument/2006/relationships/oleObject" Target="../embeddings/oleObject50.bin"/><Relationship Id="rId11" Type="http://schemas.openxmlformats.org/officeDocument/2006/relationships/oleObject" Target="../embeddings/oleObject51.bin"/><Relationship Id="rId12" Type="http://schemas.openxmlformats.org/officeDocument/2006/relationships/oleObject" Target="../embeddings/oleObject52.bin"/><Relationship Id="rId13" Type="http://schemas.openxmlformats.org/officeDocument/2006/relationships/oleObject" Target="../embeddings/oleObject53.bin"/><Relationship Id="rId14" Type="http://schemas.openxmlformats.org/officeDocument/2006/relationships/oleObject" Target="../embeddings/oleObject54.bin"/><Relationship Id="rId15" Type="http://schemas.openxmlformats.org/officeDocument/2006/relationships/oleObject" Target="../embeddings/oleObject55.bin"/><Relationship Id="rId16" Type="http://schemas.openxmlformats.org/officeDocument/2006/relationships/oleObject" Target="../embeddings/oleObject56.bin"/><Relationship Id="rId17" Type="http://schemas.openxmlformats.org/officeDocument/2006/relationships/image" Target="../media/image81.jpeg"/><Relationship Id="rId18" Type="http://schemas.openxmlformats.org/officeDocument/2006/relationships/oleObject" Target="../embeddings/oleObject57.bin"/><Relationship Id="rId19" Type="http://schemas.openxmlformats.org/officeDocument/2006/relationships/image" Target="../media/image44.emf"/><Relationship Id="rId30" Type="http://schemas.openxmlformats.org/officeDocument/2006/relationships/oleObject" Target="../embeddings/oleObject63.bin"/><Relationship Id="rId31" Type="http://schemas.openxmlformats.org/officeDocument/2006/relationships/image" Target="../media/image50.emf"/><Relationship Id="rId32" Type="http://schemas.openxmlformats.org/officeDocument/2006/relationships/oleObject" Target="../embeddings/oleObject64.bin"/><Relationship Id="rId33" Type="http://schemas.openxmlformats.org/officeDocument/2006/relationships/image" Target="../media/image51.emf"/><Relationship Id="rId34" Type="http://schemas.openxmlformats.org/officeDocument/2006/relationships/oleObject" Target="../embeddings/oleObject65.bin"/><Relationship Id="rId35" Type="http://schemas.openxmlformats.org/officeDocument/2006/relationships/image" Target="../media/image52.emf"/><Relationship Id="rId36" Type="http://schemas.openxmlformats.org/officeDocument/2006/relationships/oleObject" Target="../embeddings/oleObject66.bin"/><Relationship Id="rId37" Type="http://schemas.openxmlformats.org/officeDocument/2006/relationships/image" Target="../media/image53.emf"/><Relationship Id="rId38" Type="http://schemas.openxmlformats.org/officeDocument/2006/relationships/oleObject" Target="../embeddings/oleObject67.bin"/><Relationship Id="rId39" Type="http://schemas.openxmlformats.org/officeDocument/2006/relationships/image" Target="../media/image54.emf"/><Relationship Id="rId50" Type="http://schemas.openxmlformats.org/officeDocument/2006/relationships/oleObject" Target="../embeddings/oleObject73.bin"/><Relationship Id="rId51" Type="http://schemas.openxmlformats.org/officeDocument/2006/relationships/image" Target="../media/image60.emf"/><Relationship Id="rId52" Type="http://schemas.openxmlformats.org/officeDocument/2006/relationships/oleObject" Target="../embeddings/oleObject74.bin"/><Relationship Id="rId53" Type="http://schemas.openxmlformats.org/officeDocument/2006/relationships/image" Target="../media/image61.emf"/><Relationship Id="rId54" Type="http://schemas.openxmlformats.org/officeDocument/2006/relationships/oleObject" Target="../embeddings/oleObject75.bin"/><Relationship Id="rId55" Type="http://schemas.openxmlformats.org/officeDocument/2006/relationships/image" Target="../media/image62.emf"/><Relationship Id="rId56" Type="http://schemas.openxmlformats.org/officeDocument/2006/relationships/oleObject" Target="../embeddings/oleObject76.bin"/><Relationship Id="rId57" Type="http://schemas.openxmlformats.org/officeDocument/2006/relationships/image" Target="../media/image63.emf"/><Relationship Id="rId58" Type="http://schemas.openxmlformats.org/officeDocument/2006/relationships/oleObject" Target="../embeddings/oleObject77.bin"/><Relationship Id="rId59" Type="http://schemas.openxmlformats.org/officeDocument/2006/relationships/oleObject" Target="../embeddings/oleObject78.bin"/><Relationship Id="rId70" Type="http://schemas.openxmlformats.org/officeDocument/2006/relationships/oleObject" Target="../embeddings/oleObject89.bin"/><Relationship Id="rId71" Type="http://schemas.openxmlformats.org/officeDocument/2006/relationships/image" Target="../media/image64.emf"/><Relationship Id="rId72" Type="http://schemas.openxmlformats.org/officeDocument/2006/relationships/oleObject" Target="../embeddings/oleObject90.bin"/><Relationship Id="rId73" Type="http://schemas.openxmlformats.org/officeDocument/2006/relationships/image" Target="../media/image65.emf"/><Relationship Id="rId74" Type="http://schemas.openxmlformats.org/officeDocument/2006/relationships/oleObject" Target="../embeddings/oleObject91.bin"/><Relationship Id="rId75" Type="http://schemas.openxmlformats.org/officeDocument/2006/relationships/image" Target="../media/image66.emf"/><Relationship Id="rId76" Type="http://schemas.openxmlformats.org/officeDocument/2006/relationships/oleObject" Target="../embeddings/oleObject92.bin"/><Relationship Id="rId77" Type="http://schemas.openxmlformats.org/officeDocument/2006/relationships/image" Target="../media/image67.emf"/><Relationship Id="rId78" Type="http://schemas.openxmlformats.org/officeDocument/2006/relationships/oleObject" Target="../embeddings/oleObject93.bin"/><Relationship Id="rId79" Type="http://schemas.openxmlformats.org/officeDocument/2006/relationships/image" Target="../media/image68.emf"/><Relationship Id="rId110" Type="http://schemas.openxmlformats.org/officeDocument/2006/relationships/oleObject" Target="../embeddings/oleObject113.bin"/><Relationship Id="rId90" Type="http://schemas.openxmlformats.org/officeDocument/2006/relationships/image" Target="../media/image71.emf"/><Relationship Id="rId91" Type="http://schemas.openxmlformats.org/officeDocument/2006/relationships/oleObject" Target="../embeddings/oleObject102.bin"/><Relationship Id="rId92" Type="http://schemas.openxmlformats.org/officeDocument/2006/relationships/image" Target="../media/image72.emf"/><Relationship Id="rId93" Type="http://schemas.openxmlformats.org/officeDocument/2006/relationships/oleObject" Target="../embeddings/oleObject103.bin"/><Relationship Id="rId94" Type="http://schemas.openxmlformats.org/officeDocument/2006/relationships/image" Target="../media/image73.emf"/><Relationship Id="rId95" Type="http://schemas.openxmlformats.org/officeDocument/2006/relationships/oleObject" Target="../embeddings/oleObject104.bin"/><Relationship Id="rId96" Type="http://schemas.openxmlformats.org/officeDocument/2006/relationships/image" Target="../media/image74.emf"/><Relationship Id="rId97" Type="http://schemas.openxmlformats.org/officeDocument/2006/relationships/oleObject" Target="../embeddings/oleObject105.bin"/><Relationship Id="rId98" Type="http://schemas.openxmlformats.org/officeDocument/2006/relationships/image" Target="../media/image75.emf"/><Relationship Id="rId99" Type="http://schemas.openxmlformats.org/officeDocument/2006/relationships/oleObject" Target="../embeddings/oleObject106.bin"/><Relationship Id="rId111" Type="http://schemas.openxmlformats.org/officeDocument/2006/relationships/oleObject" Target="../embeddings/oleObject114.bin"/><Relationship Id="rId112" Type="http://schemas.openxmlformats.org/officeDocument/2006/relationships/oleObject" Target="../embeddings/oleObject115.bin"/><Relationship Id="rId113" Type="http://schemas.openxmlformats.org/officeDocument/2006/relationships/oleObject" Target="../embeddings/oleObject116.bin"/><Relationship Id="rId114" Type="http://schemas.openxmlformats.org/officeDocument/2006/relationships/image" Target="../media/image80.emf"/><Relationship Id="rId115" Type="http://schemas.openxmlformats.org/officeDocument/2006/relationships/oleObject" Target="../embeddings/oleObject117.bin"/><Relationship Id="rId20" Type="http://schemas.openxmlformats.org/officeDocument/2006/relationships/oleObject" Target="../embeddings/oleObject58.bin"/><Relationship Id="rId21" Type="http://schemas.openxmlformats.org/officeDocument/2006/relationships/image" Target="../media/image45.emf"/><Relationship Id="rId22" Type="http://schemas.openxmlformats.org/officeDocument/2006/relationships/oleObject" Target="../embeddings/oleObject59.bin"/><Relationship Id="rId23" Type="http://schemas.openxmlformats.org/officeDocument/2006/relationships/image" Target="../media/image46.emf"/><Relationship Id="rId24" Type="http://schemas.openxmlformats.org/officeDocument/2006/relationships/oleObject" Target="../embeddings/oleObject60.bin"/><Relationship Id="rId25" Type="http://schemas.openxmlformats.org/officeDocument/2006/relationships/image" Target="../media/image47.emf"/><Relationship Id="rId26" Type="http://schemas.openxmlformats.org/officeDocument/2006/relationships/oleObject" Target="../embeddings/oleObject61.bin"/><Relationship Id="rId27" Type="http://schemas.openxmlformats.org/officeDocument/2006/relationships/image" Target="../media/image48.emf"/><Relationship Id="rId28" Type="http://schemas.openxmlformats.org/officeDocument/2006/relationships/oleObject" Target="../embeddings/oleObject62.bin"/><Relationship Id="rId29" Type="http://schemas.openxmlformats.org/officeDocument/2006/relationships/image" Target="../media/image49.emf"/><Relationship Id="rId40" Type="http://schemas.openxmlformats.org/officeDocument/2006/relationships/oleObject" Target="../embeddings/oleObject68.bin"/><Relationship Id="rId41" Type="http://schemas.openxmlformats.org/officeDocument/2006/relationships/image" Target="../media/image55.emf"/><Relationship Id="rId42" Type="http://schemas.openxmlformats.org/officeDocument/2006/relationships/oleObject" Target="../embeddings/oleObject69.bin"/><Relationship Id="rId43" Type="http://schemas.openxmlformats.org/officeDocument/2006/relationships/image" Target="../media/image56.emf"/><Relationship Id="rId44" Type="http://schemas.openxmlformats.org/officeDocument/2006/relationships/oleObject" Target="../embeddings/oleObject70.bin"/><Relationship Id="rId45" Type="http://schemas.openxmlformats.org/officeDocument/2006/relationships/image" Target="../media/image57.emf"/><Relationship Id="rId46" Type="http://schemas.openxmlformats.org/officeDocument/2006/relationships/oleObject" Target="../embeddings/oleObject71.bin"/><Relationship Id="rId47" Type="http://schemas.openxmlformats.org/officeDocument/2006/relationships/image" Target="../media/image58.emf"/><Relationship Id="rId48" Type="http://schemas.openxmlformats.org/officeDocument/2006/relationships/oleObject" Target="../embeddings/oleObject72.bin"/><Relationship Id="rId49" Type="http://schemas.openxmlformats.org/officeDocument/2006/relationships/image" Target="../media/image59.emf"/><Relationship Id="rId60" Type="http://schemas.openxmlformats.org/officeDocument/2006/relationships/oleObject" Target="../embeddings/oleObject79.bin"/><Relationship Id="rId61" Type="http://schemas.openxmlformats.org/officeDocument/2006/relationships/oleObject" Target="../embeddings/oleObject80.bin"/><Relationship Id="rId62" Type="http://schemas.openxmlformats.org/officeDocument/2006/relationships/oleObject" Target="../embeddings/oleObject81.bin"/><Relationship Id="rId63" Type="http://schemas.openxmlformats.org/officeDocument/2006/relationships/oleObject" Target="../embeddings/oleObject82.bin"/><Relationship Id="rId64" Type="http://schemas.openxmlformats.org/officeDocument/2006/relationships/oleObject" Target="../embeddings/oleObject83.bin"/><Relationship Id="rId65" Type="http://schemas.openxmlformats.org/officeDocument/2006/relationships/oleObject" Target="../embeddings/oleObject84.bin"/><Relationship Id="rId66" Type="http://schemas.openxmlformats.org/officeDocument/2006/relationships/oleObject" Target="../embeddings/oleObject85.bin"/><Relationship Id="rId67" Type="http://schemas.openxmlformats.org/officeDocument/2006/relationships/oleObject" Target="../embeddings/oleObject86.bin"/><Relationship Id="rId68" Type="http://schemas.openxmlformats.org/officeDocument/2006/relationships/oleObject" Target="../embeddings/oleObject87.bin"/><Relationship Id="rId69" Type="http://schemas.openxmlformats.org/officeDocument/2006/relationships/oleObject" Target="../embeddings/oleObject88.bin"/><Relationship Id="rId100" Type="http://schemas.openxmlformats.org/officeDocument/2006/relationships/oleObject" Target="../embeddings/oleObject107.bin"/><Relationship Id="rId80" Type="http://schemas.openxmlformats.org/officeDocument/2006/relationships/oleObject" Target="../embeddings/oleObject94.bin"/><Relationship Id="rId81" Type="http://schemas.openxmlformats.org/officeDocument/2006/relationships/image" Target="../media/image69.emf"/><Relationship Id="rId82" Type="http://schemas.openxmlformats.org/officeDocument/2006/relationships/oleObject" Target="../embeddings/oleObject95.bin"/><Relationship Id="rId83" Type="http://schemas.openxmlformats.org/officeDocument/2006/relationships/image" Target="../media/image70.emf"/><Relationship Id="rId84" Type="http://schemas.openxmlformats.org/officeDocument/2006/relationships/oleObject" Target="../embeddings/oleObject96.bin"/><Relationship Id="rId85" Type="http://schemas.openxmlformats.org/officeDocument/2006/relationships/oleObject" Target="../embeddings/oleObject97.bin"/><Relationship Id="rId86" Type="http://schemas.openxmlformats.org/officeDocument/2006/relationships/oleObject" Target="../embeddings/oleObject98.bin"/><Relationship Id="rId87" Type="http://schemas.openxmlformats.org/officeDocument/2006/relationships/oleObject" Target="../embeddings/oleObject99.bin"/><Relationship Id="rId88" Type="http://schemas.openxmlformats.org/officeDocument/2006/relationships/oleObject" Target="../embeddings/oleObject100.bin"/><Relationship Id="rId89" Type="http://schemas.openxmlformats.org/officeDocument/2006/relationships/oleObject" Target="../embeddings/oleObject101.bin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26.bin"/><Relationship Id="rId21" Type="http://schemas.openxmlformats.org/officeDocument/2006/relationships/image" Target="../media/image90.emf"/><Relationship Id="rId22" Type="http://schemas.openxmlformats.org/officeDocument/2006/relationships/oleObject" Target="../embeddings/oleObject127.bin"/><Relationship Id="rId23" Type="http://schemas.openxmlformats.org/officeDocument/2006/relationships/image" Target="../media/image91.emf"/><Relationship Id="rId24" Type="http://schemas.openxmlformats.org/officeDocument/2006/relationships/oleObject" Target="../embeddings/oleObject128.bin"/><Relationship Id="rId25" Type="http://schemas.openxmlformats.org/officeDocument/2006/relationships/image" Target="../media/image92.emf"/><Relationship Id="rId26" Type="http://schemas.openxmlformats.org/officeDocument/2006/relationships/oleObject" Target="../embeddings/oleObject129.bin"/><Relationship Id="rId27" Type="http://schemas.openxmlformats.org/officeDocument/2006/relationships/image" Target="../media/image93.emf"/><Relationship Id="rId28" Type="http://schemas.openxmlformats.org/officeDocument/2006/relationships/oleObject" Target="../embeddings/oleObject130.bin"/><Relationship Id="rId29" Type="http://schemas.openxmlformats.org/officeDocument/2006/relationships/image" Target="../media/image9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18.bin"/><Relationship Id="rId5" Type="http://schemas.openxmlformats.org/officeDocument/2006/relationships/image" Target="../media/image82.emf"/><Relationship Id="rId30" Type="http://schemas.openxmlformats.org/officeDocument/2006/relationships/oleObject" Target="../embeddings/oleObject131.bin"/><Relationship Id="rId31" Type="http://schemas.openxmlformats.org/officeDocument/2006/relationships/image" Target="../media/image95.emf"/><Relationship Id="rId32" Type="http://schemas.openxmlformats.org/officeDocument/2006/relationships/oleObject" Target="../embeddings/oleObject132.bin"/><Relationship Id="rId9" Type="http://schemas.openxmlformats.org/officeDocument/2006/relationships/image" Target="../media/image84.emf"/><Relationship Id="rId6" Type="http://schemas.openxmlformats.org/officeDocument/2006/relationships/oleObject" Target="../embeddings/oleObject119.bin"/><Relationship Id="rId7" Type="http://schemas.openxmlformats.org/officeDocument/2006/relationships/image" Target="../media/image83.emf"/><Relationship Id="rId8" Type="http://schemas.openxmlformats.org/officeDocument/2006/relationships/oleObject" Target="../embeddings/oleObject120.bin"/><Relationship Id="rId33" Type="http://schemas.openxmlformats.org/officeDocument/2006/relationships/image" Target="../media/image96.emf"/><Relationship Id="rId34" Type="http://schemas.openxmlformats.org/officeDocument/2006/relationships/oleObject" Target="../embeddings/oleObject133.bin"/><Relationship Id="rId35" Type="http://schemas.openxmlformats.org/officeDocument/2006/relationships/image" Target="../media/image97.emf"/><Relationship Id="rId36" Type="http://schemas.openxmlformats.org/officeDocument/2006/relationships/oleObject" Target="../embeddings/oleObject134.bin"/><Relationship Id="rId10" Type="http://schemas.openxmlformats.org/officeDocument/2006/relationships/oleObject" Target="../embeddings/oleObject121.bin"/><Relationship Id="rId11" Type="http://schemas.openxmlformats.org/officeDocument/2006/relationships/image" Target="../media/image85.emf"/><Relationship Id="rId12" Type="http://schemas.openxmlformats.org/officeDocument/2006/relationships/oleObject" Target="../embeddings/oleObject122.bin"/><Relationship Id="rId13" Type="http://schemas.openxmlformats.org/officeDocument/2006/relationships/image" Target="../media/image86.emf"/><Relationship Id="rId14" Type="http://schemas.openxmlformats.org/officeDocument/2006/relationships/oleObject" Target="../embeddings/oleObject123.bin"/><Relationship Id="rId15" Type="http://schemas.openxmlformats.org/officeDocument/2006/relationships/image" Target="../media/image87.emf"/><Relationship Id="rId16" Type="http://schemas.openxmlformats.org/officeDocument/2006/relationships/oleObject" Target="../embeddings/oleObject124.bin"/><Relationship Id="rId17" Type="http://schemas.openxmlformats.org/officeDocument/2006/relationships/image" Target="../media/image88.emf"/><Relationship Id="rId18" Type="http://schemas.openxmlformats.org/officeDocument/2006/relationships/oleObject" Target="../embeddings/oleObject125.bin"/><Relationship Id="rId19" Type="http://schemas.openxmlformats.org/officeDocument/2006/relationships/image" Target="../media/image89.emf"/><Relationship Id="rId37" Type="http://schemas.openxmlformats.org/officeDocument/2006/relationships/image" Target="../media/image98.emf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43.bin"/><Relationship Id="rId21" Type="http://schemas.openxmlformats.org/officeDocument/2006/relationships/image" Target="../media/image93.emf"/><Relationship Id="rId22" Type="http://schemas.openxmlformats.org/officeDocument/2006/relationships/oleObject" Target="../embeddings/oleObject144.bin"/><Relationship Id="rId23" Type="http://schemas.openxmlformats.org/officeDocument/2006/relationships/image" Target="../media/image102.emf"/><Relationship Id="rId24" Type="http://schemas.openxmlformats.org/officeDocument/2006/relationships/oleObject" Target="../embeddings/oleObject145.bin"/><Relationship Id="rId25" Type="http://schemas.openxmlformats.org/officeDocument/2006/relationships/image" Target="../media/image103.emf"/><Relationship Id="rId26" Type="http://schemas.openxmlformats.org/officeDocument/2006/relationships/oleObject" Target="../embeddings/oleObject146.bin"/><Relationship Id="rId27" Type="http://schemas.openxmlformats.org/officeDocument/2006/relationships/image" Target="../media/image96.emf"/><Relationship Id="rId28" Type="http://schemas.openxmlformats.org/officeDocument/2006/relationships/oleObject" Target="../embeddings/oleObject147.bin"/><Relationship Id="rId29" Type="http://schemas.openxmlformats.org/officeDocument/2006/relationships/image" Target="../media/image9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35.bin"/><Relationship Id="rId5" Type="http://schemas.openxmlformats.org/officeDocument/2006/relationships/image" Target="../media/image99.emf"/><Relationship Id="rId30" Type="http://schemas.openxmlformats.org/officeDocument/2006/relationships/oleObject" Target="../embeddings/oleObject148.bin"/><Relationship Id="rId31" Type="http://schemas.openxmlformats.org/officeDocument/2006/relationships/image" Target="../media/image104.emf"/><Relationship Id="rId32" Type="http://schemas.openxmlformats.org/officeDocument/2006/relationships/oleObject" Target="../embeddings/oleObject149.bin"/><Relationship Id="rId9" Type="http://schemas.openxmlformats.org/officeDocument/2006/relationships/image" Target="../media/image84.emf"/><Relationship Id="rId6" Type="http://schemas.openxmlformats.org/officeDocument/2006/relationships/oleObject" Target="../embeddings/oleObject136.bin"/><Relationship Id="rId7" Type="http://schemas.openxmlformats.org/officeDocument/2006/relationships/image" Target="../media/image87.emf"/><Relationship Id="rId8" Type="http://schemas.openxmlformats.org/officeDocument/2006/relationships/oleObject" Target="../embeddings/oleObject137.bin"/><Relationship Id="rId33" Type="http://schemas.openxmlformats.org/officeDocument/2006/relationships/image" Target="../media/image105.emf"/><Relationship Id="rId34" Type="http://schemas.openxmlformats.org/officeDocument/2006/relationships/oleObject" Target="../embeddings/oleObject150.bin"/><Relationship Id="rId35" Type="http://schemas.openxmlformats.org/officeDocument/2006/relationships/image" Target="../media/image106.emf"/><Relationship Id="rId36" Type="http://schemas.openxmlformats.org/officeDocument/2006/relationships/oleObject" Target="../embeddings/oleObject151.bin"/><Relationship Id="rId10" Type="http://schemas.openxmlformats.org/officeDocument/2006/relationships/oleObject" Target="../embeddings/oleObject138.bin"/><Relationship Id="rId11" Type="http://schemas.openxmlformats.org/officeDocument/2006/relationships/image" Target="../media/image85.emf"/><Relationship Id="rId12" Type="http://schemas.openxmlformats.org/officeDocument/2006/relationships/oleObject" Target="../embeddings/oleObject139.bin"/><Relationship Id="rId13" Type="http://schemas.openxmlformats.org/officeDocument/2006/relationships/image" Target="../media/image86.emf"/><Relationship Id="rId14" Type="http://schemas.openxmlformats.org/officeDocument/2006/relationships/oleObject" Target="../embeddings/oleObject140.bin"/><Relationship Id="rId15" Type="http://schemas.openxmlformats.org/officeDocument/2006/relationships/image" Target="../media/image90.emf"/><Relationship Id="rId16" Type="http://schemas.openxmlformats.org/officeDocument/2006/relationships/oleObject" Target="../embeddings/oleObject141.bin"/><Relationship Id="rId17" Type="http://schemas.openxmlformats.org/officeDocument/2006/relationships/image" Target="../media/image100.emf"/><Relationship Id="rId18" Type="http://schemas.openxmlformats.org/officeDocument/2006/relationships/oleObject" Target="../embeddings/oleObject142.bin"/><Relationship Id="rId19" Type="http://schemas.openxmlformats.org/officeDocument/2006/relationships/image" Target="../media/image101.emf"/><Relationship Id="rId37" Type="http://schemas.openxmlformats.org/officeDocument/2006/relationships/image" Target="../media/image107.emf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60.bin"/><Relationship Id="rId21" Type="http://schemas.openxmlformats.org/officeDocument/2006/relationships/image" Target="../media/image116.emf"/><Relationship Id="rId22" Type="http://schemas.openxmlformats.org/officeDocument/2006/relationships/oleObject" Target="../embeddings/oleObject161.bin"/><Relationship Id="rId23" Type="http://schemas.openxmlformats.org/officeDocument/2006/relationships/image" Target="../media/image117.emf"/><Relationship Id="rId24" Type="http://schemas.openxmlformats.org/officeDocument/2006/relationships/oleObject" Target="../embeddings/oleObject162.bin"/><Relationship Id="rId25" Type="http://schemas.openxmlformats.org/officeDocument/2006/relationships/image" Target="../media/image118.emf"/><Relationship Id="rId26" Type="http://schemas.openxmlformats.org/officeDocument/2006/relationships/oleObject" Target="../embeddings/oleObject163.bin"/><Relationship Id="rId27" Type="http://schemas.openxmlformats.org/officeDocument/2006/relationships/oleObject" Target="../embeddings/oleObject164.bin"/><Relationship Id="rId28" Type="http://schemas.openxmlformats.org/officeDocument/2006/relationships/oleObject" Target="../embeddings/oleObject165.bin"/><Relationship Id="rId29" Type="http://schemas.openxmlformats.org/officeDocument/2006/relationships/image" Target="../media/image11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52.bin"/><Relationship Id="rId5" Type="http://schemas.openxmlformats.org/officeDocument/2006/relationships/image" Target="../media/image108.emf"/><Relationship Id="rId30" Type="http://schemas.openxmlformats.org/officeDocument/2006/relationships/oleObject" Target="../embeddings/oleObject166.bin"/><Relationship Id="rId31" Type="http://schemas.openxmlformats.org/officeDocument/2006/relationships/oleObject" Target="../embeddings/oleObject167.bin"/><Relationship Id="rId32" Type="http://schemas.openxmlformats.org/officeDocument/2006/relationships/oleObject" Target="../embeddings/oleObject168.bin"/><Relationship Id="rId9" Type="http://schemas.openxmlformats.org/officeDocument/2006/relationships/image" Target="../media/image110.emf"/><Relationship Id="rId6" Type="http://schemas.openxmlformats.org/officeDocument/2006/relationships/oleObject" Target="../embeddings/oleObject153.bin"/><Relationship Id="rId7" Type="http://schemas.openxmlformats.org/officeDocument/2006/relationships/image" Target="../media/image109.emf"/><Relationship Id="rId8" Type="http://schemas.openxmlformats.org/officeDocument/2006/relationships/oleObject" Target="../embeddings/oleObject154.bin"/><Relationship Id="rId33" Type="http://schemas.openxmlformats.org/officeDocument/2006/relationships/oleObject" Target="../embeddings/oleObject169.bin"/><Relationship Id="rId34" Type="http://schemas.openxmlformats.org/officeDocument/2006/relationships/oleObject" Target="../embeddings/oleObject170.bin"/><Relationship Id="rId35" Type="http://schemas.openxmlformats.org/officeDocument/2006/relationships/oleObject" Target="../embeddings/oleObject171.bin"/><Relationship Id="rId36" Type="http://schemas.openxmlformats.org/officeDocument/2006/relationships/oleObject" Target="../embeddings/oleObject172.bin"/><Relationship Id="rId10" Type="http://schemas.openxmlformats.org/officeDocument/2006/relationships/oleObject" Target="../embeddings/oleObject155.bin"/><Relationship Id="rId11" Type="http://schemas.openxmlformats.org/officeDocument/2006/relationships/image" Target="../media/image111.emf"/><Relationship Id="rId12" Type="http://schemas.openxmlformats.org/officeDocument/2006/relationships/oleObject" Target="../embeddings/oleObject156.bin"/><Relationship Id="rId13" Type="http://schemas.openxmlformats.org/officeDocument/2006/relationships/image" Target="../media/image112.emf"/><Relationship Id="rId14" Type="http://schemas.openxmlformats.org/officeDocument/2006/relationships/oleObject" Target="../embeddings/oleObject157.bin"/><Relationship Id="rId15" Type="http://schemas.openxmlformats.org/officeDocument/2006/relationships/image" Target="../media/image113.emf"/><Relationship Id="rId16" Type="http://schemas.openxmlformats.org/officeDocument/2006/relationships/oleObject" Target="../embeddings/oleObject158.bin"/><Relationship Id="rId17" Type="http://schemas.openxmlformats.org/officeDocument/2006/relationships/image" Target="../media/image114.emf"/><Relationship Id="rId18" Type="http://schemas.openxmlformats.org/officeDocument/2006/relationships/oleObject" Target="../embeddings/oleObject159.bin"/><Relationship Id="rId19" Type="http://schemas.openxmlformats.org/officeDocument/2006/relationships/image" Target="../media/image115.emf"/><Relationship Id="rId37" Type="http://schemas.openxmlformats.org/officeDocument/2006/relationships/oleObject" Target="../embeddings/oleObject173.bin"/><Relationship Id="rId38" Type="http://schemas.openxmlformats.org/officeDocument/2006/relationships/image" Target="../media/image120.emf"/><Relationship Id="rId39" Type="http://schemas.openxmlformats.org/officeDocument/2006/relationships/oleObject" Target="../embeddings/oleObject174.bin"/><Relationship Id="rId40" Type="http://schemas.openxmlformats.org/officeDocument/2006/relationships/image" Target="../media/image121.emf"/><Relationship Id="rId41" Type="http://schemas.openxmlformats.org/officeDocument/2006/relationships/oleObject" Target="../embeddings/oleObject175.bin"/><Relationship Id="rId42" Type="http://schemas.openxmlformats.org/officeDocument/2006/relationships/image" Target="../media/image122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emf"/><Relationship Id="rId20" Type="http://schemas.openxmlformats.org/officeDocument/2006/relationships/oleObject" Target="../embeddings/oleObject184.bin"/><Relationship Id="rId21" Type="http://schemas.openxmlformats.org/officeDocument/2006/relationships/image" Target="../media/image131.emf"/><Relationship Id="rId22" Type="http://schemas.openxmlformats.org/officeDocument/2006/relationships/oleObject" Target="../embeddings/oleObject185.bin"/><Relationship Id="rId23" Type="http://schemas.openxmlformats.org/officeDocument/2006/relationships/image" Target="../media/image132.emf"/><Relationship Id="rId10" Type="http://schemas.openxmlformats.org/officeDocument/2006/relationships/oleObject" Target="../embeddings/oleObject179.bin"/><Relationship Id="rId11" Type="http://schemas.openxmlformats.org/officeDocument/2006/relationships/image" Target="../media/image126.emf"/><Relationship Id="rId12" Type="http://schemas.openxmlformats.org/officeDocument/2006/relationships/oleObject" Target="../embeddings/oleObject180.bin"/><Relationship Id="rId13" Type="http://schemas.openxmlformats.org/officeDocument/2006/relationships/image" Target="../media/image127.emf"/><Relationship Id="rId14" Type="http://schemas.openxmlformats.org/officeDocument/2006/relationships/oleObject" Target="../embeddings/oleObject181.bin"/><Relationship Id="rId15" Type="http://schemas.openxmlformats.org/officeDocument/2006/relationships/image" Target="../media/image128.emf"/><Relationship Id="rId16" Type="http://schemas.openxmlformats.org/officeDocument/2006/relationships/oleObject" Target="../embeddings/oleObject182.bin"/><Relationship Id="rId17" Type="http://schemas.openxmlformats.org/officeDocument/2006/relationships/image" Target="../media/image129.emf"/><Relationship Id="rId18" Type="http://schemas.openxmlformats.org/officeDocument/2006/relationships/oleObject" Target="../embeddings/oleObject183.bin"/><Relationship Id="rId19" Type="http://schemas.openxmlformats.org/officeDocument/2006/relationships/image" Target="../media/image13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76.bin"/><Relationship Id="rId5" Type="http://schemas.openxmlformats.org/officeDocument/2006/relationships/image" Target="../media/image123.emf"/><Relationship Id="rId6" Type="http://schemas.openxmlformats.org/officeDocument/2006/relationships/oleObject" Target="../embeddings/oleObject177.bin"/><Relationship Id="rId7" Type="http://schemas.openxmlformats.org/officeDocument/2006/relationships/image" Target="../media/image124.emf"/><Relationship Id="rId8" Type="http://schemas.openxmlformats.org/officeDocument/2006/relationships/oleObject" Target="../embeddings/oleObject17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0.bin"/><Relationship Id="rId12" Type="http://schemas.openxmlformats.org/officeDocument/2006/relationships/image" Target="../media/image137.emf"/><Relationship Id="rId13" Type="http://schemas.openxmlformats.org/officeDocument/2006/relationships/oleObject" Target="../embeddings/oleObject191.bin"/><Relationship Id="rId14" Type="http://schemas.openxmlformats.org/officeDocument/2006/relationships/image" Target="../media/image13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86.bin"/><Relationship Id="rId4" Type="http://schemas.openxmlformats.org/officeDocument/2006/relationships/image" Target="../media/image133.emf"/><Relationship Id="rId5" Type="http://schemas.openxmlformats.org/officeDocument/2006/relationships/oleObject" Target="../embeddings/oleObject187.bin"/><Relationship Id="rId6" Type="http://schemas.openxmlformats.org/officeDocument/2006/relationships/image" Target="../media/image134.emf"/><Relationship Id="rId7" Type="http://schemas.openxmlformats.org/officeDocument/2006/relationships/oleObject" Target="../embeddings/oleObject188.bin"/><Relationship Id="rId8" Type="http://schemas.openxmlformats.org/officeDocument/2006/relationships/image" Target="../media/image135.emf"/><Relationship Id="rId9" Type="http://schemas.openxmlformats.org/officeDocument/2006/relationships/oleObject" Target="../embeddings/oleObject189.bin"/><Relationship Id="rId10" Type="http://schemas.openxmlformats.org/officeDocument/2006/relationships/image" Target="../media/image1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4" Type="http://schemas.openxmlformats.org/officeDocument/2006/relationships/image" Target="../media/image139.emf"/><Relationship Id="rId5" Type="http://schemas.openxmlformats.org/officeDocument/2006/relationships/oleObject" Target="../embeddings/oleObject193.bin"/><Relationship Id="rId6" Type="http://schemas.openxmlformats.org/officeDocument/2006/relationships/image" Target="../media/image140.emf"/><Relationship Id="rId7" Type="http://schemas.openxmlformats.org/officeDocument/2006/relationships/oleObject" Target="../embeddings/oleObject194.bin"/><Relationship Id="rId8" Type="http://schemas.openxmlformats.org/officeDocument/2006/relationships/image" Target="../media/image14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9.bin"/><Relationship Id="rId12" Type="http://schemas.openxmlformats.org/officeDocument/2006/relationships/image" Target="../media/image145.emf"/><Relationship Id="rId13" Type="http://schemas.openxmlformats.org/officeDocument/2006/relationships/oleObject" Target="../embeddings/oleObject200.bin"/><Relationship Id="rId14" Type="http://schemas.openxmlformats.org/officeDocument/2006/relationships/image" Target="../media/image14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95.bin"/><Relationship Id="rId4" Type="http://schemas.openxmlformats.org/officeDocument/2006/relationships/image" Target="../media/image139.emf"/><Relationship Id="rId5" Type="http://schemas.openxmlformats.org/officeDocument/2006/relationships/oleObject" Target="../embeddings/oleObject196.bin"/><Relationship Id="rId6" Type="http://schemas.openxmlformats.org/officeDocument/2006/relationships/image" Target="../media/image142.emf"/><Relationship Id="rId7" Type="http://schemas.openxmlformats.org/officeDocument/2006/relationships/oleObject" Target="../embeddings/oleObject197.bin"/><Relationship Id="rId8" Type="http://schemas.openxmlformats.org/officeDocument/2006/relationships/image" Target="../media/image143.emf"/><Relationship Id="rId9" Type="http://schemas.openxmlformats.org/officeDocument/2006/relationships/oleObject" Target="../embeddings/oleObject198.bin"/><Relationship Id="rId10" Type="http://schemas.openxmlformats.org/officeDocument/2006/relationships/image" Target="../media/image144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5.bin"/><Relationship Id="rId12" Type="http://schemas.openxmlformats.org/officeDocument/2006/relationships/image" Target="../media/image144.emf"/><Relationship Id="rId13" Type="http://schemas.openxmlformats.org/officeDocument/2006/relationships/oleObject" Target="../embeddings/oleObject206.bin"/><Relationship Id="rId14" Type="http://schemas.openxmlformats.org/officeDocument/2006/relationships/image" Target="../media/image14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01.bin"/><Relationship Id="rId4" Type="http://schemas.openxmlformats.org/officeDocument/2006/relationships/image" Target="../media/image139.emf"/><Relationship Id="rId5" Type="http://schemas.openxmlformats.org/officeDocument/2006/relationships/oleObject" Target="../embeddings/oleObject202.bin"/><Relationship Id="rId6" Type="http://schemas.openxmlformats.org/officeDocument/2006/relationships/image" Target="../media/image147.emf"/><Relationship Id="rId7" Type="http://schemas.openxmlformats.org/officeDocument/2006/relationships/oleObject" Target="../embeddings/oleObject203.bin"/><Relationship Id="rId8" Type="http://schemas.openxmlformats.org/officeDocument/2006/relationships/image" Target="../media/image142.emf"/><Relationship Id="rId9" Type="http://schemas.openxmlformats.org/officeDocument/2006/relationships/oleObject" Target="../embeddings/oleObject204.bin"/><Relationship Id="rId10" Type="http://schemas.openxmlformats.org/officeDocument/2006/relationships/image" Target="../media/image143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1.bin"/><Relationship Id="rId12" Type="http://schemas.openxmlformats.org/officeDocument/2006/relationships/image" Target="../media/image152.emf"/><Relationship Id="rId13" Type="http://schemas.openxmlformats.org/officeDocument/2006/relationships/oleObject" Target="../embeddings/oleObject212.bin"/><Relationship Id="rId14" Type="http://schemas.openxmlformats.org/officeDocument/2006/relationships/image" Target="../media/image15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07.bin"/><Relationship Id="rId4" Type="http://schemas.openxmlformats.org/officeDocument/2006/relationships/image" Target="../media/image148.emf"/><Relationship Id="rId5" Type="http://schemas.openxmlformats.org/officeDocument/2006/relationships/oleObject" Target="../embeddings/oleObject208.bin"/><Relationship Id="rId6" Type="http://schemas.openxmlformats.org/officeDocument/2006/relationships/image" Target="../media/image149.emf"/><Relationship Id="rId7" Type="http://schemas.openxmlformats.org/officeDocument/2006/relationships/oleObject" Target="../embeddings/oleObject209.bin"/><Relationship Id="rId8" Type="http://schemas.openxmlformats.org/officeDocument/2006/relationships/image" Target="../media/image150.emf"/><Relationship Id="rId9" Type="http://schemas.openxmlformats.org/officeDocument/2006/relationships/oleObject" Target="../embeddings/oleObject210.bin"/><Relationship Id="rId10" Type="http://schemas.openxmlformats.org/officeDocument/2006/relationships/image" Target="../media/image15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13.bin"/><Relationship Id="rId4" Type="http://schemas.openxmlformats.org/officeDocument/2006/relationships/image" Target="../media/image154.emf"/><Relationship Id="rId5" Type="http://schemas.openxmlformats.org/officeDocument/2006/relationships/oleObject" Target="../embeddings/oleObject214.bin"/><Relationship Id="rId6" Type="http://schemas.openxmlformats.org/officeDocument/2006/relationships/oleObject" Target="../embeddings/oleObject215.bin"/><Relationship Id="rId7" Type="http://schemas.openxmlformats.org/officeDocument/2006/relationships/oleObject" Target="../embeddings/oleObject216.bin"/><Relationship Id="rId8" Type="http://schemas.openxmlformats.org/officeDocument/2006/relationships/oleObject" Target="../embeddings/oleObject217.bin"/><Relationship Id="rId9" Type="http://schemas.openxmlformats.org/officeDocument/2006/relationships/oleObject" Target="../embeddings/oleObject218.bin"/><Relationship Id="rId10" Type="http://schemas.openxmlformats.org/officeDocument/2006/relationships/oleObject" Target="../embeddings/oleObject219.bin"/><Relationship Id="rId11" Type="http://schemas.openxmlformats.org/officeDocument/2006/relationships/oleObject" Target="../embeddings/oleObject220.bin"/><Relationship Id="rId12" Type="http://schemas.openxmlformats.org/officeDocument/2006/relationships/oleObject" Target="../embeddings/oleObject221.bin"/><Relationship Id="rId13" Type="http://schemas.openxmlformats.org/officeDocument/2006/relationships/oleObject" Target="../embeddings/oleObject222.bin"/><Relationship Id="rId14" Type="http://schemas.openxmlformats.org/officeDocument/2006/relationships/oleObject" Target="../embeddings/oleObject223.bin"/><Relationship Id="rId15" Type="http://schemas.openxmlformats.org/officeDocument/2006/relationships/oleObject" Target="../embeddings/oleObject224.bin"/><Relationship Id="rId16" Type="http://schemas.openxmlformats.org/officeDocument/2006/relationships/oleObject" Target="../embeddings/oleObject225.bin"/><Relationship Id="rId17" Type="http://schemas.openxmlformats.org/officeDocument/2006/relationships/oleObject" Target="../embeddings/oleObject226.bin"/><Relationship Id="rId18" Type="http://schemas.openxmlformats.org/officeDocument/2006/relationships/oleObject" Target="../embeddings/oleObject227.bin"/><Relationship Id="rId19" Type="http://schemas.openxmlformats.org/officeDocument/2006/relationships/oleObject" Target="../embeddings/oleObject228.bin"/><Relationship Id="rId30" Type="http://schemas.openxmlformats.org/officeDocument/2006/relationships/oleObject" Target="../embeddings/oleObject239.bin"/><Relationship Id="rId31" Type="http://schemas.openxmlformats.org/officeDocument/2006/relationships/oleObject" Target="../embeddings/oleObject240.bin"/><Relationship Id="rId32" Type="http://schemas.openxmlformats.org/officeDocument/2006/relationships/oleObject" Target="../embeddings/oleObject241.bin"/><Relationship Id="rId33" Type="http://schemas.openxmlformats.org/officeDocument/2006/relationships/oleObject" Target="../embeddings/oleObject242.bin"/><Relationship Id="rId34" Type="http://schemas.openxmlformats.org/officeDocument/2006/relationships/oleObject" Target="../embeddings/oleObject243.bin"/><Relationship Id="rId35" Type="http://schemas.openxmlformats.org/officeDocument/2006/relationships/oleObject" Target="../embeddings/oleObject244.bin"/><Relationship Id="rId36" Type="http://schemas.openxmlformats.org/officeDocument/2006/relationships/oleObject" Target="../embeddings/oleObject245.bin"/><Relationship Id="rId37" Type="http://schemas.openxmlformats.org/officeDocument/2006/relationships/oleObject" Target="../embeddings/oleObject246.bin"/><Relationship Id="rId38" Type="http://schemas.openxmlformats.org/officeDocument/2006/relationships/oleObject" Target="../embeddings/oleObject247.bin"/><Relationship Id="rId39" Type="http://schemas.openxmlformats.org/officeDocument/2006/relationships/oleObject" Target="../embeddings/oleObject248.bin"/><Relationship Id="rId50" Type="http://schemas.openxmlformats.org/officeDocument/2006/relationships/oleObject" Target="../embeddings/oleObject259.bin"/><Relationship Id="rId51" Type="http://schemas.openxmlformats.org/officeDocument/2006/relationships/oleObject" Target="../embeddings/oleObject260.bin"/><Relationship Id="rId52" Type="http://schemas.openxmlformats.org/officeDocument/2006/relationships/oleObject" Target="../embeddings/oleObject261.bin"/><Relationship Id="rId53" Type="http://schemas.openxmlformats.org/officeDocument/2006/relationships/oleObject" Target="../embeddings/oleObject262.bin"/><Relationship Id="rId54" Type="http://schemas.openxmlformats.org/officeDocument/2006/relationships/oleObject" Target="../embeddings/oleObject263.bin"/><Relationship Id="rId55" Type="http://schemas.openxmlformats.org/officeDocument/2006/relationships/oleObject" Target="../embeddings/oleObject264.bin"/><Relationship Id="rId56" Type="http://schemas.openxmlformats.org/officeDocument/2006/relationships/oleObject" Target="../embeddings/oleObject265.bin"/><Relationship Id="rId57" Type="http://schemas.openxmlformats.org/officeDocument/2006/relationships/oleObject" Target="../embeddings/oleObject266.bin"/><Relationship Id="rId58" Type="http://schemas.openxmlformats.org/officeDocument/2006/relationships/oleObject" Target="../embeddings/oleObject267.bin"/><Relationship Id="rId59" Type="http://schemas.openxmlformats.org/officeDocument/2006/relationships/oleObject" Target="../embeddings/oleObject268.bin"/><Relationship Id="rId70" Type="http://schemas.openxmlformats.org/officeDocument/2006/relationships/oleObject" Target="../embeddings/oleObject279.bin"/><Relationship Id="rId71" Type="http://schemas.openxmlformats.org/officeDocument/2006/relationships/oleObject" Target="../embeddings/oleObject280.bin"/><Relationship Id="rId72" Type="http://schemas.openxmlformats.org/officeDocument/2006/relationships/oleObject" Target="../embeddings/oleObject281.bin"/><Relationship Id="rId73" Type="http://schemas.openxmlformats.org/officeDocument/2006/relationships/oleObject" Target="../embeddings/oleObject282.bin"/><Relationship Id="rId74" Type="http://schemas.openxmlformats.org/officeDocument/2006/relationships/oleObject" Target="../embeddings/oleObject283.bin"/><Relationship Id="rId75" Type="http://schemas.openxmlformats.org/officeDocument/2006/relationships/oleObject" Target="../embeddings/oleObject284.bin"/><Relationship Id="rId76" Type="http://schemas.openxmlformats.org/officeDocument/2006/relationships/oleObject" Target="../embeddings/oleObject285.bin"/><Relationship Id="rId77" Type="http://schemas.openxmlformats.org/officeDocument/2006/relationships/oleObject" Target="../embeddings/oleObject286.bin"/><Relationship Id="rId78" Type="http://schemas.openxmlformats.org/officeDocument/2006/relationships/oleObject" Target="../embeddings/oleObject287.bin"/><Relationship Id="rId79" Type="http://schemas.openxmlformats.org/officeDocument/2006/relationships/oleObject" Target="../embeddings/oleObject288.bin"/><Relationship Id="rId90" Type="http://schemas.openxmlformats.org/officeDocument/2006/relationships/image" Target="../media/image156.emf"/><Relationship Id="rId91" Type="http://schemas.openxmlformats.org/officeDocument/2006/relationships/oleObject" Target="../embeddings/oleObject298.bin"/><Relationship Id="rId92" Type="http://schemas.openxmlformats.org/officeDocument/2006/relationships/oleObject" Target="../embeddings/oleObject299.bin"/><Relationship Id="rId93" Type="http://schemas.openxmlformats.org/officeDocument/2006/relationships/image" Target="../media/image157.emf"/><Relationship Id="rId94" Type="http://schemas.openxmlformats.org/officeDocument/2006/relationships/oleObject" Target="../embeddings/oleObject300.bin"/><Relationship Id="rId95" Type="http://schemas.openxmlformats.org/officeDocument/2006/relationships/oleObject" Target="../embeddings/oleObject301.bin"/><Relationship Id="rId96" Type="http://schemas.openxmlformats.org/officeDocument/2006/relationships/image" Target="../media/image158.emf"/><Relationship Id="rId97" Type="http://schemas.openxmlformats.org/officeDocument/2006/relationships/oleObject" Target="../embeddings/oleObject302.bin"/><Relationship Id="rId98" Type="http://schemas.openxmlformats.org/officeDocument/2006/relationships/image" Target="../media/image159.emf"/><Relationship Id="rId99" Type="http://schemas.openxmlformats.org/officeDocument/2006/relationships/oleObject" Target="../embeddings/oleObject303.bin"/><Relationship Id="rId20" Type="http://schemas.openxmlformats.org/officeDocument/2006/relationships/oleObject" Target="../embeddings/oleObject229.bin"/><Relationship Id="rId21" Type="http://schemas.openxmlformats.org/officeDocument/2006/relationships/oleObject" Target="../embeddings/oleObject230.bin"/><Relationship Id="rId22" Type="http://schemas.openxmlformats.org/officeDocument/2006/relationships/oleObject" Target="../embeddings/oleObject231.bin"/><Relationship Id="rId23" Type="http://schemas.openxmlformats.org/officeDocument/2006/relationships/oleObject" Target="../embeddings/oleObject232.bin"/><Relationship Id="rId24" Type="http://schemas.openxmlformats.org/officeDocument/2006/relationships/oleObject" Target="../embeddings/oleObject233.bin"/><Relationship Id="rId25" Type="http://schemas.openxmlformats.org/officeDocument/2006/relationships/oleObject" Target="../embeddings/oleObject234.bin"/><Relationship Id="rId26" Type="http://schemas.openxmlformats.org/officeDocument/2006/relationships/oleObject" Target="../embeddings/oleObject235.bin"/><Relationship Id="rId27" Type="http://schemas.openxmlformats.org/officeDocument/2006/relationships/oleObject" Target="../embeddings/oleObject236.bin"/><Relationship Id="rId28" Type="http://schemas.openxmlformats.org/officeDocument/2006/relationships/oleObject" Target="../embeddings/oleObject237.bin"/><Relationship Id="rId29" Type="http://schemas.openxmlformats.org/officeDocument/2006/relationships/oleObject" Target="../embeddings/oleObject238.bin"/><Relationship Id="rId40" Type="http://schemas.openxmlformats.org/officeDocument/2006/relationships/oleObject" Target="../embeddings/oleObject249.bin"/><Relationship Id="rId41" Type="http://schemas.openxmlformats.org/officeDocument/2006/relationships/oleObject" Target="../embeddings/oleObject250.bin"/><Relationship Id="rId42" Type="http://schemas.openxmlformats.org/officeDocument/2006/relationships/oleObject" Target="../embeddings/oleObject251.bin"/><Relationship Id="rId43" Type="http://schemas.openxmlformats.org/officeDocument/2006/relationships/oleObject" Target="../embeddings/oleObject252.bin"/><Relationship Id="rId44" Type="http://schemas.openxmlformats.org/officeDocument/2006/relationships/oleObject" Target="../embeddings/oleObject253.bin"/><Relationship Id="rId45" Type="http://schemas.openxmlformats.org/officeDocument/2006/relationships/oleObject" Target="../embeddings/oleObject254.bin"/><Relationship Id="rId46" Type="http://schemas.openxmlformats.org/officeDocument/2006/relationships/oleObject" Target="../embeddings/oleObject255.bin"/><Relationship Id="rId47" Type="http://schemas.openxmlformats.org/officeDocument/2006/relationships/oleObject" Target="../embeddings/oleObject256.bin"/><Relationship Id="rId48" Type="http://schemas.openxmlformats.org/officeDocument/2006/relationships/oleObject" Target="../embeddings/oleObject257.bin"/><Relationship Id="rId49" Type="http://schemas.openxmlformats.org/officeDocument/2006/relationships/oleObject" Target="../embeddings/oleObject258.bin"/><Relationship Id="rId60" Type="http://schemas.openxmlformats.org/officeDocument/2006/relationships/oleObject" Target="../embeddings/oleObject269.bin"/><Relationship Id="rId61" Type="http://schemas.openxmlformats.org/officeDocument/2006/relationships/oleObject" Target="../embeddings/oleObject270.bin"/><Relationship Id="rId62" Type="http://schemas.openxmlformats.org/officeDocument/2006/relationships/oleObject" Target="../embeddings/oleObject271.bin"/><Relationship Id="rId63" Type="http://schemas.openxmlformats.org/officeDocument/2006/relationships/oleObject" Target="../embeddings/oleObject272.bin"/><Relationship Id="rId64" Type="http://schemas.openxmlformats.org/officeDocument/2006/relationships/oleObject" Target="../embeddings/oleObject273.bin"/><Relationship Id="rId65" Type="http://schemas.openxmlformats.org/officeDocument/2006/relationships/oleObject" Target="../embeddings/oleObject274.bin"/><Relationship Id="rId66" Type="http://schemas.openxmlformats.org/officeDocument/2006/relationships/oleObject" Target="../embeddings/oleObject275.bin"/><Relationship Id="rId67" Type="http://schemas.openxmlformats.org/officeDocument/2006/relationships/oleObject" Target="../embeddings/oleObject276.bin"/><Relationship Id="rId68" Type="http://schemas.openxmlformats.org/officeDocument/2006/relationships/oleObject" Target="../embeddings/oleObject277.bin"/><Relationship Id="rId69" Type="http://schemas.openxmlformats.org/officeDocument/2006/relationships/oleObject" Target="../embeddings/oleObject278.bin"/><Relationship Id="rId100" Type="http://schemas.openxmlformats.org/officeDocument/2006/relationships/image" Target="../media/image160.emf"/><Relationship Id="rId80" Type="http://schemas.openxmlformats.org/officeDocument/2006/relationships/oleObject" Target="../embeddings/oleObject289.bin"/><Relationship Id="rId81" Type="http://schemas.openxmlformats.org/officeDocument/2006/relationships/oleObject" Target="../embeddings/oleObject290.bin"/><Relationship Id="rId82" Type="http://schemas.openxmlformats.org/officeDocument/2006/relationships/oleObject" Target="../embeddings/oleObject291.bin"/><Relationship Id="rId83" Type="http://schemas.openxmlformats.org/officeDocument/2006/relationships/oleObject" Target="../embeddings/oleObject292.bin"/><Relationship Id="rId84" Type="http://schemas.openxmlformats.org/officeDocument/2006/relationships/oleObject" Target="../embeddings/oleObject293.bin"/><Relationship Id="rId85" Type="http://schemas.openxmlformats.org/officeDocument/2006/relationships/oleObject" Target="../embeddings/oleObject294.bin"/><Relationship Id="rId86" Type="http://schemas.openxmlformats.org/officeDocument/2006/relationships/oleObject" Target="../embeddings/oleObject295.bin"/><Relationship Id="rId87" Type="http://schemas.openxmlformats.org/officeDocument/2006/relationships/oleObject" Target="../embeddings/oleObject296.bin"/><Relationship Id="rId88" Type="http://schemas.openxmlformats.org/officeDocument/2006/relationships/image" Target="../media/image155.emf"/><Relationship Id="rId89" Type="http://schemas.openxmlformats.org/officeDocument/2006/relationships/oleObject" Target="../embeddings/oleObject297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3.bin"/><Relationship Id="rId14" Type="http://schemas.openxmlformats.org/officeDocument/2006/relationships/oleObject" Target="../embeddings/oleObject314.bin"/><Relationship Id="rId15" Type="http://schemas.openxmlformats.org/officeDocument/2006/relationships/oleObject" Target="../embeddings/oleObject315.bin"/><Relationship Id="rId16" Type="http://schemas.openxmlformats.org/officeDocument/2006/relationships/oleObject" Target="../embeddings/oleObject316.bin"/><Relationship Id="rId17" Type="http://schemas.openxmlformats.org/officeDocument/2006/relationships/oleObject" Target="../embeddings/oleObject317.bin"/><Relationship Id="rId18" Type="http://schemas.openxmlformats.org/officeDocument/2006/relationships/oleObject" Target="../embeddings/oleObject318.bin"/><Relationship Id="rId19" Type="http://schemas.openxmlformats.org/officeDocument/2006/relationships/oleObject" Target="../embeddings/oleObject319.bin"/><Relationship Id="rId63" Type="http://schemas.openxmlformats.org/officeDocument/2006/relationships/oleObject" Target="../embeddings/oleObject363.bin"/><Relationship Id="rId64" Type="http://schemas.openxmlformats.org/officeDocument/2006/relationships/oleObject" Target="../embeddings/oleObject364.bin"/><Relationship Id="rId65" Type="http://schemas.openxmlformats.org/officeDocument/2006/relationships/oleObject" Target="../embeddings/oleObject365.bin"/><Relationship Id="rId66" Type="http://schemas.openxmlformats.org/officeDocument/2006/relationships/oleObject" Target="../embeddings/oleObject366.bin"/><Relationship Id="rId67" Type="http://schemas.openxmlformats.org/officeDocument/2006/relationships/image" Target="../media/image161.emf"/><Relationship Id="rId68" Type="http://schemas.openxmlformats.org/officeDocument/2006/relationships/oleObject" Target="../embeddings/oleObject367.bin"/><Relationship Id="rId69" Type="http://schemas.openxmlformats.org/officeDocument/2006/relationships/image" Target="../media/image162.emf"/><Relationship Id="rId50" Type="http://schemas.openxmlformats.org/officeDocument/2006/relationships/oleObject" Target="../embeddings/oleObject350.bin"/><Relationship Id="rId51" Type="http://schemas.openxmlformats.org/officeDocument/2006/relationships/oleObject" Target="../embeddings/oleObject351.bin"/><Relationship Id="rId52" Type="http://schemas.openxmlformats.org/officeDocument/2006/relationships/oleObject" Target="../embeddings/oleObject352.bin"/><Relationship Id="rId53" Type="http://schemas.openxmlformats.org/officeDocument/2006/relationships/oleObject" Target="../embeddings/oleObject353.bin"/><Relationship Id="rId54" Type="http://schemas.openxmlformats.org/officeDocument/2006/relationships/oleObject" Target="../embeddings/oleObject354.bin"/><Relationship Id="rId55" Type="http://schemas.openxmlformats.org/officeDocument/2006/relationships/oleObject" Target="../embeddings/oleObject355.bin"/><Relationship Id="rId56" Type="http://schemas.openxmlformats.org/officeDocument/2006/relationships/oleObject" Target="../embeddings/oleObject356.bin"/><Relationship Id="rId57" Type="http://schemas.openxmlformats.org/officeDocument/2006/relationships/oleObject" Target="../embeddings/oleObject357.bin"/><Relationship Id="rId58" Type="http://schemas.openxmlformats.org/officeDocument/2006/relationships/oleObject" Target="../embeddings/oleObject358.bin"/><Relationship Id="rId59" Type="http://schemas.openxmlformats.org/officeDocument/2006/relationships/oleObject" Target="../embeddings/oleObject359.bin"/><Relationship Id="rId40" Type="http://schemas.openxmlformats.org/officeDocument/2006/relationships/oleObject" Target="../embeddings/oleObject340.bin"/><Relationship Id="rId41" Type="http://schemas.openxmlformats.org/officeDocument/2006/relationships/oleObject" Target="../embeddings/oleObject341.bin"/><Relationship Id="rId42" Type="http://schemas.openxmlformats.org/officeDocument/2006/relationships/oleObject" Target="../embeddings/oleObject342.bin"/><Relationship Id="rId43" Type="http://schemas.openxmlformats.org/officeDocument/2006/relationships/oleObject" Target="../embeddings/oleObject343.bin"/><Relationship Id="rId44" Type="http://schemas.openxmlformats.org/officeDocument/2006/relationships/oleObject" Target="../embeddings/oleObject344.bin"/><Relationship Id="rId45" Type="http://schemas.openxmlformats.org/officeDocument/2006/relationships/oleObject" Target="../embeddings/oleObject345.bin"/><Relationship Id="rId46" Type="http://schemas.openxmlformats.org/officeDocument/2006/relationships/oleObject" Target="../embeddings/oleObject346.bin"/><Relationship Id="rId47" Type="http://schemas.openxmlformats.org/officeDocument/2006/relationships/oleObject" Target="../embeddings/oleObject347.bin"/><Relationship Id="rId48" Type="http://schemas.openxmlformats.org/officeDocument/2006/relationships/oleObject" Target="../embeddings/oleObject348.bin"/><Relationship Id="rId49" Type="http://schemas.openxmlformats.org/officeDocument/2006/relationships/oleObject" Target="../embeddings/oleObject349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304.bin"/><Relationship Id="rId4" Type="http://schemas.openxmlformats.org/officeDocument/2006/relationships/image" Target="../media/image154.emf"/><Relationship Id="rId5" Type="http://schemas.openxmlformats.org/officeDocument/2006/relationships/oleObject" Target="../embeddings/oleObject305.bin"/><Relationship Id="rId6" Type="http://schemas.openxmlformats.org/officeDocument/2006/relationships/oleObject" Target="../embeddings/oleObject306.bin"/><Relationship Id="rId7" Type="http://schemas.openxmlformats.org/officeDocument/2006/relationships/oleObject" Target="../embeddings/oleObject307.bin"/><Relationship Id="rId8" Type="http://schemas.openxmlformats.org/officeDocument/2006/relationships/oleObject" Target="../embeddings/oleObject308.bin"/><Relationship Id="rId9" Type="http://schemas.openxmlformats.org/officeDocument/2006/relationships/oleObject" Target="../embeddings/oleObject309.bin"/><Relationship Id="rId30" Type="http://schemas.openxmlformats.org/officeDocument/2006/relationships/oleObject" Target="../embeddings/oleObject330.bin"/><Relationship Id="rId31" Type="http://schemas.openxmlformats.org/officeDocument/2006/relationships/oleObject" Target="../embeddings/oleObject331.bin"/><Relationship Id="rId32" Type="http://schemas.openxmlformats.org/officeDocument/2006/relationships/oleObject" Target="../embeddings/oleObject332.bin"/><Relationship Id="rId33" Type="http://schemas.openxmlformats.org/officeDocument/2006/relationships/oleObject" Target="../embeddings/oleObject333.bin"/><Relationship Id="rId34" Type="http://schemas.openxmlformats.org/officeDocument/2006/relationships/oleObject" Target="../embeddings/oleObject334.bin"/><Relationship Id="rId35" Type="http://schemas.openxmlformats.org/officeDocument/2006/relationships/oleObject" Target="../embeddings/oleObject335.bin"/><Relationship Id="rId36" Type="http://schemas.openxmlformats.org/officeDocument/2006/relationships/oleObject" Target="../embeddings/oleObject336.bin"/><Relationship Id="rId37" Type="http://schemas.openxmlformats.org/officeDocument/2006/relationships/oleObject" Target="../embeddings/oleObject337.bin"/><Relationship Id="rId38" Type="http://schemas.openxmlformats.org/officeDocument/2006/relationships/oleObject" Target="../embeddings/oleObject338.bin"/><Relationship Id="rId39" Type="http://schemas.openxmlformats.org/officeDocument/2006/relationships/oleObject" Target="../embeddings/oleObject339.bin"/><Relationship Id="rId80" Type="http://schemas.openxmlformats.org/officeDocument/2006/relationships/image" Target="../media/image159.emf"/><Relationship Id="rId81" Type="http://schemas.openxmlformats.org/officeDocument/2006/relationships/oleObject" Target="../embeddings/oleObject375.bin"/><Relationship Id="rId82" Type="http://schemas.openxmlformats.org/officeDocument/2006/relationships/image" Target="../media/image160.emf"/><Relationship Id="rId83" Type="http://schemas.openxmlformats.org/officeDocument/2006/relationships/oleObject" Target="../embeddings/oleObject376.bin"/><Relationship Id="rId70" Type="http://schemas.openxmlformats.org/officeDocument/2006/relationships/oleObject" Target="../embeddings/oleObject368.bin"/><Relationship Id="rId71" Type="http://schemas.openxmlformats.org/officeDocument/2006/relationships/image" Target="../media/image156.emf"/><Relationship Id="rId72" Type="http://schemas.openxmlformats.org/officeDocument/2006/relationships/oleObject" Target="../embeddings/oleObject369.bin"/><Relationship Id="rId20" Type="http://schemas.openxmlformats.org/officeDocument/2006/relationships/oleObject" Target="../embeddings/oleObject320.bin"/><Relationship Id="rId21" Type="http://schemas.openxmlformats.org/officeDocument/2006/relationships/oleObject" Target="../embeddings/oleObject321.bin"/><Relationship Id="rId22" Type="http://schemas.openxmlformats.org/officeDocument/2006/relationships/oleObject" Target="../embeddings/oleObject322.bin"/><Relationship Id="rId23" Type="http://schemas.openxmlformats.org/officeDocument/2006/relationships/oleObject" Target="../embeddings/oleObject323.bin"/><Relationship Id="rId24" Type="http://schemas.openxmlformats.org/officeDocument/2006/relationships/oleObject" Target="../embeddings/oleObject324.bin"/><Relationship Id="rId25" Type="http://schemas.openxmlformats.org/officeDocument/2006/relationships/oleObject" Target="../embeddings/oleObject325.bin"/><Relationship Id="rId26" Type="http://schemas.openxmlformats.org/officeDocument/2006/relationships/oleObject" Target="../embeddings/oleObject326.bin"/><Relationship Id="rId27" Type="http://schemas.openxmlformats.org/officeDocument/2006/relationships/oleObject" Target="../embeddings/oleObject327.bin"/><Relationship Id="rId28" Type="http://schemas.openxmlformats.org/officeDocument/2006/relationships/oleObject" Target="../embeddings/oleObject328.bin"/><Relationship Id="rId29" Type="http://schemas.openxmlformats.org/officeDocument/2006/relationships/oleObject" Target="../embeddings/oleObject329.bin"/><Relationship Id="rId73" Type="http://schemas.openxmlformats.org/officeDocument/2006/relationships/oleObject" Target="../embeddings/oleObject370.bin"/><Relationship Id="rId74" Type="http://schemas.openxmlformats.org/officeDocument/2006/relationships/image" Target="../media/image157.emf"/><Relationship Id="rId75" Type="http://schemas.openxmlformats.org/officeDocument/2006/relationships/oleObject" Target="../embeddings/oleObject371.bin"/><Relationship Id="rId76" Type="http://schemas.openxmlformats.org/officeDocument/2006/relationships/oleObject" Target="../embeddings/oleObject372.bin"/><Relationship Id="rId77" Type="http://schemas.openxmlformats.org/officeDocument/2006/relationships/oleObject" Target="../embeddings/oleObject373.bin"/><Relationship Id="rId78" Type="http://schemas.openxmlformats.org/officeDocument/2006/relationships/image" Target="../media/image163.emf"/><Relationship Id="rId79" Type="http://schemas.openxmlformats.org/officeDocument/2006/relationships/oleObject" Target="../embeddings/oleObject374.bin"/><Relationship Id="rId60" Type="http://schemas.openxmlformats.org/officeDocument/2006/relationships/oleObject" Target="../embeddings/oleObject360.bin"/><Relationship Id="rId61" Type="http://schemas.openxmlformats.org/officeDocument/2006/relationships/oleObject" Target="../embeddings/oleObject361.bin"/><Relationship Id="rId62" Type="http://schemas.openxmlformats.org/officeDocument/2006/relationships/oleObject" Target="../embeddings/oleObject362.bin"/><Relationship Id="rId10" Type="http://schemas.openxmlformats.org/officeDocument/2006/relationships/oleObject" Target="../embeddings/oleObject310.bin"/><Relationship Id="rId11" Type="http://schemas.openxmlformats.org/officeDocument/2006/relationships/oleObject" Target="../embeddings/oleObject311.bin"/><Relationship Id="rId12" Type="http://schemas.openxmlformats.org/officeDocument/2006/relationships/oleObject" Target="../embeddings/oleObject31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77.bin"/><Relationship Id="rId5" Type="http://schemas.openxmlformats.org/officeDocument/2006/relationships/image" Target="../media/image165.emf"/><Relationship Id="rId6" Type="http://schemas.openxmlformats.org/officeDocument/2006/relationships/oleObject" Target="../embeddings/oleObject378.bin"/><Relationship Id="rId7" Type="http://schemas.openxmlformats.org/officeDocument/2006/relationships/image" Target="../media/image166.emf"/><Relationship Id="rId8" Type="http://schemas.openxmlformats.org/officeDocument/2006/relationships/oleObject" Target="../embeddings/oleObject379.bin"/><Relationship Id="rId9" Type="http://schemas.openxmlformats.org/officeDocument/2006/relationships/image" Target="../media/image167.emf"/><Relationship Id="rId10" Type="http://schemas.openxmlformats.org/officeDocument/2006/relationships/oleObject" Target="../embeddings/oleObject380.bin"/><Relationship Id="rId11" Type="http://schemas.openxmlformats.org/officeDocument/2006/relationships/image" Target="../media/image168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81.bin"/><Relationship Id="rId5" Type="http://schemas.openxmlformats.org/officeDocument/2006/relationships/image" Target="../media/image169.emf"/><Relationship Id="rId6" Type="http://schemas.openxmlformats.org/officeDocument/2006/relationships/oleObject" Target="../embeddings/oleObject382.bin"/><Relationship Id="rId7" Type="http://schemas.openxmlformats.org/officeDocument/2006/relationships/image" Target="../media/image170.emf"/><Relationship Id="rId8" Type="http://schemas.openxmlformats.org/officeDocument/2006/relationships/oleObject" Target="../embeddings/oleObject383.bin"/><Relationship Id="rId9" Type="http://schemas.openxmlformats.org/officeDocument/2006/relationships/image" Target="../media/image171.emf"/><Relationship Id="rId10" Type="http://schemas.openxmlformats.org/officeDocument/2006/relationships/oleObject" Target="../embeddings/oleObject384.bin"/><Relationship Id="rId11" Type="http://schemas.openxmlformats.org/officeDocument/2006/relationships/image" Target="../media/image17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5.emf"/><Relationship Id="rId20" Type="http://schemas.openxmlformats.org/officeDocument/2006/relationships/image" Target="../media/image180.emf"/><Relationship Id="rId10" Type="http://schemas.openxmlformats.org/officeDocument/2006/relationships/oleObject" Target="../embeddings/oleObject388.bin"/><Relationship Id="rId11" Type="http://schemas.openxmlformats.org/officeDocument/2006/relationships/image" Target="../media/image176.emf"/><Relationship Id="rId12" Type="http://schemas.openxmlformats.org/officeDocument/2006/relationships/oleObject" Target="../embeddings/oleObject389.bin"/><Relationship Id="rId13" Type="http://schemas.openxmlformats.org/officeDocument/2006/relationships/image" Target="../media/image177.emf"/><Relationship Id="rId14" Type="http://schemas.openxmlformats.org/officeDocument/2006/relationships/oleObject" Target="../embeddings/oleObject390.bin"/><Relationship Id="rId15" Type="http://schemas.openxmlformats.org/officeDocument/2006/relationships/oleObject" Target="../embeddings/oleObject391.bin"/><Relationship Id="rId16" Type="http://schemas.openxmlformats.org/officeDocument/2006/relationships/image" Target="../media/image178.emf"/><Relationship Id="rId17" Type="http://schemas.openxmlformats.org/officeDocument/2006/relationships/oleObject" Target="../embeddings/oleObject392.bin"/><Relationship Id="rId18" Type="http://schemas.openxmlformats.org/officeDocument/2006/relationships/image" Target="../media/image179.emf"/><Relationship Id="rId19" Type="http://schemas.openxmlformats.org/officeDocument/2006/relationships/oleObject" Target="../embeddings/oleObject393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85.bin"/><Relationship Id="rId5" Type="http://schemas.openxmlformats.org/officeDocument/2006/relationships/image" Target="../media/image173.emf"/><Relationship Id="rId6" Type="http://schemas.openxmlformats.org/officeDocument/2006/relationships/oleObject" Target="../embeddings/oleObject386.bin"/><Relationship Id="rId7" Type="http://schemas.openxmlformats.org/officeDocument/2006/relationships/image" Target="../media/image174.emf"/><Relationship Id="rId8" Type="http://schemas.openxmlformats.org/officeDocument/2006/relationships/oleObject" Target="../embeddings/oleObject387.bin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10.bin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11.emf"/><Relationship Id="rId18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6" Type="http://schemas.openxmlformats.org/officeDocument/2006/relationships/image" Target="../media/image1.jpeg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8.bin"/><Relationship Id="rId12" Type="http://schemas.openxmlformats.org/officeDocument/2006/relationships/image" Target="../media/image183.emf"/><Relationship Id="rId13" Type="http://schemas.openxmlformats.org/officeDocument/2006/relationships/oleObject" Target="../embeddings/oleObject399.bin"/><Relationship Id="rId14" Type="http://schemas.openxmlformats.org/officeDocument/2006/relationships/image" Target="../media/image184.emf"/><Relationship Id="rId15" Type="http://schemas.openxmlformats.org/officeDocument/2006/relationships/oleObject" Target="../embeddings/oleObject400.bin"/><Relationship Id="rId16" Type="http://schemas.openxmlformats.org/officeDocument/2006/relationships/image" Target="../media/image185.emf"/><Relationship Id="rId17" Type="http://schemas.openxmlformats.org/officeDocument/2006/relationships/oleObject" Target="../embeddings/oleObject401.bin"/><Relationship Id="rId18" Type="http://schemas.openxmlformats.org/officeDocument/2006/relationships/image" Target="../media/image186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94.bin"/><Relationship Id="rId5" Type="http://schemas.openxmlformats.org/officeDocument/2006/relationships/image" Target="../media/image181.emf"/><Relationship Id="rId6" Type="http://schemas.openxmlformats.org/officeDocument/2006/relationships/oleObject" Target="../embeddings/oleObject395.bin"/><Relationship Id="rId7" Type="http://schemas.openxmlformats.org/officeDocument/2006/relationships/image" Target="../media/image177.emf"/><Relationship Id="rId8" Type="http://schemas.openxmlformats.org/officeDocument/2006/relationships/oleObject" Target="../embeddings/oleObject396.bin"/><Relationship Id="rId9" Type="http://schemas.openxmlformats.org/officeDocument/2006/relationships/oleObject" Target="../embeddings/oleObject397.bin"/><Relationship Id="rId10" Type="http://schemas.openxmlformats.org/officeDocument/2006/relationships/image" Target="../media/image182.e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0.emf"/><Relationship Id="rId12" Type="http://schemas.openxmlformats.org/officeDocument/2006/relationships/oleObject" Target="../embeddings/oleObject406.bin"/><Relationship Id="rId13" Type="http://schemas.openxmlformats.org/officeDocument/2006/relationships/image" Target="../media/image191.emf"/><Relationship Id="rId14" Type="http://schemas.openxmlformats.org/officeDocument/2006/relationships/oleObject" Target="../embeddings/oleObject407.bin"/><Relationship Id="rId15" Type="http://schemas.openxmlformats.org/officeDocument/2006/relationships/image" Target="../media/image192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02.bin"/><Relationship Id="rId5" Type="http://schemas.openxmlformats.org/officeDocument/2006/relationships/image" Target="../media/image187.emf"/><Relationship Id="rId6" Type="http://schemas.openxmlformats.org/officeDocument/2006/relationships/oleObject" Target="../embeddings/oleObject403.bin"/><Relationship Id="rId7" Type="http://schemas.openxmlformats.org/officeDocument/2006/relationships/image" Target="../media/image188.emf"/><Relationship Id="rId8" Type="http://schemas.openxmlformats.org/officeDocument/2006/relationships/oleObject" Target="../embeddings/oleObject404.bin"/><Relationship Id="rId9" Type="http://schemas.openxmlformats.org/officeDocument/2006/relationships/image" Target="../media/image189.emf"/><Relationship Id="rId10" Type="http://schemas.openxmlformats.org/officeDocument/2006/relationships/oleObject" Target="../embeddings/oleObject40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408.bin"/><Relationship Id="rId5" Type="http://schemas.openxmlformats.org/officeDocument/2006/relationships/image" Target="../media/image193.emf"/><Relationship Id="rId6" Type="http://schemas.openxmlformats.org/officeDocument/2006/relationships/oleObject" Target="../embeddings/oleObject409.bin"/><Relationship Id="rId7" Type="http://schemas.openxmlformats.org/officeDocument/2006/relationships/image" Target="../media/image194.emf"/><Relationship Id="rId8" Type="http://schemas.openxmlformats.org/officeDocument/2006/relationships/oleObject" Target="../embeddings/oleObject410.bin"/><Relationship Id="rId9" Type="http://schemas.openxmlformats.org/officeDocument/2006/relationships/image" Target="../media/image195.emf"/><Relationship Id="rId10" Type="http://schemas.openxmlformats.org/officeDocument/2006/relationships/oleObject" Target="../embeddings/oleObject411.bin"/><Relationship Id="rId11" Type="http://schemas.openxmlformats.org/officeDocument/2006/relationships/image" Target="../media/image196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0.emf"/><Relationship Id="rId12" Type="http://schemas.openxmlformats.org/officeDocument/2006/relationships/oleObject" Target="../embeddings/oleObject416.bin"/><Relationship Id="rId13" Type="http://schemas.openxmlformats.org/officeDocument/2006/relationships/image" Target="../media/image201.emf"/><Relationship Id="rId14" Type="http://schemas.openxmlformats.org/officeDocument/2006/relationships/oleObject" Target="../embeddings/oleObject417.bin"/><Relationship Id="rId15" Type="http://schemas.openxmlformats.org/officeDocument/2006/relationships/image" Target="../media/image202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412.bin"/><Relationship Id="rId5" Type="http://schemas.openxmlformats.org/officeDocument/2006/relationships/image" Target="../media/image197.emf"/><Relationship Id="rId6" Type="http://schemas.openxmlformats.org/officeDocument/2006/relationships/oleObject" Target="../embeddings/oleObject413.bin"/><Relationship Id="rId7" Type="http://schemas.openxmlformats.org/officeDocument/2006/relationships/image" Target="../media/image198.emf"/><Relationship Id="rId8" Type="http://schemas.openxmlformats.org/officeDocument/2006/relationships/oleObject" Target="../embeddings/oleObject414.bin"/><Relationship Id="rId9" Type="http://schemas.openxmlformats.org/officeDocument/2006/relationships/image" Target="../media/image199.emf"/><Relationship Id="rId10" Type="http://schemas.openxmlformats.org/officeDocument/2006/relationships/oleObject" Target="../embeddings/oleObject415.bin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emf"/><Relationship Id="rId12" Type="http://schemas.openxmlformats.org/officeDocument/2006/relationships/oleObject" Target="../embeddings/oleObject422.bin"/><Relationship Id="rId13" Type="http://schemas.openxmlformats.org/officeDocument/2006/relationships/image" Target="../media/image205.emf"/><Relationship Id="rId14" Type="http://schemas.openxmlformats.org/officeDocument/2006/relationships/oleObject" Target="../embeddings/oleObject423.bin"/><Relationship Id="rId15" Type="http://schemas.openxmlformats.org/officeDocument/2006/relationships/image" Target="../media/image107.emf"/><Relationship Id="rId16" Type="http://schemas.openxmlformats.org/officeDocument/2006/relationships/oleObject" Target="../embeddings/oleObject424.bin"/><Relationship Id="rId17" Type="http://schemas.openxmlformats.org/officeDocument/2006/relationships/oleObject" Target="../embeddings/oleObject425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418.bin"/><Relationship Id="rId5" Type="http://schemas.openxmlformats.org/officeDocument/2006/relationships/image" Target="../media/image203.emf"/><Relationship Id="rId6" Type="http://schemas.openxmlformats.org/officeDocument/2006/relationships/oleObject" Target="../embeddings/oleObject419.bin"/><Relationship Id="rId7" Type="http://schemas.openxmlformats.org/officeDocument/2006/relationships/image" Target="../media/image87.emf"/><Relationship Id="rId8" Type="http://schemas.openxmlformats.org/officeDocument/2006/relationships/oleObject" Target="../embeddings/oleObject420.bin"/><Relationship Id="rId9" Type="http://schemas.openxmlformats.org/officeDocument/2006/relationships/image" Target="../media/image204.emf"/><Relationship Id="rId10" Type="http://schemas.openxmlformats.org/officeDocument/2006/relationships/oleObject" Target="../embeddings/oleObject421.bin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8.emf"/><Relationship Id="rId20" Type="http://schemas.openxmlformats.org/officeDocument/2006/relationships/oleObject" Target="../embeddings/oleObject437.bin"/><Relationship Id="rId21" Type="http://schemas.openxmlformats.org/officeDocument/2006/relationships/oleObject" Target="../embeddings/oleObject438.bin"/><Relationship Id="rId22" Type="http://schemas.openxmlformats.org/officeDocument/2006/relationships/oleObject" Target="../embeddings/oleObject439.bin"/><Relationship Id="rId23" Type="http://schemas.openxmlformats.org/officeDocument/2006/relationships/oleObject" Target="../embeddings/oleObject440.bin"/><Relationship Id="rId24" Type="http://schemas.openxmlformats.org/officeDocument/2006/relationships/oleObject" Target="../embeddings/oleObject441.bin"/><Relationship Id="rId25" Type="http://schemas.openxmlformats.org/officeDocument/2006/relationships/image" Target="../media/image211.emf"/><Relationship Id="rId26" Type="http://schemas.openxmlformats.org/officeDocument/2006/relationships/oleObject" Target="../embeddings/oleObject442.bin"/><Relationship Id="rId27" Type="http://schemas.openxmlformats.org/officeDocument/2006/relationships/oleObject" Target="../embeddings/oleObject443.bin"/><Relationship Id="rId28" Type="http://schemas.openxmlformats.org/officeDocument/2006/relationships/image" Target="../media/image212.emf"/><Relationship Id="rId29" Type="http://schemas.openxmlformats.org/officeDocument/2006/relationships/oleObject" Target="../embeddings/oleObject444.bin"/><Relationship Id="rId30" Type="http://schemas.openxmlformats.org/officeDocument/2006/relationships/image" Target="../media/image213.emf"/><Relationship Id="rId31" Type="http://schemas.openxmlformats.org/officeDocument/2006/relationships/oleObject" Target="../embeddings/oleObject445.bin"/><Relationship Id="rId32" Type="http://schemas.openxmlformats.org/officeDocument/2006/relationships/image" Target="../media/image214.emf"/><Relationship Id="rId10" Type="http://schemas.openxmlformats.org/officeDocument/2006/relationships/oleObject" Target="../embeddings/oleObject429.bin"/><Relationship Id="rId11" Type="http://schemas.openxmlformats.org/officeDocument/2006/relationships/image" Target="../media/image209.emf"/><Relationship Id="rId12" Type="http://schemas.openxmlformats.org/officeDocument/2006/relationships/oleObject" Target="../embeddings/oleObject430.bin"/><Relationship Id="rId13" Type="http://schemas.openxmlformats.org/officeDocument/2006/relationships/image" Target="../media/image210.emf"/><Relationship Id="rId14" Type="http://schemas.openxmlformats.org/officeDocument/2006/relationships/oleObject" Target="../embeddings/oleObject431.bin"/><Relationship Id="rId15" Type="http://schemas.openxmlformats.org/officeDocument/2006/relationships/oleObject" Target="../embeddings/oleObject432.bin"/><Relationship Id="rId16" Type="http://schemas.openxmlformats.org/officeDocument/2006/relationships/oleObject" Target="../embeddings/oleObject433.bin"/><Relationship Id="rId17" Type="http://schemas.openxmlformats.org/officeDocument/2006/relationships/oleObject" Target="../embeddings/oleObject434.bin"/><Relationship Id="rId18" Type="http://schemas.openxmlformats.org/officeDocument/2006/relationships/oleObject" Target="../embeddings/oleObject435.bin"/><Relationship Id="rId19" Type="http://schemas.openxmlformats.org/officeDocument/2006/relationships/oleObject" Target="../embeddings/oleObject436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426.bin"/><Relationship Id="rId5" Type="http://schemas.openxmlformats.org/officeDocument/2006/relationships/image" Target="../media/image206.emf"/><Relationship Id="rId6" Type="http://schemas.openxmlformats.org/officeDocument/2006/relationships/oleObject" Target="../embeddings/oleObject427.bin"/><Relationship Id="rId7" Type="http://schemas.openxmlformats.org/officeDocument/2006/relationships/image" Target="../media/image207.emf"/><Relationship Id="rId8" Type="http://schemas.openxmlformats.org/officeDocument/2006/relationships/oleObject" Target="../embeddings/oleObject428.bin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6.emf"/><Relationship Id="rId12" Type="http://schemas.openxmlformats.org/officeDocument/2006/relationships/oleObject" Target="../embeddings/oleObject450.bin"/><Relationship Id="rId13" Type="http://schemas.openxmlformats.org/officeDocument/2006/relationships/image" Target="../media/image217.emf"/><Relationship Id="rId14" Type="http://schemas.openxmlformats.org/officeDocument/2006/relationships/oleObject" Target="../embeddings/oleObject451.bin"/><Relationship Id="rId15" Type="http://schemas.openxmlformats.org/officeDocument/2006/relationships/image" Target="../media/image218.emf"/><Relationship Id="rId16" Type="http://schemas.openxmlformats.org/officeDocument/2006/relationships/oleObject" Target="../embeddings/oleObject452.bin"/><Relationship Id="rId17" Type="http://schemas.openxmlformats.org/officeDocument/2006/relationships/image" Target="../media/image219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446.bin"/><Relationship Id="rId5" Type="http://schemas.openxmlformats.org/officeDocument/2006/relationships/image" Target="../media/image126.emf"/><Relationship Id="rId6" Type="http://schemas.openxmlformats.org/officeDocument/2006/relationships/oleObject" Target="../embeddings/oleObject447.bin"/><Relationship Id="rId7" Type="http://schemas.openxmlformats.org/officeDocument/2006/relationships/image" Target="../media/image127.emf"/><Relationship Id="rId8" Type="http://schemas.openxmlformats.org/officeDocument/2006/relationships/oleObject" Target="../embeddings/oleObject448.bin"/><Relationship Id="rId9" Type="http://schemas.openxmlformats.org/officeDocument/2006/relationships/image" Target="../media/image215.emf"/><Relationship Id="rId10" Type="http://schemas.openxmlformats.org/officeDocument/2006/relationships/oleObject" Target="../embeddings/oleObject449.bin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7.bin"/><Relationship Id="rId12" Type="http://schemas.openxmlformats.org/officeDocument/2006/relationships/oleObject" Target="../embeddings/oleObject458.bin"/><Relationship Id="rId13" Type="http://schemas.openxmlformats.org/officeDocument/2006/relationships/oleObject" Target="../embeddings/oleObject459.bin"/><Relationship Id="rId14" Type="http://schemas.openxmlformats.org/officeDocument/2006/relationships/image" Target="../media/image221.emf"/><Relationship Id="rId15" Type="http://schemas.openxmlformats.org/officeDocument/2006/relationships/oleObject" Target="../embeddings/oleObject460.bin"/><Relationship Id="rId16" Type="http://schemas.openxmlformats.org/officeDocument/2006/relationships/image" Target="../media/image222.emf"/><Relationship Id="rId17" Type="http://schemas.openxmlformats.org/officeDocument/2006/relationships/oleObject" Target="../embeddings/oleObject461.bin"/><Relationship Id="rId18" Type="http://schemas.openxmlformats.org/officeDocument/2006/relationships/image" Target="../media/image223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453.bin"/><Relationship Id="rId4" Type="http://schemas.openxmlformats.org/officeDocument/2006/relationships/image" Target="../media/image142.emf"/><Relationship Id="rId5" Type="http://schemas.openxmlformats.org/officeDocument/2006/relationships/oleObject" Target="../embeddings/oleObject454.bin"/><Relationship Id="rId6" Type="http://schemas.openxmlformats.org/officeDocument/2006/relationships/image" Target="../media/image143.emf"/><Relationship Id="rId7" Type="http://schemas.openxmlformats.org/officeDocument/2006/relationships/oleObject" Target="../embeddings/oleObject455.bin"/><Relationship Id="rId8" Type="http://schemas.openxmlformats.org/officeDocument/2006/relationships/image" Target="../media/image144.emf"/><Relationship Id="rId9" Type="http://schemas.openxmlformats.org/officeDocument/2006/relationships/oleObject" Target="../embeddings/oleObject456.bin"/><Relationship Id="rId10" Type="http://schemas.openxmlformats.org/officeDocument/2006/relationships/image" Target="../media/image22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462.bin"/><Relationship Id="rId5" Type="http://schemas.openxmlformats.org/officeDocument/2006/relationships/image" Target="../media/image224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3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7.emf"/><Relationship Id="rId20" Type="http://schemas.openxmlformats.org/officeDocument/2006/relationships/oleObject" Target="../embeddings/oleObject471.bin"/><Relationship Id="rId21" Type="http://schemas.openxmlformats.org/officeDocument/2006/relationships/image" Target="../media/image233.emf"/><Relationship Id="rId22" Type="http://schemas.openxmlformats.org/officeDocument/2006/relationships/oleObject" Target="../embeddings/oleObject472.bin"/><Relationship Id="rId23" Type="http://schemas.openxmlformats.org/officeDocument/2006/relationships/image" Target="../media/image234.emf"/><Relationship Id="rId24" Type="http://schemas.openxmlformats.org/officeDocument/2006/relationships/oleObject" Target="../embeddings/oleObject473.bin"/><Relationship Id="rId25" Type="http://schemas.openxmlformats.org/officeDocument/2006/relationships/image" Target="../media/image235.emf"/><Relationship Id="rId26" Type="http://schemas.openxmlformats.org/officeDocument/2006/relationships/oleObject" Target="../embeddings/oleObject474.bin"/><Relationship Id="rId27" Type="http://schemas.openxmlformats.org/officeDocument/2006/relationships/image" Target="../media/image236.emf"/><Relationship Id="rId28" Type="http://schemas.openxmlformats.org/officeDocument/2006/relationships/oleObject" Target="../embeddings/oleObject475.bin"/><Relationship Id="rId29" Type="http://schemas.openxmlformats.org/officeDocument/2006/relationships/image" Target="../media/image237.emf"/><Relationship Id="rId10" Type="http://schemas.openxmlformats.org/officeDocument/2006/relationships/oleObject" Target="../embeddings/oleObject466.bin"/><Relationship Id="rId11" Type="http://schemas.openxmlformats.org/officeDocument/2006/relationships/image" Target="../media/image228.emf"/><Relationship Id="rId12" Type="http://schemas.openxmlformats.org/officeDocument/2006/relationships/oleObject" Target="../embeddings/oleObject467.bin"/><Relationship Id="rId13" Type="http://schemas.openxmlformats.org/officeDocument/2006/relationships/image" Target="../media/image229.emf"/><Relationship Id="rId14" Type="http://schemas.openxmlformats.org/officeDocument/2006/relationships/oleObject" Target="../embeddings/oleObject468.bin"/><Relationship Id="rId15" Type="http://schemas.openxmlformats.org/officeDocument/2006/relationships/image" Target="../media/image230.emf"/><Relationship Id="rId16" Type="http://schemas.openxmlformats.org/officeDocument/2006/relationships/oleObject" Target="../embeddings/oleObject469.bin"/><Relationship Id="rId17" Type="http://schemas.openxmlformats.org/officeDocument/2006/relationships/image" Target="../media/image231.emf"/><Relationship Id="rId18" Type="http://schemas.openxmlformats.org/officeDocument/2006/relationships/oleObject" Target="../embeddings/oleObject470.bin"/><Relationship Id="rId19" Type="http://schemas.openxmlformats.org/officeDocument/2006/relationships/image" Target="../media/image232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463.bin"/><Relationship Id="rId5" Type="http://schemas.openxmlformats.org/officeDocument/2006/relationships/image" Target="../media/image225.emf"/><Relationship Id="rId6" Type="http://schemas.openxmlformats.org/officeDocument/2006/relationships/oleObject" Target="../embeddings/oleObject464.bin"/><Relationship Id="rId7" Type="http://schemas.openxmlformats.org/officeDocument/2006/relationships/image" Target="../media/image226.emf"/><Relationship Id="rId8" Type="http://schemas.openxmlformats.org/officeDocument/2006/relationships/oleObject" Target="../embeddings/oleObject465.bin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0.emf"/><Relationship Id="rId20" Type="http://schemas.openxmlformats.org/officeDocument/2006/relationships/oleObject" Target="../embeddings/oleObject484.bin"/><Relationship Id="rId21" Type="http://schemas.openxmlformats.org/officeDocument/2006/relationships/image" Target="../media/image246.emf"/><Relationship Id="rId22" Type="http://schemas.openxmlformats.org/officeDocument/2006/relationships/oleObject" Target="../embeddings/oleObject485.bin"/><Relationship Id="rId23" Type="http://schemas.openxmlformats.org/officeDocument/2006/relationships/image" Target="../media/image247.emf"/><Relationship Id="rId24" Type="http://schemas.openxmlformats.org/officeDocument/2006/relationships/oleObject" Target="../embeddings/oleObject486.bin"/><Relationship Id="rId25" Type="http://schemas.openxmlformats.org/officeDocument/2006/relationships/image" Target="../media/image248.emf"/><Relationship Id="rId10" Type="http://schemas.openxmlformats.org/officeDocument/2006/relationships/oleObject" Target="../embeddings/oleObject479.bin"/><Relationship Id="rId11" Type="http://schemas.openxmlformats.org/officeDocument/2006/relationships/image" Target="../media/image241.emf"/><Relationship Id="rId12" Type="http://schemas.openxmlformats.org/officeDocument/2006/relationships/oleObject" Target="../embeddings/oleObject480.bin"/><Relationship Id="rId13" Type="http://schemas.openxmlformats.org/officeDocument/2006/relationships/image" Target="../media/image242.emf"/><Relationship Id="rId14" Type="http://schemas.openxmlformats.org/officeDocument/2006/relationships/oleObject" Target="../embeddings/oleObject481.bin"/><Relationship Id="rId15" Type="http://schemas.openxmlformats.org/officeDocument/2006/relationships/image" Target="../media/image243.emf"/><Relationship Id="rId16" Type="http://schemas.openxmlformats.org/officeDocument/2006/relationships/oleObject" Target="../embeddings/oleObject482.bin"/><Relationship Id="rId17" Type="http://schemas.openxmlformats.org/officeDocument/2006/relationships/image" Target="../media/image244.emf"/><Relationship Id="rId18" Type="http://schemas.openxmlformats.org/officeDocument/2006/relationships/oleObject" Target="../embeddings/oleObject483.bin"/><Relationship Id="rId19" Type="http://schemas.openxmlformats.org/officeDocument/2006/relationships/image" Target="../media/image245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476.bin"/><Relationship Id="rId5" Type="http://schemas.openxmlformats.org/officeDocument/2006/relationships/image" Target="../media/image238.emf"/><Relationship Id="rId6" Type="http://schemas.openxmlformats.org/officeDocument/2006/relationships/oleObject" Target="../embeddings/oleObject477.bin"/><Relationship Id="rId7" Type="http://schemas.openxmlformats.org/officeDocument/2006/relationships/image" Target="../media/image239.emf"/><Relationship Id="rId8" Type="http://schemas.openxmlformats.org/officeDocument/2006/relationships/oleObject" Target="../embeddings/oleObject478.bin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1.emf"/><Relationship Id="rId20" Type="http://schemas.openxmlformats.org/officeDocument/2006/relationships/oleObject" Target="../embeddings/oleObject495.bin"/><Relationship Id="rId21" Type="http://schemas.openxmlformats.org/officeDocument/2006/relationships/image" Target="../media/image247.emf"/><Relationship Id="rId10" Type="http://schemas.openxmlformats.org/officeDocument/2006/relationships/oleObject" Target="../embeddings/oleObject490.bin"/><Relationship Id="rId11" Type="http://schemas.openxmlformats.org/officeDocument/2006/relationships/image" Target="../media/image242.emf"/><Relationship Id="rId12" Type="http://schemas.openxmlformats.org/officeDocument/2006/relationships/oleObject" Target="../embeddings/oleObject491.bin"/><Relationship Id="rId13" Type="http://schemas.openxmlformats.org/officeDocument/2006/relationships/image" Target="../media/image243.emf"/><Relationship Id="rId14" Type="http://schemas.openxmlformats.org/officeDocument/2006/relationships/oleObject" Target="../embeddings/oleObject492.bin"/><Relationship Id="rId15" Type="http://schemas.openxmlformats.org/officeDocument/2006/relationships/image" Target="../media/image244.emf"/><Relationship Id="rId16" Type="http://schemas.openxmlformats.org/officeDocument/2006/relationships/oleObject" Target="../embeddings/oleObject493.bin"/><Relationship Id="rId17" Type="http://schemas.openxmlformats.org/officeDocument/2006/relationships/image" Target="../media/image245.emf"/><Relationship Id="rId18" Type="http://schemas.openxmlformats.org/officeDocument/2006/relationships/oleObject" Target="../embeddings/oleObject494.bin"/><Relationship Id="rId19" Type="http://schemas.openxmlformats.org/officeDocument/2006/relationships/image" Target="../media/image246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487.bin"/><Relationship Id="rId5" Type="http://schemas.openxmlformats.org/officeDocument/2006/relationships/image" Target="../media/image249.emf"/><Relationship Id="rId6" Type="http://schemas.openxmlformats.org/officeDocument/2006/relationships/oleObject" Target="../embeddings/oleObject488.bin"/><Relationship Id="rId7" Type="http://schemas.openxmlformats.org/officeDocument/2006/relationships/image" Target="../media/image250.emf"/><Relationship Id="rId8" Type="http://schemas.openxmlformats.org/officeDocument/2006/relationships/oleObject" Target="../embeddings/oleObject489.bin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4.emf"/><Relationship Id="rId20" Type="http://schemas.openxmlformats.org/officeDocument/2006/relationships/oleObject" Target="../embeddings/oleObject504.bin"/><Relationship Id="rId21" Type="http://schemas.openxmlformats.org/officeDocument/2006/relationships/image" Target="../media/image260.emf"/><Relationship Id="rId10" Type="http://schemas.openxmlformats.org/officeDocument/2006/relationships/oleObject" Target="../embeddings/oleObject499.bin"/><Relationship Id="rId11" Type="http://schemas.openxmlformats.org/officeDocument/2006/relationships/image" Target="../media/image255.emf"/><Relationship Id="rId12" Type="http://schemas.openxmlformats.org/officeDocument/2006/relationships/oleObject" Target="../embeddings/oleObject500.bin"/><Relationship Id="rId13" Type="http://schemas.openxmlformats.org/officeDocument/2006/relationships/image" Target="../media/image256.emf"/><Relationship Id="rId14" Type="http://schemas.openxmlformats.org/officeDocument/2006/relationships/oleObject" Target="../embeddings/oleObject501.bin"/><Relationship Id="rId15" Type="http://schemas.openxmlformats.org/officeDocument/2006/relationships/image" Target="../media/image257.emf"/><Relationship Id="rId16" Type="http://schemas.openxmlformats.org/officeDocument/2006/relationships/oleObject" Target="../embeddings/oleObject502.bin"/><Relationship Id="rId17" Type="http://schemas.openxmlformats.org/officeDocument/2006/relationships/image" Target="../media/image258.emf"/><Relationship Id="rId18" Type="http://schemas.openxmlformats.org/officeDocument/2006/relationships/oleObject" Target="../embeddings/oleObject503.bin"/><Relationship Id="rId19" Type="http://schemas.openxmlformats.org/officeDocument/2006/relationships/image" Target="../media/image259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496.bin"/><Relationship Id="rId5" Type="http://schemas.openxmlformats.org/officeDocument/2006/relationships/image" Target="../media/image252.emf"/><Relationship Id="rId6" Type="http://schemas.openxmlformats.org/officeDocument/2006/relationships/oleObject" Target="../embeddings/oleObject497.bin"/><Relationship Id="rId7" Type="http://schemas.openxmlformats.org/officeDocument/2006/relationships/image" Target="../media/image253.emf"/><Relationship Id="rId8" Type="http://schemas.openxmlformats.org/officeDocument/2006/relationships/oleObject" Target="../embeddings/oleObject498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3.emf"/><Relationship Id="rId20" Type="http://schemas.openxmlformats.org/officeDocument/2006/relationships/image" Target="../media/image268.emf"/><Relationship Id="rId21" Type="http://schemas.openxmlformats.org/officeDocument/2006/relationships/oleObject" Target="../embeddings/oleObject514.bin"/><Relationship Id="rId22" Type="http://schemas.openxmlformats.org/officeDocument/2006/relationships/image" Target="../media/image269.emf"/><Relationship Id="rId23" Type="http://schemas.openxmlformats.org/officeDocument/2006/relationships/oleObject" Target="../embeddings/oleObject515.bin"/><Relationship Id="rId24" Type="http://schemas.openxmlformats.org/officeDocument/2006/relationships/image" Target="../media/image270.emf"/><Relationship Id="rId10" Type="http://schemas.openxmlformats.org/officeDocument/2006/relationships/oleObject" Target="../embeddings/oleObject508.bin"/><Relationship Id="rId11" Type="http://schemas.openxmlformats.org/officeDocument/2006/relationships/image" Target="../media/image264.emf"/><Relationship Id="rId12" Type="http://schemas.openxmlformats.org/officeDocument/2006/relationships/oleObject" Target="../embeddings/oleObject509.bin"/><Relationship Id="rId13" Type="http://schemas.openxmlformats.org/officeDocument/2006/relationships/image" Target="../media/image265.emf"/><Relationship Id="rId14" Type="http://schemas.openxmlformats.org/officeDocument/2006/relationships/oleObject" Target="../embeddings/oleObject510.bin"/><Relationship Id="rId15" Type="http://schemas.openxmlformats.org/officeDocument/2006/relationships/oleObject" Target="../embeddings/oleObject511.bin"/><Relationship Id="rId16" Type="http://schemas.openxmlformats.org/officeDocument/2006/relationships/image" Target="../media/image266.emf"/><Relationship Id="rId17" Type="http://schemas.openxmlformats.org/officeDocument/2006/relationships/oleObject" Target="../embeddings/oleObject512.bin"/><Relationship Id="rId18" Type="http://schemas.openxmlformats.org/officeDocument/2006/relationships/image" Target="../media/image267.emf"/><Relationship Id="rId19" Type="http://schemas.openxmlformats.org/officeDocument/2006/relationships/oleObject" Target="../embeddings/oleObject513.bin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505.bin"/><Relationship Id="rId5" Type="http://schemas.openxmlformats.org/officeDocument/2006/relationships/image" Target="../media/image261.emf"/><Relationship Id="rId6" Type="http://schemas.openxmlformats.org/officeDocument/2006/relationships/oleObject" Target="../embeddings/oleObject506.bin"/><Relationship Id="rId7" Type="http://schemas.openxmlformats.org/officeDocument/2006/relationships/image" Target="../media/image262.emf"/><Relationship Id="rId8" Type="http://schemas.openxmlformats.org/officeDocument/2006/relationships/oleObject" Target="../embeddings/oleObject507.bin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4.emf"/><Relationship Id="rId12" Type="http://schemas.openxmlformats.org/officeDocument/2006/relationships/oleObject" Target="../embeddings/oleObject520.bin"/><Relationship Id="rId13" Type="http://schemas.openxmlformats.org/officeDocument/2006/relationships/image" Target="../media/image275.emf"/><Relationship Id="rId14" Type="http://schemas.openxmlformats.org/officeDocument/2006/relationships/oleObject" Target="../embeddings/oleObject521.bin"/><Relationship Id="rId15" Type="http://schemas.openxmlformats.org/officeDocument/2006/relationships/image" Target="../media/image276.emf"/><Relationship Id="rId16" Type="http://schemas.openxmlformats.org/officeDocument/2006/relationships/oleObject" Target="../embeddings/oleObject522.bin"/><Relationship Id="rId17" Type="http://schemas.openxmlformats.org/officeDocument/2006/relationships/image" Target="../media/image277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516.bin"/><Relationship Id="rId5" Type="http://schemas.openxmlformats.org/officeDocument/2006/relationships/image" Target="../media/image271.emf"/><Relationship Id="rId6" Type="http://schemas.openxmlformats.org/officeDocument/2006/relationships/oleObject" Target="../embeddings/oleObject517.bin"/><Relationship Id="rId7" Type="http://schemas.openxmlformats.org/officeDocument/2006/relationships/image" Target="../media/image272.emf"/><Relationship Id="rId8" Type="http://schemas.openxmlformats.org/officeDocument/2006/relationships/oleObject" Target="../embeddings/oleObject518.bin"/><Relationship Id="rId9" Type="http://schemas.openxmlformats.org/officeDocument/2006/relationships/image" Target="../media/image273.emf"/><Relationship Id="rId10" Type="http://schemas.openxmlformats.org/officeDocument/2006/relationships/oleObject" Target="../embeddings/oleObject519.bin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0.emf"/><Relationship Id="rId12" Type="http://schemas.openxmlformats.org/officeDocument/2006/relationships/oleObject" Target="../embeddings/oleObject527.bin"/><Relationship Id="rId13" Type="http://schemas.openxmlformats.org/officeDocument/2006/relationships/image" Target="../media/image281.emf"/><Relationship Id="rId14" Type="http://schemas.openxmlformats.org/officeDocument/2006/relationships/oleObject" Target="../embeddings/oleObject528.bin"/><Relationship Id="rId15" Type="http://schemas.openxmlformats.org/officeDocument/2006/relationships/image" Target="../media/image282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523.bin"/><Relationship Id="rId5" Type="http://schemas.openxmlformats.org/officeDocument/2006/relationships/image" Target="../media/image278.emf"/><Relationship Id="rId6" Type="http://schemas.openxmlformats.org/officeDocument/2006/relationships/oleObject" Target="../embeddings/oleObject524.bin"/><Relationship Id="rId7" Type="http://schemas.openxmlformats.org/officeDocument/2006/relationships/image" Target="../media/image275.emf"/><Relationship Id="rId8" Type="http://schemas.openxmlformats.org/officeDocument/2006/relationships/oleObject" Target="../embeddings/oleObject525.bin"/><Relationship Id="rId9" Type="http://schemas.openxmlformats.org/officeDocument/2006/relationships/image" Target="../media/image279.emf"/><Relationship Id="rId10" Type="http://schemas.openxmlformats.org/officeDocument/2006/relationships/oleObject" Target="../embeddings/oleObject526.bin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6.emf"/><Relationship Id="rId12" Type="http://schemas.openxmlformats.org/officeDocument/2006/relationships/oleObject" Target="../embeddings/oleObject533.bin"/><Relationship Id="rId13" Type="http://schemas.openxmlformats.org/officeDocument/2006/relationships/image" Target="../media/image287.emf"/><Relationship Id="rId14" Type="http://schemas.openxmlformats.org/officeDocument/2006/relationships/oleObject" Target="../embeddings/oleObject534.bin"/><Relationship Id="rId15" Type="http://schemas.openxmlformats.org/officeDocument/2006/relationships/image" Target="../media/image288.emf"/><Relationship Id="rId16" Type="http://schemas.openxmlformats.org/officeDocument/2006/relationships/oleObject" Target="../embeddings/oleObject535.bin"/><Relationship Id="rId17" Type="http://schemas.openxmlformats.org/officeDocument/2006/relationships/image" Target="../media/image289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529.bin"/><Relationship Id="rId5" Type="http://schemas.openxmlformats.org/officeDocument/2006/relationships/image" Target="../media/image283.emf"/><Relationship Id="rId6" Type="http://schemas.openxmlformats.org/officeDocument/2006/relationships/oleObject" Target="../embeddings/oleObject530.bin"/><Relationship Id="rId7" Type="http://schemas.openxmlformats.org/officeDocument/2006/relationships/image" Target="../media/image284.emf"/><Relationship Id="rId8" Type="http://schemas.openxmlformats.org/officeDocument/2006/relationships/oleObject" Target="../embeddings/oleObject531.bin"/><Relationship Id="rId9" Type="http://schemas.openxmlformats.org/officeDocument/2006/relationships/image" Target="../media/image285.emf"/><Relationship Id="rId10" Type="http://schemas.openxmlformats.org/officeDocument/2006/relationships/oleObject" Target="../embeddings/oleObject53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536.bin"/><Relationship Id="rId5" Type="http://schemas.openxmlformats.org/officeDocument/2006/relationships/image" Target="../media/image290.emf"/><Relationship Id="rId6" Type="http://schemas.openxmlformats.org/officeDocument/2006/relationships/oleObject" Target="../embeddings/oleObject537.bin"/><Relationship Id="rId7" Type="http://schemas.openxmlformats.org/officeDocument/2006/relationships/image" Target="../media/image291.emf"/><Relationship Id="rId8" Type="http://schemas.openxmlformats.org/officeDocument/2006/relationships/oleObject" Target="../embeddings/oleObject538.bin"/><Relationship Id="rId9" Type="http://schemas.openxmlformats.org/officeDocument/2006/relationships/image" Target="../media/image292.emf"/><Relationship Id="rId10" Type="http://schemas.openxmlformats.org/officeDocument/2006/relationships/oleObject" Target="../embeddings/oleObject539.bin"/><Relationship Id="rId11" Type="http://schemas.openxmlformats.org/officeDocument/2006/relationships/image" Target="../media/image293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3.jpe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6.emf"/><Relationship Id="rId20" Type="http://schemas.openxmlformats.org/officeDocument/2006/relationships/oleObject" Target="../embeddings/oleObject548.bin"/><Relationship Id="rId21" Type="http://schemas.openxmlformats.org/officeDocument/2006/relationships/image" Target="../media/image302.emf"/><Relationship Id="rId22" Type="http://schemas.openxmlformats.org/officeDocument/2006/relationships/oleObject" Target="../embeddings/oleObject549.bin"/><Relationship Id="rId23" Type="http://schemas.openxmlformats.org/officeDocument/2006/relationships/image" Target="../media/image303.emf"/><Relationship Id="rId24" Type="http://schemas.openxmlformats.org/officeDocument/2006/relationships/oleObject" Target="../embeddings/oleObject550.bin"/><Relationship Id="rId25" Type="http://schemas.openxmlformats.org/officeDocument/2006/relationships/image" Target="../media/image304.emf"/><Relationship Id="rId26" Type="http://schemas.openxmlformats.org/officeDocument/2006/relationships/oleObject" Target="../embeddings/oleObject551.bin"/><Relationship Id="rId27" Type="http://schemas.openxmlformats.org/officeDocument/2006/relationships/image" Target="../media/image305.emf"/><Relationship Id="rId28" Type="http://schemas.openxmlformats.org/officeDocument/2006/relationships/oleObject" Target="../embeddings/oleObject552.bin"/><Relationship Id="rId29" Type="http://schemas.openxmlformats.org/officeDocument/2006/relationships/image" Target="../media/image306.emf"/><Relationship Id="rId30" Type="http://schemas.openxmlformats.org/officeDocument/2006/relationships/oleObject" Target="../embeddings/oleObject553.bin"/><Relationship Id="rId31" Type="http://schemas.openxmlformats.org/officeDocument/2006/relationships/image" Target="../media/image307.emf"/><Relationship Id="rId10" Type="http://schemas.openxmlformats.org/officeDocument/2006/relationships/oleObject" Target="../embeddings/oleObject543.bin"/><Relationship Id="rId11" Type="http://schemas.openxmlformats.org/officeDocument/2006/relationships/image" Target="../media/image297.emf"/><Relationship Id="rId12" Type="http://schemas.openxmlformats.org/officeDocument/2006/relationships/oleObject" Target="../embeddings/oleObject544.bin"/><Relationship Id="rId13" Type="http://schemas.openxmlformats.org/officeDocument/2006/relationships/image" Target="../media/image298.emf"/><Relationship Id="rId14" Type="http://schemas.openxmlformats.org/officeDocument/2006/relationships/oleObject" Target="../embeddings/oleObject545.bin"/><Relationship Id="rId15" Type="http://schemas.openxmlformats.org/officeDocument/2006/relationships/image" Target="../media/image299.emf"/><Relationship Id="rId16" Type="http://schemas.openxmlformats.org/officeDocument/2006/relationships/oleObject" Target="../embeddings/oleObject546.bin"/><Relationship Id="rId17" Type="http://schemas.openxmlformats.org/officeDocument/2006/relationships/image" Target="../media/image300.emf"/><Relationship Id="rId18" Type="http://schemas.openxmlformats.org/officeDocument/2006/relationships/oleObject" Target="../embeddings/oleObject547.bin"/><Relationship Id="rId19" Type="http://schemas.openxmlformats.org/officeDocument/2006/relationships/image" Target="../media/image301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540.bin"/><Relationship Id="rId5" Type="http://schemas.openxmlformats.org/officeDocument/2006/relationships/image" Target="../media/image294.emf"/><Relationship Id="rId6" Type="http://schemas.openxmlformats.org/officeDocument/2006/relationships/oleObject" Target="../embeddings/oleObject541.bin"/><Relationship Id="rId7" Type="http://schemas.openxmlformats.org/officeDocument/2006/relationships/image" Target="../media/image295.emf"/><Relationship Id="rId8" Type="http://schemas.openxmlformats.org/officeDocument/2006/relationships/oleObject" Target="../embeddings/oleObject542.bin"/></Relationships>
</file>

<file path=ppt/slides/_rels/slide5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62.bin"/><Relationship Id="rId21" Type="http://schemas.openxmlformats.org/officeDocument/2006/relationships/image" Target="../media/image316.emf"/><Relationship Id="rId22" Type="http://schemas.openxmlformats.org/officeDocument/2006/relationships/oleObject" Target="../embeddings/oleObject563.bin"/><Relationship Id="rId23" Type="http://schemas.openxmlformats.org/officeDocument/2006/relationships/image" Target="../media/image317.emf"/><Relationship Id="rId24" Type="http://schemas.openxmlformats.org/officeDocument/2006/relationships/oleObject" Target="../embeddings/oleObject564.bin"/><Relationship Id="rId25" Type="http://schemas.openxmlformats.org/officeDocument/2006/relationships/image" Target="../media/image318.emf"/><Relationship Id="rId26" Type="http://schemas.openxmlformats.org/officeDocument/2006/relationships/oleObject" Target="../embeddings/oleObject565.bin"/><Relationship Id="rId27" Type="http://schemas.openxmlformats.org/officeDocument/2006/relationships/image" Target="../media/image319.emf"/><Relationship Id="rId28" Type="http://schemas.openxmlformats.org/officeDocument/2006/relationships/oleObject" Target="../embeddings/oleObject566.bin"/><Relationship Id="rId29" Type="http://schemas.openxmlformats.org/officeDocument/2006/relationships/oleObject" Target="../embeddings/oleObject567.bin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554.bin"/><Relationship Id="rId5" Type="http://schemas.openxmlformats.org/officeDocument/2006/relationships/image" Target="../media/image308.emf"/><Relationship Id="rId30" Type="http://schemas.openxmlformats.org/officeDocument/2006/relationships/oleObject" Target="../embeddings/oleObject568.bin"/><Relationship Id="rId31" Type="http://schemas.openxmlformats.org/officeDocument/2006/relationships/oleObject" Target="../embeddings/oleObject569.bin"/><Relationship Id="rId32" Type="http://schemas.openxmlformats.org/officeDocument/2006/relationships/image" Target="../media/image320.emf"/><Relationship Id="rId9" Type="http://schemas.openxmlformats.org/officeDocument/2006/relationships/image" Target="../media/image310.emf"/><Relationship Id="rId6" Type="http://schemas.openxmlformats.org/officeDocument/2006/relationships/oleObject" Target="../embeddings/oleObject555.bin"/><Relationship Id="rId7" Type="http://schemas.openxmlformats.org/officeDocument/2006/relationships/image" Target="../media/image309.emf"/><Relationship Id="rId8" Type="http://schemas.openxmlformats.org/officeDocument/2006/relationships/oleObject" Target="../embeddings/oleObject556.bin"/><Relationship Id="rId33" Type="http://schemas.openxmlformats.org/officeDocument/2006/relationships/oleObject" Target="../embeddings/oleObject570.bin"/><Relationship Id="rId34" Type="http://schemas.openxmlformats.org/officeDocument/2006/relationships/image" Target="../media/image321.emf"/><Relationship Id="rId35" Type="http://schemas.openxmlformats.org/officeDocument/2006/relationships/oleObject" Target="../embeddings/oleObject571.bin"/><Relationship Id="rId36" Type="http://schemas.openxmlformats.org/officeDocument/2006/relationships/oleObject" Target="../embeddings/oleObject572.bin"/><Relationship Id="rId10" Type="http://schemas.openxmlformats.org/officeDocument/2006/relationships/oleObject" Target="../embeddings/oleObject557.bin"/><Relationship Id="rId11" Type="http://schemas.openxmlformats.org/officeDocument/2006/relationships/image" Target="../media/image311.emf"/><Relationship Id="rId12" Type="http://schemas.openxmlformats.org/officeDocument/2006/relationships/oleObject" Target="../embeddings/oleObject558.bin"/><Relationship Id="rId13" Type="http://schemas.openxmlformats.org/officeDocument/2006/relationships/image" Target="../media/image312.emf"/><Relationship Id="rId14" Type="http://schemas.openxmlformats.org/officeDocument/2006/relationships/oleObject" Target="../embeddings/oleObject559.bin"/><Relationship Id="rId15" Type="http://schemas.openxmlformats.org/officeDocument/2006/relationships/image" Target="../media/image313.emf"/><Relationship Id="rId16" Type="http://schemas.openxmlformats.org/officeDocument/2006/relationships/oleObject" Target="../embeddings/oleObject560.bin"/><Relationship Id="rId17" Type="http://schemas.openxmlformats.org/officeDocument/2006/relationships/image" Target="../media/image314.emf"/><Relationship Id="rId18" Type="http://schemas.openxmlformats.org/officeDocument/2006/relationships/oleObject" Target="../embeddings/oleObject561.bin"/><Relationship Id="rId19" Type="http://schemas.openxmlformats.org/officeDocument/2006/relationships/image" Target="../media/image315.emf"/><Relationship Id="rId37" Type="http://schemas.openxmlformats.org/officeDocument/2006/relationships/oleObject" Target="../embeddings/oleObject573.bin"/><Relationship Id="rId38" Type="http://schemas.openxmlformats.org/officeDocument/2006/relationships/image" Target="../media/image30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574.bin"/><Relationship Id="rId5" Type="http://schemas.openxmlformats.org/officeDocument/2006/relationships/image" Target="../media/image322.emf"/><Relationship Id="rId6" Type="http://schemas.openxmlformats.org/officeDocument/2006/relationships/oleObject" Target="../embeddings/oleObject575.bin"/><Relationship Id="rId7" Type="http://schemas.openxmlformats.org/officeDocument/2006/relationships/image" Target="../media/image323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6.emf"/><Relationship Id="rId20" Type="http://schemas.openxmlformats.org/officeDocument/2006/relationships/oleObject" Target="../embeddings/oleObject584.bin"/><Relationship Id="rId21" Type="http://schemas.openxmlformats.org/officeDocument/2006/relationships/image" Target="../media/image332.emf"/><Relationship Id="rId22" Type="http://schemas.openxmlformats.org/officeDocument/2006/relationships/oleObject" Target="../embeddings/oleObject585.bin"/><Relationship Id="rId23" Type="http://schemas.openxmlformats.org/officeDocument/2006/relationships/image" Target="../media/image333.emf"/><Relationship Id="rId10" Type="http://schemas.openxmlformats.org/officeDocument/2006/relationships/oleObject" Target="../embeddings/oleObject579.bin"/><Relationship Id="rId11" Type="http://schemas.openxmlformats.org/officeDocument/2006/relationships/image" Target="../media/image327.emf"/><Relationship Id="rId12" Type="http://schemas.openxmlformats.org/officeDocument/2006/relationships/oleObject" Target="../embeddings/oleObject580.bin"/><Relationship Id="rId13" Type="http://schemas.openxmlformats.org/officeDocument/2006/relationships/image" Target="../media/image328.emf"/><Relationship Id="rId14" Type="http://schemas.openxmlformats.org/officeDocument/2006/relationships/oleObject" Target="../embeddings/oleObject581.bin"/><Relationship Id="rId15" Type="http://schemas.openxmlformats.org/officeDocument/2006/relationships/image" Target="../media/image329.emf"/><Relationship Id="rId16" Type="http://schemas.openxmlformats.org/officeDocument/2006/relationships/oleObject" Target="../embeddings/oleObject582.bin"/><Relationship Id="rId17" Type="http://schemas.openxmlformats.org/officeDocument/2006/relationships/image" Target="../media/image330.emf"/><Relationship Id="rId18" Type="http://schemas.openxmlformats.org/officeDocument/2006/relationships/oleObject" Target="../embeddings/oleObject583.bin"/><Relationship Id="rId19" Type="http://schemas.openxmlformats.org/officeDocument/2006/relationships/image" Target="../media/image331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576.bin"/><Relationship Id="rId5" Type="http://schemas.openxmlformats.org/officeDocument/2006/relationships/image" Target="../media/image324.emf"/><Relationship Id="rId6" Type="http://schemas.openxmlformats.org/officeDocument/2006/relationships/oleObject" Target="../embeddings/oleObject577.bin"/><Relationship Id="rId7" Type="http://schemas.openxmlformats.org/officeDocument/2006/relationships/image" Target="../media/image325.emf"/><Relationship Id="rId8" Type="http://schemas.openxmlformats.org/officeDocument/2006/relationships/oleObject" Target="../embeddings/oleObject578.bin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6.emf"/><Relationship Id="rId20" Type="http://schemas.openxmlformats.org/officeDocument/2006/relationships/oleObject" Target="../embeddings/oleObject595.bin"/><Relationship Id="rId21" Type="http://schemas.openxmlformats.org/officeDocument/2006/relationships/oleObject" Target="../embeddings/oleObject596.bin"/><Relationship Id="rId22" Type="http://schemas.openxmlformats.org/officeDocument/2006/relationships/oleObject" Target="../embeddings/oleObject597.bin"/><Relationship Id="rId23" Type="http://schemas.openxmlformats.org/officeDocument/2006/relationships/image" Target="../media/image341.emf"/><Relationship Id="rId10" Type="http://schemas.openxmlformats.org/officeDocument/2006/relationships/oleObject" Target="../embeddings/oleObject589.bin"/><Relationship Id="rId11" Type="http://schemas.openxmlformats.org/officeDocument/2006/relationships/image" Target="../media/image337.emf"/><Relationship Id="rId12" Type="http://schemas.openxmlformats.org/officeDocument/2006/relationships/oleObject" Target="../embeddings/oleObject590.bin"/><Relationship Id="rId13" Type="http://schemas.openxmlformats.org/officeDocument/2006/relationships/image" Target="../media/image338.emf"/><Relationship Id="rId14" Type="http://schemas.openxmlformats.org/officeDocument/2006/relationships/oleObject" Target="../embeddings/oleObject591.bin"/><Relationship Id="rId15" Type="http://schemas.openxmlformats.org/officeDocument/2006/relationships/oleObject" Target="../embeddings/oleObject592.bin"/><Relationship Id="rId16" Type="http://schemas.openxmlformats.org/officeDocument/2006/relationships/image" Target="../media/image339.emf"/><Relationship Id="rId17" Type="http://schemas.openxmlformats.org/officeDocument/2006/relationships/oleObject" Target="../embeddings/oleObject593.bin"/><Relationship Id="rId18" Type="http://schemas.openxmlformats.org/officeDocument/2006/relationships/image" Target="../media/image340.emf"/><Relationship Id="rId19" Type="http://schemas.openxmlformats.org/officeDocument/2006/relationships/oleObject" Target="../embeddings/oleObject594.bin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586.bin"/><Relationship Id="rId5" Type="http://schemas.openxmlformats.org/officeDocument/2006/relationships/image" Target="../media/image334.emf"/><Relationship Id="rId6" Type="http://schemas.openxmlformats.org/officeDocument/2006/relationships/oleObject" Target="../embeddings/oleObject587.bin"/><Relationship Id="rId7" Type="http://schemas.openxmlformats.org/officeDocument/2006/relationships/image" Target="../media/image335.emf"/><Relationship Id="rId8" Type="http://schemas.openxmlformats.org/officeDocument/2006/relationships/oleObject" Target="../embeddings/oleObject588.bin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4.emf"/><Relationship Id="rId20" Type="http://schemas.openxmlformats.org/officeDocument/2006/relationships/oleObject" Target="../embeddings/oleObject606.bin"/><Relationship Id="rId21" Type="http://schemas.openxmlformats.org/officeDocument/2006/relationships/image" Target="../media/image350.emf"/><Relationship Id="rId22" Type="http://schemas.openxmlformats.org/officeDocument/2006/relationships/oleObject" Target="../embeddings/oleObject607.bin"/><Relationship Id="rId23" Type="http://schemas.openxmlformats.org/officeDocument/2006/relationships/image" Target="../media/image351.emf"/><Relationship Id="rId24" Type="http://schemas.openxmlformats.org/officeDocument/2006/relationships/oleObject" Target="../embeddings/oleObject608.bin"/><Relationship Id="rId25" Type="http://schemas.openxmlformats.org/officeDocument/2006/relationships/image" Target="../media/image352.emf"/><Relationship Id="rId26" Type="http://schemas.openxmlformats.org/officeDocument/2006/relationships/oleObject" Target="../embeddings/oleObject609.bin"/><Relationship Id="rId27" Type="http://schemas.openxmlformats.org/officeDocument/2006/relationships/image" Target="../media/image353.emf"/><Relationship Id="rId10" Type="http://schemas.openxmlformats.org/officeDocument/2006/relationships/oleObject" Target="../embeddings/oleObject601.bin"/><Relationship Id="rId11" Type="http://schemas.openxmlformats.org/officeDocument/2006/relationships/image" Target="../media/image345.emf"/><Relationship Id="rId12" Type="http://schemas.openxmlformats.org/officeDocument/2006/relationships/oleObject" Target="../embeddings/oleObject602.bin"/><Relationship Id="rId13" Type="http://schemas.openxmlformats.org/officeDocument/2006/relationships/image" Target="../media/image346.emf"/><Relationship Id="rId14" Type="http://schemas.openxmlformats.org/officeDocument/2006/relationships/oleObject" Target="../embeddings/oleObject603.bin"/><Relationship Id="rId15" Type="http://schemas.openxmlformats.org/officeDocument/2006/relationships/image" Target="../media/image347.emf"/><Relationship Id="rId16" Type="http://schemas.openxmlformats.org/officeDocument/2006/relationships/oleObject" Target="../embeddings/oleObject604.bin"/><Relationship Id="rId17" Type="http://schemas.openxmlformats.org/officeDocument/2006/relationships/image" Target="../media/image348.emf"/><Relationship Id="rId18" Type="http://schemas.openxmlformats.org/officeDocument/2006/relationships/oleObject" Target="../embeddings/oleObject605.bin"/><Relationship Id="rId19" Type="http://schemas.openxmlformats.org/officeDocument/2006/relationships/image" Target="../media/image349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598.bin"/><Relationship Id="rId5" Type="http://schemas.openxmlformats.org/officeDocument/2006/relationships/image" Target="../media/image342.emf"/><Relationship Id="rId6" Type="http://schemas.openxmlformats.org/officeDocument/2006/relationships/oleObject" Target="../embeddings/oleObject599.bin"/><Relationship Id="rId7" Type="http://schemas.openxmlformats.org/officeDocument/2006/relationships/image" Target="../media/image343.emf"/><Relationship Id="rId8" Type="http://schemas.openxmlformats.org/officeDocument/2006/relationships/oleObject" Target="../embeddings/oleObject60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610.bin"/><Relationship Id="rId5" Type="http://schemas.openxmlformats.org/officeDocument/2006/relationships/image" Target="../media/image354.emf"/><Relationship Id="rId6" Type="http://schemas.openxmlformats.org/officeDocument/2006/relationships/image" Target="../media/image355.jpeg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4.bin"/><Relationship Id="rId12" Type="http://schemas.openxmlformats.org/officeDocument/2006/relationships/image" Target="../media/image359.emf"/><Relationship Id="rId13" Type="http://schemas.openxmlformats.org/officeDocument/2006/relationships/oleObject" Target="../embeddings/oleObject615.bin"/><Relationship Id="rId14" Type="http://schemas.openxmlformats.org/officeDocument/2006/relationships/image" Target="../media/image360.emf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0.xml"/><Relationship Id="rId4" Type="http://schemas.openxmlformats.org/officeDocument/2006/relationships/image" Target="../media/image361.jpeg"/><Relationship Id="rId5" Type="http://schemas.openxmlformats.org/officeDocument/2006/relationships/oleObject" Target="../embeddings/oleObject611.bin"/><Relationship Id="rId6" Type="http://schemas.openxmlformats.org/officeDocument/2006/relationships/image" Target="../media/image356.emf"/><Relationship Id="rId7" Type="http://schemas.openxmlformats.org/officeDocument/2006/relationships/oleObject" Target="../embeddings/oleObject612.bin"/><Relationship Id="rId8" Type="http://schemas.openxmlformats.org/officeDocument/2006/relationships/image" Target="../media/image357.emf"/><Relationship Id="rId9" Type="http://schemas.openxmlformats.org/officeDocument/2006/relationships/oleObject" Target="../embeddings/oleObject613.bin"/><Relationship Id="rId10" Type="http://schemas.openxmlformats.org/officeDocument/2006/relationships/image" Target="../media/image358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image" Target="../media/image363.emf"/><Relationship Id="rId5" Type="http://schemas.openxmlformats.org/officeDocument/2006/relationships/oleObject" Target="../embeddings/oleObject616.bin"/><Relationship Id="rId6" Type="http://schemas.openxmlformats.org/officeDocument/2006/relationships/image" Target="../media/image362.emf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3.jpe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617.bin"/><Relationship Id="rId5" Type="http://schemas.openxmlformats.org/officeDocument/2006/relationships/image" Target="../media/image364.emf"/><Relationship Id="rId6" Type="http://schemas.openxmlformats.org/officeDocument/2006/relationships/oleObject" Target="../embeddings/oleObject618.bin"/><Relationship Id="rId7" Type="http://schemas.openxmlformats.org/officeDocument/2006/relationships/image" Target="../media/image365.emf"/><Relationship Id="rId8" Type="http://schemas.openxmlformats.org/officeDocument/2006/relationships/oleObject" Target="../embeddings/oleObject619.bin"/><Relationship Id="rId9" Type="http://schemas.openxmlformats.org/officeDocument/2006/relationships/image" Target="../media/image366.emf"/><Relationship Id="rId10" Type="http://schemas.openxmlformats.org/officeDocument/2006/relationships/oleObject" Target="../embeddings/oleObject620.bin"/><Relationship Id="rId11" Type="http://schemas.openxmlformats.org/officeDocument/2006/relationships/image" Target="../media/image367.emf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621.bin"/><Relationship Id="rId5" Type="http://schemas.openxmlformats.org/officeDocument/2006/relationships/image" Target="../media/image368.emf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.emf"/><Relationship Id="rId4" Type="http://schemas.openxmlformats.org/officeDocument/2006/relationships/image" Target="../media/image37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4.bin"/><Relationship Id="rId20" Type="http://schemas.openxmlformats.org/officeDocument/2006/relationships/image" Target="../media/image378.emf"/><Relationship Id="rId21" Type="http://schemas.openxmlformats.org/officeDocument/2006/relationships/oleObject" Target="../embeddings/oleObject630.bin"/><Relationship Id="rId22" Type="http://schemas.openxmlformats.org/officeDocument/2006/relationships/image" Target="../media/image379.emf"/><Relationship Id="rId10" Type="http://schemas.openxmlformats.org/officeDocument/2006/relationships/image" Target="../media/image373.emf"/><Relationship Id="rId11" Type="http://schemas.openxmlformats.org/officeDocument/2006/relationships/oleObject" Target="../embeddings/oleObject625.bin"/><Relationship Id="rId12" Type="http://schemas.openxmlformats.org/officeDocument/2006/relationships/image" Target="../media/image374.emf"/><Relationship Id="rId13" Type="http://schemas.openxmlformats.org/officeDocument/2006/relationships/oleObject" Target="../embeddings/oleObject626.bin"/><Relationship Id="rId14" Type="http://schemas.openxmlformats.org/officeDocument/2006/relationships/image" Target="../media/image375.emf"/><Relationship Id="rId15" Type="http://schemas.openxmlformats.org/officeDocument/2006/relationships/oleObject" Target="../embeddings/oleObject627.bin"/><Relationship Id="rId16" Type="http://schemas.openxmlformats.org/officeDocument/2006/relationships/image" Target="../media/image376.emf"/><Relationship Id="rId17" Type="http://schemas.openxmlformats.org/officeDocument/2006/relationships/oleObject" Target="../embeddings/oleObject628.bin"/><Relationship Id="rId18" Type="http://schemas.openxmlformats.org/officeDocument/2006/relationships/image" Target="../media/image377.emf"/><Relationship Id="rId19" Type="http://schemas.openxmlformats.org/officeDocument/2006/relationships/oleObject" Target="../embeddings/oleObject629.bin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622.bin"/><Relationship Id="rId5" Type="http://schemas.openxmlformats.org/officeDocument/2006/relationships/image" Target="../media/image371.emf"/><Relationship Id="rId6" Type="http://schemas.openxmlformats.org/officeDocument/2006/relationships/image" Target="../media/image380.emf"/><Relationship Id="rId7" Type="http://schemas.openxmlformats.org/officeDocument/2006/relationships/oleObject" Target="../embeddings/oleObject623.bin"/><Relationship Id="rId8" Type="http://schemas.openxmlformats.org/officeDocument/2006/relationships/image" Target="../media/image372.emf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3.emf"/><Relationship Id="rId20" Type="http://schemas.openxmlformats.org/officeDocument/2006/relationships/image" Target="../media/image388.emf"/><Relationship Id="rId21" Type="http://schemas.openxmlformats.org/officeDocument/2006/relationships/oleObject" Target="../embeddings/oleObject640.bin"/><Relationship Id="rId22" Type="http://schemas.openxmlformats.org/officeDocument/2006/relationships/oleObject" Target="../embeddings/oleObject641.bin"/><Relationship Id="rId23" Type="http://schemas.openxmlformats.org/officeDocument/2006/relationships/image" Target="../media/image389.emf"/><Relationship Id="rId24" Type="http://schemas.openxmlformats.org/officeDocument/2006/relationships/oleObject" Target="../embeddings/oleObject642.bin"/><Relationship Id="rId25" Type="http://schemas.openxmlformats.org/officeDocument/2006/relationships/oleObject" Target="../embeddings/oleObject643.bin"/><Relationship Id="rId26" Type="http://schemas.openxmlformats.org/officeDocument/2006/relationships/image" Target="../media/image390.emf"/><Relationship Id="rId10" Type="http://schemas.openxmlformats.org/officeDocument/2006/relationships/oleObject" Target="../embeddings/oleObject634.bin"/><Relationship Id="rId11" Type="http://schemas.openxmlformats.org/officeDocument/2006/relationships/image" Target="../media/image384.emf"/><Relationship Id="rId12" Type="http://schemas.openxmlformats.org/officeDocument/2006/relationships/oleObject" Target="../embeddings/oleObject635.bin"/><Relationship Id="rId13" Type="http://schemas.openxmlformats.org/officeDocument/2006/relationships/image" Target="../media/image385.emf"/><Relationship Id="rId14" Type="http://schemas.openxmlformats.org/officeDocument/2006/relationships/oleObject" Target="../embeddings/oleObject636.bin"/><Relationship Id="rId15" Type="http://schemas.openxmlformats.org/officeDocument/2006/relationships/image" Target="../media/image386.emf"/><Relationship Id="rId16" Type="http://schemas.openxmlformats.org/officeDocument/2006/relationships/oleObject" Target="../embeddings/oleObject637.bin"/><Relationship Id="rId17" Type="http://schemas.openxmlformats.org/officeDocument/2006/relationships/image" Target="../media/image387.emf"/><Relationship Id="rId18" Type="http://schemas.openxmlformats.org/officeDocument/2006/relationships/oleObject" Target="../embeddings/oleObject638.bin"/><Relationship Id="rId19" Type="http://schemas.openxmlformats.org/officeDocument/2006/relationships/oleObject" Target="../embeddings/oleObject639.bin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631.bin"/><Relationship Id="rId5" Type="http://schemas.openxmlformats.org/officeDocument/2006/relationships/image" Target="../media/image381.emf"/><Relationship Id="rId6" Type="http://schemas.openxmlformats.org/officeDocument/2006/relationships/oleObject" Target="../embeddings/oleObject632.bin"/><Relationship Id="rId7" Type="http://schemas.openxmlformats.org/officeDocument/2006/relationships/image" Target="../media/image382.emf"/><Relationship Id="rId8" Type="http://schemas.openxmlformats.org/officeDocument/2006/relationships/oleObject" Target="../embeddings/oleObject633.bin"/></Relationships>
</file>

<file path=ppt/slides/_rels/slide6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4.emf"/><Relationship Id="rId12" Type="http://schemas.openxmlformats.org/officeDocument/2006/relationships/oleObject" Target="../embeddings/oleObject648.bin"/><Relationship Id="rId13" Type="http://schemas.openxmlformats.org/officeDocument/2006/relationships/image" Target="../media/image395.emf"/><Relationship Id="rId14" Type="http://schemas.openxmlformats.org/officeDocument/2006/relationships/oleObject" Target="../embeddings/oleObject649.bin"/><Relationship Id="rId15" Type="http://schemas.openxmlformats.org/officeDocument/2006/relationships/image" Target="../media/image396.emf"/><Relationship Id="rId16" Type="http://schemas.openxmlformats.org/officeDocument/2006/relationships/oleObject" Target="../embeddings/oleObject650.bin"/><Relationship Id="rId17" Type="http://schemas.openxmlformats.org/officeDocument/2006/relationships/image" Target="../media/image397.emf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644.bin"/><Relationship Id="rId5" Type="http://schemas.openxmlformats.org/officeDocument/2006/relationships/image" Target="../media/image391.emf"/><Relationship Id="rId6" Type="http://schemas.openxmlformats.org/officeDocument/2006/relationships/oleObject" Target="../embeddings/oleObject645.bin"/><Relationship Id="rId7" Type="http://schemas.openxmlformats.org/officeDocument/2006/relationships/image" Target="../media/image392.emf"/><Relationship Id="rId8" Type="http://schemas.openxmlformats.org/officeDocument/2006/relationships/oleObject" Target="../embeddings/oleObject646.bin"/><Relationship Id="rId9" Type="http://schemas.openxmlformats.org/officeDocument/2006/relationships/image" Target="../media/image393.emf"/><Relationship Id="rId10" Type="http://schemas.openxmlformats.org/officeDocument/2006/relationships/oleObject" Target="../embeddings/oleObject647.bin"/></Relationships>
</file>

<file path=ppt/slides/_rels/slide6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661.bin"/><Relationship Id="rId21" Type="http://schemas.openxmlformats.org/officeDocument/2006/relationships/oleObject" Target="../embeddings/oleObject662.bin"/><Relationship Id="rId22" Type="http://schemas.openxmlformats.org/officeDocument/2006/relationships/image" Target="../media/image403.emf"/><Relationship Id="rId23" Type="http://schemas.openxmlformats.org/officeDocument/2006/relationships/oleObject" Target="../embeddings/oleObject663.bin"/><Relationship Id="rId24" Type="http://schemas.openxmlformats.org/officeDocument/2006/relationships/image" Target="../media/image404.emf"/><Relationship Id="rId25" Type="http://schemas.openxmlformats.org/officeDocument/2006/relationships/oleObject" Target="../embeddings/oleObject664.bin"/><Relationship Id="rId26" Type="http://schemas.openxmlformats.org/officeDocument/2006/relationships/image" Target="../media/image405.emf"/><Relationship Id="rId27" Type="http://schemas.openxmlformats.org/officeDocument/2006/relationships/oleObject" Target="../embeddings/oleObject665.bin"/><Relationship Id="rId28" Type="http://schemas.openxmlformats.org/officeDocument/2006/relationships/image" Target="../media/image406.emf"/><Relationship Id="rId29" Type="http://schemas.openxmlformats.org/officeDocument/2006/relationships/oleObject" Target="../embeddings/oleObject666.bin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651.bin"/><Relationship Id="rId5" Type="http://schemas.openxmlformats.org/officeDocument/2006/relationships/image" Target="../media/image398.emf"/><Relationship Id="rId30" Type="http://schemas.openxmlformats.org/officeDocument/2006/relationships/image" Target="../media/image407.emf"/><Relationship Id="rId31" Type="http://schemas.openxmlformats.org/officeDocument/2006/relationships/oleObject" Target="../embeddings/oleObject667.bin"/><Relationship Id="rId32" Type="http://schemas.openxmlformats.org/officeDocument/2006/relationships/image" Target="../media/image408.emf"/><Relationship Id="rId9" Type="http://schemas.openxmlformats.org/officeDocument/2006/relationships/oleObject" Target="../embeddings/oleObject654.bin"/><Relationship Id="rId6" Type="http://schemas.openxmlformats.org/officeDocument/2006/relationships/oleObject" Target="../embeddings/oleObject652.bin"/><Relationship Id="rId7" Type="http://schemas.openxmlformats.org/officeDocument/2006/relationships/image" Target="../media/image391.emf"/><Relationship Id="rId8" Type="http://schemas.openxmlformats.org/officeDocument/2006/relationships/oleObject" Target="../embeddings/oleObject653.bin"/><Relationship Id="rId33" Type="http://schemas.openxmlformats.org/officeDocument/2006/relationships/oleObject" Target="../embeddings/oleObject668.bin"/><Relationship Id="rId34" Type="http://schemas.openxmlformats.org/officeDocument/2006/relationships/image" Target="../media/image409.emf"/><Relationship Id="rId35" Type="http://schemas.openxmlformats.org/officeDocument/2006/relationships/oleObject" Target="../embeddings/oleObject669.bin"/><Relationship Id="rId36" Type="http://schemas.openxmlformats.org/officeDocument/2006/relationships/image" Target="../media/image410.emf"/><Relationship Id="rId10" Type="http://schemas.openxmlformats.org/officeDocument/2006/relationships/image" Target="../media/image399.emf"/><Relationship Id="rId11" Type="http://schemas.openxmlformats.org/officeDocument/2006/relationships/oleObject" Target="../embeddings/oleObject655.bin"/><Relationship Id="rId12" Type="http://schemas.openxmlformats.org/officeDocument/2006/relationships/image" Target="../media/image400.emf"/><Relationship Id="rId13" Type="http://schemas.openxmlformats.org/officeDocument/2006/relationships/oleObject" Target="../embeddings/oleObject656.bin"/><Relationship Id="rId14" Type="http://schemas.openxmlformats.org/officeDocument/2006/relationships/image" Target="../media/image401.emf"/><Relationship Id="rId15" Type="http://schemas.openxmlformats.org/officeDocument/2006/relationships/oleObject" Target="../embeddings/oleObject657.bin"/><Relationship Id="rId16" Type="http://schemas.openxmlformats.org/officeDocument/2006/relationships/image" Target="../media/image402.emf"/><Relationship Id="rId17" Type="http://schemas.openxmlformats.org/officeDocument/2006/relationships/oleObject" Target="../embeddings/oleObject658.bin"/><Relationship Id="rId18" Type="http://schemas.openxmlformats.org/officeDocument/2006/relationships/oleObject" Target="../embeddings/oleObject659.bin"/><Relationship Id="rId19" Type="http://schemas.openxmlformats.org/officeDocument/2006/relationships/oleObject" Target="../embeddings/oleObject660.bin"/></Relationships>
</file>

<file path=ppt/slides/_rels/slide6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4.emf"/><Relationship Id="rId12" Type="http://schemas.openxmlformats.org/officeDocument/2006/relationships/oleObject" Target="../embeddings/oleObject674.bin"/><Relationship Id="rId13" Type="http://schemas.openxmlformats.org/officeDocument/2006/relationships/image" Target="../media/image415.emf"/><Relationship Id="rId14" Type="http://schemas.openxmlformats.org/officeDocument/2006/relationships/oleObject" Target="../embeddings/oleObject675.bin"/><Relationship Id="rId15" Type="http://schemas.openxmlformats.org/officeDocument/2006/relationships/image" Target="../media/image416.emf"/><Relationship Id="rId16" Type="http://schemas.openxmlformats.org/officeDocument/2006/relationships/oleObject" Target="../embeddings/oleObject676.bin"/><Relationship Id="rId17" Type="http://schemas.openxmlformats.org/officeDocument/2006/relationships/oleObject" Target="../embeddings/oleObject677.bin"/><Relationship Id="rId18" Type="http://schemas.openxmlformats.org/officeDocument/2006/relationships/image" Target="../media/image417.emf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670.bin"/><Relationship Id="rId5" Type="http://schemas.openxmlformats.org/officeDocument/2006/relationships/image" Target="../media/image411.emf"/><Relationship Id="rId6" Type="http://schemas.openxmlformats.org/officeDocument/2006/relationships/oleObject" Target="../embeddings/oleObject671.bin"/><Relationship Id="rId7" Type="http://schemas.openxmlformats.org/officeDocument/2006/relationships/image" Target="../media/image412.emf"/><Relationship Id="rId8" Type="http://schemas.openxmlformats.org/officeDocument/2006/relationships/oleObject" Target="../embeddings/oleObject672.bin"/><Relationship Id="rId9" Type="http://schemas.openxmlformats.org/officeDocument/2006/relationships/image" Target="../media/image413.emf"/><Relationship Id="rId10" Type="http://schemas.openxmlformats.org/officeDocument/2006/relationships/oleObject" Target="../embeddings/oleObject67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678.bin"/><Relationship Id="rId5" Type="http://schemas.openxmlformats.org/officeDocument/2006/relationships/image" Target="../media/image418.emf"/><Relationship Id="rId1" Type="http://schemas.openxmlformats.org/officeDocument/2006/relationships/vmlDrawing" Target="../drawings/vmlDrawing59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21.emf"/><Relationship Id="rId21" Type="http://schemas.openxmlformats.org/officeDocument/2006/relationships/oleObject" Target="../embeddings/oleObject693.bin"/><Relationship Id="rId22" Type="http://schemas.openxmlformats.org/officeDocument/2006/relationships/image" Target="../media/image422.emf"/><Relationship Id="rId23" Type="http://schemas.openxmlformats.org/officeDocument/2006/relationships/oleObject" Target="../embeddings/oleObject694.bin"/><Relationship Id="rId24" Type="http://schemas.openxmlformats.org/officeDocument/2006/relationships/image" Target="../media/image423.emf"/><Relationship Id="rId25" Type="http://schemas.openxmlformats.org/officeDocument/2006/relationships/oleObject" Target="../embeddings/oleObject695.bin"/><Relationship Id="rId26" Type="http://schemas.openxmlformats.org/officeDocument/2006/relationships/image" Target="../media/image424.emf"/><Relationship Id="rId27" Type="http://schemas.openxmlformats.org/officeDocument/2006/relationships/oleObject" Target="../embeddings/oleObject696.bin"/><Relationship Id="rId28" Type="http://schemas.openxmlformats.org/officeDocument/2006/relationships/image" Target="../media/image425.emf"/><Relationship Id="rId29" Type="http://schemas.openxmlformats.org/officeDocument/2006/relationships/oleObject" Target="../embeddings/oleObject697.bin"/><Relationship Id="rId1" Type="http://schemas.openxmlformats.org/officeDocument/2006/relationships/vmlDrawing" Target="../drawings/vmlDrawing6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1.xml"/><Relationship Id="rId4" Type="http://schemas.openxmlformats.org/officeDocument/2006/relationships/oleObject" Target="../embeddings/oleObject679.bin"/><Relationship Id="rId5" Type="http://schemas.openxmlformats.org/officeDocument/2006/relationships/image" Target="../media/image419.emf"/><Relationship Id="rId30" Type="http://schemas.openxmlformats.org/officeDocument/2006/relationships/image" Target="../media/image412.emf"/><Relationship Id="rId31" Type="http://schemas.openxmlformats.org/officeDocument/2006/relationships/oleObject" Target="../embeddings/oleObject698.bin"/><Relationship Id="rId32" Type="http://schemas.openxmlformats.org/officeDocument/2006/relationships/oleObject" Target="../embeddings/oleObject699.bin"/><Relationship Id="rId9" Type="http://schemas.openxmlformats.org/officeDocument/2006/relationships/oleObject" Target="../embeddings/oleObject683.bin"/><Relationship Id="rId6" Type="http://schemas.openxmlformats.org/officeDocument/2006/relationships/oleObject" Target="../embeddings/oleObject680.bin"/><Relationship Id="rId7" Type="http://schemas.openxmlformats.org/officeDocument/2006/relationships/oleObject" Target="../embeddings/oleObject681.bin"/><Relationship Id="rId8" Type="http://schemas.openxmlformats.org/officeDocument/2006/relationships/oleObject" Target="../embeddings/oleObject682.bin"/><Relationship Id="rId33" Type="http://schemas.openxmlformats.org/officeDocument/2006/relationships/oleObject" Target="../embeddings/oleObject700.bin"/><Relationship Id="rId34" Type="http://schemas.openxmlformats.org/officeDocument/2006/relationships/image" Target="../media/image426.emf"/><Relationship Id="rId35" Type="http://schemas.openxmlformats.org/officeDocument/2006/relationships/oleObject" Target="../embeddings/oleObject701.bin"/><Relationship Id="rId36" Type="http://schemas.openxmlformats.org/officeDocument/2006/relationships/image" Target="../media/image427.emf"/><Relationship Id="rId10" Type="http://schemas.openxmlformats.org/officeDocument/2006/relationships/oleObject" Target="../embeddings/oleObject684.bin"/><Relationship Id="rId11" Type="http://schemas.openxmlformats.org/officeDocument/2006/relationships/oleObject" Target="../embeddings/oleObject685.bin"/><Relationship Id="rId12" Type="http://schemas.openxmlformats.org/officeDocument/2006/relationships/oleObject" Target="../embeddings/oleObject686.bin"/><Relationship Id="rId13" Type="http://schemas.openxmlformats.org/officeDocument/2006/relationships/oleObject" Target="../embeddings/oleObject687.bin"/><Relationship Id="rId14" Type="http://schemas.openxmlformats.org/officeDocument/2006/relationships/oleObject" Target="../embeddings/oleObject688.bin"/><Relationship Id="rId15" Type="http://schemas.openxmlformats.org/officeDocument/2006/relationships/oleObject" Target="../embeddings/oleObject689.bin"/><Relationship Id="rId16" Type="http://schemas.openxmlformats.org/officeDocument/2006/relationships/oleObject" Target="../embeddings/oleObject690.bin"/><Relationship Id="rId17" Type="http://schemas.openxmlformats.org/officeDocument/2006/relationships/oleObject" Target="../embeddings/oleObject691.bin"/><Relationship Id="rId18" Type="http://schemas.openxmlformats.org/officeDocument/2006/relationships/image" Target="../media/image420.emf"/><Relationship Id="rId19" Type="http://schemas.openxmlformats.org/officeDocument/2006/relationships/oleObject" Target="../embeddings/oleObject692.bin"/><Relationship Id="rId37" Type="http://schemas.openxmlformats.org/officeDocument/2006/relationships/oleObject" Target="../embeddings/oleObject702.bin"/><Relationship Id="rId38" Type="http://schemas.openxmlformats.org/officeDocument/2006/relationships/image" Target="../media/image428.emf"/><Relationship Id="rId39" Type="http://schemas.openxmlformats.org/officeDocument/2006/relationships/oleObject" Target="../embeddings/oleObject703.bin"/><Relationship Id="rId40" Type="http://schemas.openxmlformats.org/officeDocument/2006/relationships/image" Target="../media/image4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jpe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704.bin"/><Relationship Id="rId5" Type="http://schemas.openxmlformats.org/officeDocument/2006/relationships/image" Target="../media/image430.emf"/><Relationship Id="rId1" Type="http://schemas.openxmlformats.org/officeDocument/2006/relationships/vmlDrawing" Target="../drawings/vmlDrawing61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3.emf"/><Relationship Id="rId20" Type="http://schemas.openxmlformats.org/officeDocument/2006/relationships/oleObject" Target="../embeddings/oleObject713.bin"/><Relationship Id="rId21" Type="http://schemas.openxmlformats.org/officeDocument/2006/relationships/image" Target="../media/image439.emf"/><Relationship Id="rId22" Type="http://schemas.openxmlformats.org/officeDocument/2006/relationships/oleObject" Target="../embeddings/oleObject714.bin"/><Relationship Id="rId23" Type="http://schemas.openxmlformats.org/officeDocument/2006/relationships/image" Target="../media/image440.emf"/><Relationship Id="rId24" Type="http://schemas.openxmlformats.org/officeDocument/2006/relationships/oleObject" Target="../embeddings/oleObject715.bin"/><Relationship Id="rId25" Type="http://schemas.openxmlformats.org/officeDocument/2006/relationships/image" Target="../media/image441.emf"/><Relationship Id="rId26" Type="http://schemas.openxmlformats.org/officeDocument/2006/relationships/oleObject" Target="../embeddings/oleObject716.bin"/><Relationship Id="rId27" Type="http://schemas.openxmlformats.org/officeDocument/2006/relationships/image" Target="../media/image442.emf"/><Relationship Id="rId28" Type="http://schemas.openxmlformats.org/officeDocument/2006/relationships/oleObject" Target="../embeddings/oleObject717.bin"/><Relationship Id="rId29" Type="http://schemas.openxmlformats.org/officeDocument/2006/relationships/image" Target="../media/image443.emf"/><Relationship Id="rId10" Type="http://schemas.openxmlformats.org/officeDocument/2006/relationships/oleObject" Target="../embeddings/oleObject708.bin"/><Relationship Id="rId11" Type="http://schemas.openxmlformats.org/officeDocument/2006/relationships/image" Target="../media/image434.emf"/><Relationship Id="rId12" Type="http://schemas.openxmlformats.org/officeDocument/2006/relationships/oleObject" Target="../embeddings/oleObject709.bin"/><Relationship Id="rId13" Type="http://schemas.openxmlformats.org/officeDocument/2006/relationships/image" Target="../media/image435.emf"/><Relationship Id="rId14" Type="http://schemas.openxmlformats.org/officeDocument/2006/relationships/oleObject" Target="../embeddings/oleObject710.bin"/><Relationship Id="rId15" Type="http://schemas.openxmlformats.org/officeDocument/2006/relationships/image" Target="../media/image436.emf"/><Relationship Id="rId16" Type="http://schemas.openxmlformats.org/officeDocument/2006/relationships/oleObject" Target="../embeddings/oleObject711.bin"/><Relationship Id="rId17" Type="http://schemas.openxmlformats.org/officeDocument/2006/relationships/image" Target="../media/image437.emf"/><Relationship Id="rId18" Type="http://schemas.openxmlformats.org/officeDocument/2006/relationships/oleObject" Target="../embeddings/oleObject712.bin"/><Relationship Id="rId19" Type="http://schemas.openxmlformats.org/officeDocument/2006/relationships/image" Target="../media/image438.emf"/><Relationship Id="rId1" Type="http://schemas.openxmlformats.org/officeDocument/2006/relationships/vmlDrawing" Target="../drawings/vmlDrawing6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705.bin"/><Relationship Id="rId5" Type="http://schemas.openxmlformats.org/officeDocument/2006/relationships/image" Target="../media/image431.emf"/><Relationship Id="rId6" Type="http://schemas.openxmlformats.org/officeDocument/2006/relationships/oleObject" Target="../embeddings/oleObject706.bin"/><Relationship Id="rId7" Type="http://schemas.openxmlformats.org/officeDocument/2006/relationships/image" Target="../media/image432.emf"/><Relationship Id="rId8" Type="http://schemas.openxmlformats.org/officeDocument/2006/relationships/oleObject" Target="../embeddings/oleObject707.bin"/></Relationships>
</file>

<file path=ppt/slides/_rels/slide7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1.bin"/><Relationship Id="rId12" Type="http://schemas.openxmlformats.org/officeDocument/2006/relationships/image" Target="../media/image447.emf"/><Relationship Id="rId13" Type="http://schemas.openxmlformats.org/officeDocument/2006/relationships/oleObject" Target="../embeddings/oleObject722.bin"/><Relationship Id="rId14" Type="http://schemas.openxmlformats.org/officeDocument/2006/relationships/image" Target="../media/image448.emf"/><Relationship Id="rId1" Type="http://schemas.openxmlformats.org/officeDocument/2006/relationships/vmlDrawing" Target="../drawings/vmlDrawing6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oleObject718.bin"/><Relationship Id="rId5" Type="http://schemas.openxmlformats.org/officeDocument/2006/relationships/image" Target="../media/image444.emf"/><Relationship Id="rId6" Type="http://schemas.openxmlformats.org/officeDocument/2006/relationships/image" Target="../media/image1.jpeg"/><Relationship Id="rId7" Type="http://schemas.openxmlformats.org/officeDocument/2006/relationships/oleObject" Target="../embeddings/oleObject719.bin"/><Relationship Id="rId8" Type="http://schemas.openxmlformats.org/officeDocument/2006/relationships/image" Target="../media/image445.emf"/><Relationship Id="rId9" Type="http://schemas.openxmlformats.org/officeDocument/2006/relationships/oleObject" Target="../embeddings/oleObject720.bin"/><Relationship Id="rId10" Type="http://schemas.openxmlformats.org/officeDocument/2006/relationships/image" Target="../media/image446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7.bin"/><Relationship Id="rId12" Type="http://schemas.openxmlformats.org/officeDocument/2006/relationships/image" Target="../media/image452.emf"/><Relationship Id="rId13" Type="http://schemas.openxmlformats.org/officeDocument/2006/relationships/oleObject" Target="../embeddings/oleObject728.bin"/><Relationship Id="rId14" Type="http://schemas.openxmlformats.org/officeDocument/2006/relationships/image" Target="../media/image453.emf"/><Relationship Id="rId1" Type="http://schemas.openxmlformats.org/officeDocument/2006/relationships/vmlDrawing" Target="../drawings/vmlDrawing6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723.bin"/><Relationship Id="rId5" Type="http://schemas.openxmlformats.org/officeDocument/2006/relationships/image" Target="../media/image449.emf"/><Relationship Id="rId6" Type="http://schemas.openxmlformats.org/officeDocument/2006/relationships/oleObject" Target="../embeddings/oleObject724.bin"/><Relationship Id="rId7" Type="http://schemas.openxmlformats.org/officeDocument/2006/relationships/image" Target="../media/image450.emf"/><Relationship Id="rId8" Type="http://schemas.openxmlformats.org/officeDocument/2006/relationships/oleObject" Target="../embeddings/oleObject725.bin"/><Relationship Id="rId9" Type="http://schemas.openxmlformats.org/officeDocument/2006/relationships/image" Target="../media/image451.emf"/><Relationship Id="rId10" Type="http://schemas.openxmlformats.org/officeDocument/2006/relationships/oleObject" Target="../embeddings/oleObject726.bin"/></Relationships>
</file>

<file path=ppt/slides/_rels/slide7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32.bin"/><Relationship Id="rId12" Type="http://schemas.openxmlformats.org/officeDocument/2006/relationships/image" Target="../media/image457.emf"/><Relationship Id="rId13" Type="http://schemas.openxmlformats.org/officeDocument/2006/relationships/oleObject" Target="../embeddings/oleObject733.bin"/><Relationship Id="rId1" Type="http://schemas.openxmlformats.org/officeDocument/2006/relationships/vmlDrawing" Target="../drawings/vmlDrawing6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oleObject729.bin"/><Relationship Id="rId5" Type="http://schemas.openxmlformats.org/officeDocument/2006/relationships/image" Target="../media/image454.emf"/><Relationship Id="rId6" Type="http://schemas.openxmlformats.org/officeDocument/2006/relationships/oleObject" Target="../embeddings/oleObject730.bin"/><Relationship Id="rId7" Type="http://schemas.openxmlformats.org/officeDocument/2006/relationships/image" Target="../media/image455.emf"/><Relationship Id="rId8" Type="http://schemas.openxmlformats.org/officeDocument/2006/relationships/image" Target="../media/image458.emf"/><Relationship Id="rId9" Type="http://schemas.openxmlformats.org/officeDocument/2006/relationships/oleObject" Target="../embeddings/oleObject731.bin"/><Relationship Id="rId10" Type="http://schemas.openxmlformats.org/officeDocument/2006/relationships/image" Target="../media/image456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oleObject734.bin"/><Relationship Id="rId5" Type="http://schemas.openxmlformats.org/officeDocument/2006/relationships/image" Target="../media/image459.emf"/><Relationship Id="rId1" Type="http://schemas.openxmlformats.org/officeDocument/2006/relationships/vmlDrawing" Target="../drawings/vmlDrawing66.vml"/><Relationship Id="rId2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39.bin"/><Relationship Id="rId12" Type="http://schemas.openxmlformats.org/officeDocument/2006/relationships/image" Target="../media/image464.emf"/><Relationship Id="rId13" Type="http://schemas.openxmlformats.org/officeDocument/2006/relationships/oleObject" Target="../embeddings/oleObject740.bin"/><Relationship Id="rId14" Type="http://schemas.openxmlformats.org/officeDocument/2006/relationships/image" Target="../media/image465.emf"/><Relationship Id="rId1" Type="http://schemas.openxmlformats.org/officeDocument/2006/relationships/vmlDrawing" Target="../drawings/vmlDrawing6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35.bin"/><Relationship Id="rId4" Type="http://schemas.openxmlformats.org/officeDocument/2006/relationships/image" Target="../media/image460.emf"/><Relationship Id="rId5" Type="http://schemas.openxmlformats.org/officeDocument/2006/relationships/oleObject" Target="../embeddings/oleObject736.bin"/><Relationship Id="rId6" Type="http://schemas.openxmlformats.org/officeDocument/2006/relationships/image" Target="../media/image461.emf"/><Relationship Id="rId7" Type="http://schemas.openxmlformats.org/officeDocument/2006/relationships/oleObject" Target="../embeddings/oleObject737.bin"/><Relationship Id="rId8" Type="http://schemas.openxmlformats.org/officeDocument/2006/relationships/image" Target="../media/image462.emf"/><Relationship Id="rId9" Type="http://schemas.openxmlformats.org/officeDocument/2006/relationships/oleObject" Target="../embeddings/oleObject738.bin"/><Relationship Id="rId10" Type="http://schemas.openxmlformats.org/officeDocument/2006/relationships/image" Target="../media/image463.emf"/></Relationships>
</file>

<file path=ppt/slides/_rels/slide7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4.bin"/><Relationship Id="rId12" Type="http://schemas.openxmlformats.org/officeDocument/2006/relationships/image" Target="../media/image469.emf"/><Relationship Id="rId1" Type="http://schemas.openxmlformats.org/officeDocument/2006/relationships/vmlDrawing" Target="../drawings/vmlDrawing6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9.xml"/><Relationship Id="rId4" Type="http://schemas.openxmlformats.org/officeDocument/2006/relationships/image" Target="../media/image470.emf"/><Relationship Id="rId5" Type="http://schemas.openxmlformats.org/officeDocument/2006/relationships/oleObject" Target="../embeddings/oleObject741.bin"/><Relationship Id="rId6" Type="http://schemas.openxmlformats.org/officeDocument/2006/relationships/image" Target="../media/image466.emf"/><Relationship Id="rId7" Type="http://schemas.openxmlformats.org/officeDocument/2006/relationships/oleObject" Target="../embeddings/oleObject742.bin"/><Relationship Id="rId8" Type="http://schemas.openxmlformats.org/officeDocument/2006/relationships/image" Target="../media/image467.emf"/><Relationship Id="rId9" Type="http://schemas.openxmlformats.org/officeDocument/2006/relationships/oleObject" Target="../embeddings/oleObject743.bin"/><Relationship Id="rId10" Type="http://schemas.openxmlformats.org/officeDocument/2006/relationships/image" Target="../media/image468.emf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3.emf"/><Relationship Id="rId20" Type="http://schemas.openxmlformats.org/officeDocument/2006/relationships/oleObject" Target="../embeddings/oleObject753.bin"/><Relationship Id="rId21" Type="http://schemas.openxmlformats.org/officeDocument/2006/relationships/image" Target="../media/image479.emf"/><Relationship Id="rId22" Type="http://schemas.openxmlformats.org/officeDocument/2006/relationships/oleObject" Target="../embeddings/oleObject754.bin"/><Relationship Id="rId23" Type="http://schemas.openxmlformats.org/officeDocument/2006/relationships/image" Target="../media/image480.emf"/><Relationship Id="rId24" Type="http://schemas.openxmlformats.org/officeDocument/2006/relationships/oleObject" Target="../embeddings/oleObject755.bin"/><Relationship Id="rId25" Type="http://schemas.openxmlformats.org/officeDocument/2006/relationships/image" Target="../media/image481.emf"/><Relationship Id="rId26" Type="http://schemas.openxmlformats.org/officeDocument/2006/relationships/oleObject" Target="../embeddings/oleObject756.bin"/><Relationship Id="rId27" Type="http://schemas.openxmlformats.org/officeDocument/2006/relationships/oleObject" Target="../embeddings/oleObject757.bin"/><Relationship Id="rId10" Type="http://schemas.openxmlformats.org/officeDocument/2006/relationships/oleObject" Target="../embeddings/oleObject748.bin"/><Relationship Id="rId11" Type="http://schemas.openxmlformats.org/officeDocument/2006/relationships/image" Target="../media/image474.emf"/><Relationship Id="rId12" Type="http://schemas.openxmlformats.org/officeDocument/2006/relationships/oleObject" Target="../embeddings/oleObject749.bin"/><Relationship Id="rId13" Type="http://schemas.openxmlformats.org/officeDocument/2006/relationships/image" Target="../media/image475.emf"/><Relationship Id="rId14" Type="http://schemas.openxmlformats.org/officeDocument/2006/relationships/oleObject" Target="../embeddings/oleObject750.bin"/><Relationship Id="rId15" Type="http://schemas.openxmlformats.org/officeDocument/2006/relationships/image" Target="../media/image476.emf"/><Relationship Id="rId16" Type="http://schemas.openxmlformats.org/officeDocument/2006/relationships/oleObject" Target="../embeddings/oleObject751.bin"/><Relationship Id="rId17" Type="http://schemas.openxmlformats.org/officeDocument/2006/relationships/image" Target="../media/image477.emf"/><Relationship Id="rId18" Type="http://schemas.openxmlformats.org/officeDocument/2006/relationships/oleObject" Target="../embeddings/oleObject752.bin"/><Relationship Id="rId19" Type="http://schemas.openxmlformats.org/officeDocument/2006/relationships/image" Target="../media/image478.emf"/><Relationship Id="rId1" Type="http://schemas.openxmlformats.org/officeDocument/2006/relationships/vmlDrawing" Target="../drawings/vmlDrawing6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0.xml"/><Relationship Id="rId4" Type="http://schemas.openxmlformats.org/officeDocument/2006/relationships/oleObject" Target="../embeddings/oleObject745.bin"/><Relationship Id="rId5" Type="http://schemas.openxmlformats.org/officeDocument/2006/relationships/image" Target="../media/image471.emf"/><Relationship Id="rId6" Type="http://schemas.openxmlformats.org/officeDocument/2006/relationships/oleObject" Target="../embeddings/oleObject746.bin"/><Relationship Id="rId7" Type="http://schemas.openxmlformats.org/officeDocument/2006/relationships/image" Target="../media/image472.emf"/><Relationship Id="rId8" Type="http://schemas.openxmlformats.org/officeDocument/2006/relationships/oleObject" Target="../embeddings/oleObject747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23.emf"/><Relationship Id="rId14" Type="http://schemas.openxmlformats.org/officeDocument/2006/relationships/oleObject" Target="../embeddings/oleObject24.bin"/><Relationship Id="rId15" Type="http://schemas.openxmlformats.org/officeDocument/2006/relationships/image" Target="../media/image24.emf"/><Relationship Id="rId16" Type="http://schemas.openxmlformats.org/officeDocument/2006/relationships/oleObject" Target="../embeddings/oleObject25.bin"/><Relationship Id="rId17" Type="http://schemas.openxmlformats.org/officeDocument/2006/relationships/image" Target="../media/image25.emf"/><Relationship Id="rId18" Type="http://schemas.openxmlformats.org/officeDocument/2006/relationships/oleObject" Target="../embeddings/oleObject26.bin"/><Relationship Id="rId19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22.bin"/></Relationships>
</file>

<file path=ppt/slides/_rels/slide8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62.bin"/><Relationship Id="rId12" Type="http://schemas.openxmlformats.org/officeDocument/2006/relationships/image" Target="../media/image486.emf"/><Relationship Id="rId13" Type="http://schemas.openxmlformats.org/officeDocument/2006/relationships/oleObject" Target="../embeddings/oleObject763.bin"/><Relationship Id="rId14" Type="http://schemas.openxmlformats.org/officeDocument/2006/relationships/image" Target="../media/image487.emf"/><Relationship Id="rId15" Type="http://schemas.openxmlformats.org/officeDocument/2006/relationships/oleObject" Target="../embeddings/oleObject764.bin"/><Relationship Id="rId16" Type="http://schemas.openxmlformats.org/officeDocument/2006/relationships/oleObject" Target="../embeddings/oleObject765.bin"/><Relationship Id="rId17" Type="http://schemas.openxmlformats.org/officeDocument/2006/relationships/image" Target="../media/image488.emf"/><Relationship Id="rId1" Type="http://schemas.openxmlformats.org/officeDocument/2006/relationships/vmlDrawing" Target="../drawings/vmlDrawing7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58.bin"/><Relationship Id="rId4" Type="http://schemas.openxmlformats.org/officeDocument/2006/relationships/image" Target="../media/image482.emf"/><Relationship Id="rId5" Type="http://schemas.openxmlformats.org/officeDocument/2006/relationships/oleObject" Target="../embeddings/oleObject759.bin"/><Relationship Id="rId6" Type="http://schemas.openxmlformats.org/officeDocument/2006/relationships/image" Target="../media/image483.emf"/><Relationship Id="rId7" Type="http://schemas.openxmlformats.org/officeDocument/2006/relationships/oleObject" Target="../embeddings/oleObject760.bin"/><Relationship Id="rId8" Type="http://schemas.openxmlformats.org/officeDocument/2006/relationships/image" Target="../media/image484.emf"/><Relationship Id="rId9" Type="http://schemas.openxmlformats.org/officeDocument/2006/relationships/oleObject" Target="../embeddings/oleObject761.bin"/><Relationship Id="rId10" Type="http://schemas.openxmlformats.org/officeDocument/2006/relationships/image" Target="../media/image485.emf"/></Relationships>
</file>

<file path=ppt/slides/_rels/slide8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2.emf"/><Relationship Id="rId12" Type="http://schemas.openxmlformats.org/officeDocument/2006/relationships/oleObject" Target="../embeddings/oleObject770.bin"/><Relationship Id="rId13" Type="http://schemas.openxmlformats.org/officeDocument/2006/relationships/image" Target="../media/image493.emf"/><Relationship Id="rId1" Type="http://schemas.openxmlformats.org/officeDocument/2006/relationships/vmlDrawing" Target="../drawings/vmlDrawing7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766.bin"/><Relationship Id="rId5" Type="http://schemas.openxmlformats.org/officeDocument/2006/relationships/image" Target="../media/image489.emf"/><Relationship Id="rId6" Type="http://schemas.openxmlformats.org/officeDocument/2006/relationships/oleObject" Target="../embeddings/oleObject767.bin"/><Relationship Id="rId7" Type="http://schemas.openxmlformats.org/officeDocument/2006/relationships/image" Target="../media/image490.emf"/><Relationship Id="rId8" Type="http://schemas.openxmlformats.org/officeDocument/2006/relationships/oleObject" Target="../embeddings/oleObject768.bin"/><Relationship Id="rId9" Type="http://schemas.openxmlformats.org/officeDocument/2006/relationships/image" Target="../media/image491.emf"/><Relationship Id="rId10" Type="http://schemas.openxmlformats.org/officeDocument/2006/relationships/oleObject" Target="../embeddings/oleObject769.bin"/></Relationships>
</file>

<file path=ppt/slides/_rels/slide8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6.emf"/><Relationship Id="rId20" Type="http://schemas.openxmlformats.org/officeDocument/2006/relationships/oleObject" Target="../embeddings/oleObject779.bin"/><Relationship Id="rId21" Type="http://schemas.openxmlformats.org/officeDocument/2006/relationships/oleObject" Target="../embeddings/oleObject780.bin"/><Relationship Id="rId22" Type="http://schemas.openxmlformats.org/officeDocument/2006/relationships/oleObject" Target="../embeddings/oleObject781.bin"/><Relationship Id="rId23" Type="http://schemas.openxmlformats.org/officeDocument/2006/relationships/image" Target="../media/image502.emf"/><Relationship Id="rId24" Type="http://schemas.openxmlformats.org/officeDocument/2006/relationships/oleObject" Target="../embeddings/oleObject782.bin"/><Relationship Id="rId25" Type="http://schemas.openxmlformats.org/officeDocument/2006/relationships/image" Target="../media/image503.emf"/><Relationship Id="rId26" Type="http://schemas.openxmlformats.org/officeDocument/2006/relationships/oleObject" Target="../embeddings/oleObject783.bin"/><Relationship Id="rId27" Type="http://schemas.openxmlformats.org/officeDocument/2006/relationships/image" Target="../media/image504.emf"/><Relationship Id="rId10" Type="http://schemas.openxmlformats.org/officeDocument/2006/relationships/oleObject" Target="../embeddings/oleObject774.bin"/><Relationship Id="rId11" Type="http://schemas.openxmlformats.org/officeDocument/2006/relationships/image" Target="../media/image497.emf"/><Relationship Id="rId12" Type="http://schemas.openxmlformats.org/officeDocument/2006/relationships/oleObject" Target="../embeddings/oleObject775.bin"/><Relationship Id="rId13" Type="http://schemas.openxmlformats.org/officeDocument/2006/relationships/image" Target="../media/image498.emf"/><Relationship Id="rId14" Type="http://schemas.openxmlformats.org/officeDocument/2006/relationships/oleObject" Target="../embeddings/oleObject776.bin"/><Relationship Id="rId15" Type="http://schemas.openxmlformats.org/officeDocument/2006/relationships/image" Target="../media/image499.emf"/><Relationship Id="rId16" Type="http://schemas.openxmlformats.org/officeDocument/2006/relationships/oleObject" Target="../embeddings/oleObject777.bin"/><Relationship Id="rId17" Type="http://schemas.openxmlformats.org/officeDocument/2006/relationships/image" Target="../media/image500.emf"/><Relationship Id="rId18" Type="http://schemas.openxmlformats.org/officeDocument/2006/relationships/oleObject" Target="../embeddings/oleObject778.bin"/><Relationship Id="rId19" Type="http://schemas.openxmlformats.org/officeDocument/2006/relationships/image" Target="../media/image501.emf"/><Relationship Id="rId1" Type="http://schemas.openxmlformats.org/officeDocument/2006/relationships/vmlDrawing" Target="../drawings/vmlDrawing7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oleObject771.bin"/><Relationship Id="rId5" Type="http://schemas.openxmlformats.org/officeDocument/2006/relationships/image" Target="../media/image494.emf"/><Relationship Id="rId6" Type="http://schemas.openxmlformats.org/officeDocument/2006/relationships/oleObject" Target="../embeddings/oleObject772.bin"/><Relationship Id="rId7" Type="http://schemas.openxmlformats.org/officeDocument/2006/relationships/image" Target="../media/image495.emf"/><Relationship Id="rId8" Type="http://schemas.openxmlformats.org/officeDocument/2006/relationships/oleObject" Target="../embeddings/oleObject773.bin"/></Relationships>
</file>

<file path=ppt/slides/_rels/slide8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5.emf"/><Relationship Id="rId12" Type="http://schemas.openxmlformats.org/officeDocument/2006/relationships/oleObject" Target="../embeddings/oleObject788.bin"/><Relationship Id="rId13" Type="http://schemas.openxmlformats.org/officeDocument/2006/relationships/image" Target="../media/image506.emf"/><Relationship Id="rId14" Type="http://schemas.openxmlformats.org/officeDocument/2006/relationships/oleObject" Target="../embeddings/oleObject789.bin"/><Relationship Id="rId15" Type="http://schemas.openxmlformats.org/officeDocument/2006/relationships/image" Target="../media/image507.emf"/><Relationship Id="rId1" Type="http://schemas.openxmlformats.org/officeDocument/2006/relationships/vmlDrawing" Target="../drawings/vmlDrawing7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3.xml"/><Relationship Id="rId4" Type="http://schemas.openxmlformats.org/officeDocument/2006/relationships/oleObject" Target="../embeddings/oleObject784.bin"/><Relationship Id="rId5" Type="http://schemas.openxmlformats.org/officeDocument/2006/relationships/image" Target="../media/image499.emf"/><Relationship Id="rId6" Type="http://schemas.openxmlformats.org/officeDocument/2006/relationships/oleObject" Target="../embeddings/oleObject785.bin"/><Relationship Id="rId7" Type="http://schemas.openxmlformats.org/officeDocument/2006/relationships/image" Target="../media/image500.emf"/><Relationship Id="rId8" Type="http://schemas.openxmlformats.org/officeDocument/2006/relationships/oleObject" Target="../embeddings/oleObject786.bin"/><Relationship Id="rId9" Type="http://schemas.openxmlformats.org/officeDocument/2006/relationships/image" Target="../media/image501.emf"/><Relationship Id="rId10" Type="http://schemas.openxmlformats.org/officeDocument/2006/relationships/oleObject" Target="../embeddings/oleObject78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29.e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3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8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/>
          </p:cNvSpPr>
          <p:nvPr/>
        </p:nvSpPr>
        <p:spPr bwMode="auto">
          <a:xfrm>
            <a:off x="8607180" y="6477000"/>
            <a:ext cx="351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0.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  <p:sp>
        <p:nvSpPr>
          <p:cNvPr id="51" name="Text Box 9"/>
          <p:cNvSpPr txBox="1">
            <a:spLocks/>
          </p:cNvSpPr>
          <p:nvPr/>
        </p:nvSpPr>
        <p:spPr bwMode="auto">
          <a:xfrm>
            <a:off x="0" y="73343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dirty="0" smtClean="0">
                <a:solidFill>
                  <a:srgbClr val="FF0000"/>
                </a:solidFill>
                <a:latin typeface="Apple Chancery"/>
                <a:cs typeface="Apple Chancery"/>
                <a:sym typeface="Gill Sans" charset="0"/>
              </a:rPr>
              <a:t>Cumulative Review from Gravitation to Faraday’s Law</a:t>
            </a:r>
            <a:endParaRPr lang="en-US" sz="4000" dirty="0">
              <a:solidFill>
                <a:srgbClr val="0000FF"/>
              </a:solidFill>
              <a:latin typeface="Times New Roman"/>
              <a:cs typeface="Times New Roman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9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8588" y="121195"/>
            <a:ext cx="665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2: </a:t>
            </a:r>
            <a:r>
              <a:rPr lang="en-US" sz="2000" dirty="0" smtClean="0">
                <a:latin typeface="Times New Roman"/>
                <a:cs typeface="Times New Roman"/>
              </a:rPr>
              <a:t>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simple pendulum </a:t>
            </a:r>
            <a:r>
              <a:rPr lang="en-US" sz="2000" dirty="0" smtClean="0">
                <a:latin typeface="Times New Roman"/>
                <a:cs typeface="Times New Roman"/>
              </a:rPr>
              <a:t>of length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observed as shown to the right.  What is its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period of motion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5231" y="981754"/>
            <a:ext cx="7591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If we can </a:t>
            </a:r>
            <a:r>
              <a:rPr lang="en-US" sz="2000" dirty="0" smtClean="0">
                <a:latin typeface="Times New Roman"/>
                <a:cs typeface="Times New Roman"/>
              </a:rPr>
              <a:t>show that this system’s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N.S.L. expression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conforms to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simple harmonic motion</a:t>
            </a:r>
            <a:r>
              <a:rPr lang="en-US" sz="2000" dirty="0" smtClean="0">
                <a:latin typeface="Times New Roman"/>
                <a:cs typeface="Times New Roman"/>
              </a:rPr>
              <a:t>, we have it.  As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motion is rotational</a:t>
            </a:r>
            <a:r>
              <a:rPr lang="en-US" sz="2000" dirty="0" smtClean="0">
                <a:latin typeface="Times New Roman"/>
                <a:cs typeface="Times New Roman"/>
              </a:rPr>
              <a:t>, we need to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sum torques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about </a:t>
            </a: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pivot point.  </a:t>
            </a: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torque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due to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tension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  </a:t>
            </a:r>
            <a:r>
              <a:rPr lang="en-US" sz="2000" dirty="0" smtClean="0">
                <a:latin typeface="Times New Roman"/>
                <a:cs typeface="Times New Roman"/>
              </a:rPr>
              <a:t>Noting that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r-perpendicular </a:t>
            </a:r>
            <a:r>
              <a:rPr lang="en-US" sz="2000" dirty="0" smtClean="0">
                <a:latin typeface="Times New Roman"/>
                <a:cs typeface="Times New Roman"/>
              </a:rPr>
              <a:t>for gravity is           , we can write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7491412" y="360210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7391400" y="504074"/>
            <a:ext cx="12522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999425"/>
              </p:ext>
            </p:extLst>
          </p:nvPr>
        </p:nvGraphicFramePr>
        <p:xfrm>
          <a:off x="8034337" y="1102257"/>
          <a:ext cx="2111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71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7" y="1102257"/>
                        <a:ext cx="21113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467544"/>
              </p:ext>
            </p:extLst>
          </p:nvPr>
        </p:nvGraphicFramePr>
        <p:xfrm>
          <a:off x="8469812" y="1349375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72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812" y="1349375"/>
                        <a:ext cx="212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5"/>
          <p:cNvSpPr>
            <a:spLocks noChangeShapeType="1"/>
          </p:cNvSpPr>
          <p:nvPr/>
        </p:nvSpPr>
        <p:spPr bwMode="auto">
          <a:xfrm flipH="1">
            <a:off x="767238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H="1">
            <a:off x="7853362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 flipH="1">
            <a:off x="803433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 flipH="1">
            <a:off x="8215312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 flipH="1">
            <a:off x="8396287" y="363385"/>
            <a:ext cx="179387" cy="140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auto">
          <a:xfrm>
            <a:off x="8007849" y="500296"/>
            <a:ext cx="671512" cy="19044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630980" y="2404705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675935"/>
              </p:ext>
            </p:extLst>
          </p:nvPr>
        </p:nvGraphicFramePr>
        <p:xfrm>
          <a:off x="8769350" y="2411413"/>
          <a:ext cx="252413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73" name="Equation" r:id="rId8" imgW="165100" imgH="127000" progId="Equation.DSMT4">
                  <p:embed/>
                </p:oleObj>
              </mc:Choice>
              <mc:Fallback>
                <p:oleObj name="Equation" r:id="rId8" imgW="165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9350" y="2411413"/>
                        <a:ext cx="252413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8007849" y="504074"/>
            <a:ext cx="0" cy="180951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001000" y="1075267"/>
            <a:ext cx="207433" cy="38899"/>
          </a:xfrm>
          <a:custGeom>
            <a:avLst/>
            <a:gdLst>
              <a:gd name="connsiteX0" fmla="*/ 0 w 207433"/>
              <a:gd name="connsiteY0" fmla="*/ 38100 h 38899"/>
              <a:gd name="connsiteX1" fmla="*/ 101600 w 207433"/>
              <a:gd name="connsiteY1" fmla="*/ 33866 h 38899"/>
              <a:gd name="connsiteX2" fmla="*/ 207433 w 207433"/>
              <a:gd name="connsiteY2" fmla="*/ 0 h 3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33" h="38899">
                <a:moveTo>
                  <a:pt x="0" y="38100"/>
                </a:moveTo>
                <a:cubicBezTo>
                  <a:pt x="33514" y="39158"/>
                  <a:pt x="67028" y="40216"/>
                  <a:pt x="101600" y="33866"/>
                </a:cubicBezTo>
                <a:cubicBezTo>
                  <a:pt x="136172" y="27516"/>
                  <a:pt x="207433" y="0"/>
                  <a:pt x="207433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926395"/>
              </p:ext>
            </p:extLst>
          </p:nvPr>
        </p:nvGraphicFramePr>
        <p:xfrm>
          <a:off x="2243138" y="2442805"/>
          <a:ext cx="3519487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74" name="Equation" r:id="rId10" imgW="2120900" imgH="1282700" progId="Equation.DSMT4">
                  <p:embed/>
                </p:oleObj>
              </mc:Choice>
              <mc:Fallback>
                <p:oleObj name="Equation" r:id="rId10" imgW="2120900" imgH="1282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2442805"/>
                        <a:ext cx="3519487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704098"/>
              </p:ext>
            </p:extLst>
          </p:nvPr>
        </p:nvGraphicFramePr>
        <p:xfrm>
          <a:off x="4660105" y="1954356"/>
          <a:ext cx="7159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75" name="Equation" r:id="rId12" imgW="431800" imgH="177800" progId="Equation.DSMT4">
                  <p:embed/>
                </p:oleObj>
              </mc:Choice>
              <mc:Fallback>
                <p:oleObj name="Equation" r:id="rId12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105" y="1954356"/>
                        <a:ext cx="71596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07591" y="4741616"/>
            <a:ext cx="8357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isn’t quite </a:t>
            </a:r>
            <a:r>
              <a:rPr lang="en-US" sz="2000" dirty="0" smtClean="0">
                <a:latin typeface="Times New Roman"/>
                <a:cs typeface="Times New Roman"/>
              </a:rPr>
              <a:t>the right form, but if we take a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small angle approximation</a:t>
            </a:r>
            <a:r>
              <a:rPr lang="en-US" sz="2000" dirty="0" smtClean="0">
                <a:latin typeface="Times New Roman"/>
                <a:cs typeface="Times New Roman"/>
              </a:rPr>
              <a:t>, we find that for                           and we can write: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59168"/>
              </p:ext>
            </p:extLst>
          </p:nvPr>
        </p:nvGraphicFramePr>
        <p:xfrm>
          <a:off x="1846263" y="5105400"/>
          <a:ext cx="164306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76" name="Equation" r:id="rId14" imgW="990600" imgH="190500" progId="Equation.DSMT4">
                  <p:embed/>
                </p:oleObj>
              </mc:Choice>
              <mc:Fallback>
                <p:oleObj name="Equation" r:id="rId14" imgW="990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5105400"/>
                        <a:ext cx="1643062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738509"/>
              </p:ext>
            </p:extLst>
          </p:nvPr>
        </p:nvGraphicFramePr>
        <p:xfrm>
          <a:off x="3753643" y="5538788"/>
          <a:ext cx="16859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77" name="Equation" r:id="rId16" imgW="1016000" imgH="444500" progId="Equation.DSMT4">
                  <p:embed/>
                </p:oleObj>
              </mc:Choice>
              <mc:Fallback>
                <p:oleObj name="Equation" r:id="rId16" imgW="1016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3643" y="5538788"/>
                        <a:ext cx="16859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Connector 59"/>
          <p:cNvCxnSpPr/>
          <p:nvPr/>
        </p:nvCxnSpPr>
        <p:spPr>
          <a:xfrm flipV="1">
            <a:off x="3086100" y="2908300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762500" y="3416300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563143" y="2908300"/>
            <a:ext cx="268288" cy="3429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099843" y="3416300"/>
            <a:ext cx="97632" cy="130175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425265" y="3962757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488237" y="4089757"/>
            <a:ext cx="0" cy="6127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7491412" y="2651126"/>
            <a:ext cx="0" cy="176149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7075350" y="2916738"/>
            <a:ext cx="412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349471"/>
              </p:ext>
            </p:extLst>
          </p:nvPr>
        </p:nvGraphicFramePr>
        <p:xfrm>
          <a:off x="7722658" y="3375024"/>
          <a:ext cx="10636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78" name="Equation" r:id="rId18" imgW="698500" imgH="203200" progId="Equation.DSMT4">
                  <p:embed/>
                </p:oleObj>
              </mc:Choice>
              <mc:Fallback>
                <p:oleObj name="Equation" r:id="rId18" imgW="698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2658" y="3375024"/>
                        <a:ext cx="106362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103398"/>
              </p:ext>
            </p:extLst>
          </p:nvPr>
        </p:nvGraphicFramePr>
        <p:xfrm>
          <a:off x="6977590" y="2838807"/>
          <a:ext cx="134937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79" name="Equation" r:id="rId20" imgW="88900" imgH="114300" progId="Equation.DSMT4">
                  <p:embed/>
                </p:oleObj>
              </mc:Choice>
              <mc:Fallback>
                <p:oleObj name="Equation" r:id="rId20" imgW="889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590" y="2838807"/>
                        <a:ext cx="134937" cy="17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523566"/>
              </p:ext>
            </p:extLst>
          </p:nvPr>
        </p:nvGraphicFramePr>
        <p:xfrm>
          <a:off x="6682315" y="2744155"/>
          <a:ext cx="295275" cy="25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80" name="Equation" r:id="rId22" imgW="241300" imgH="203200" progId="Equation.DSMT4">
                  <p:embed/>
                </p:oleObj>
              </mc:Choice>
              <mc:Fallback>
                <p:oleObj name="Equation" r:id="rId22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2315" y="2744155"/>
                        <a:ext cx="295275" cy="251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826400"/>
              </p:ext>
            </p:extLst>
          </p:nvPr>
        </p:nvGraphicFramePr>
        <p:xfrm>
          <a:off x="7546975" y="4286250"/>
          <a:ext cx="3698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81" name="Equation" r:id="rId24" imgW="241300" imgH="165100" progId="Equation.DSMT4">
                  <p:embed/>
                </p:oleObj>
              </mc:Choice>
              <mc:Fallback>
                <p:oleObj name="Equation" r:id="rId24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286250"/>
                        <a:ext cx="36988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 rot="1249353">
            <a:off x="7186612" y="3042201"/>
            <a:ext cx="609600" cy="393700"/>
          </a:xfrm>
          <a:custGeom>
            <a:avLst/>
            <a:gdLst>
              <a:gd name="connsiteX0" fmla="*/ 0 w 609600"/>
              <a:gd name="connsiteY0" fmla="*/ 0 h 393700"/>
              <a:gd name="connsiteX1" fmla="*/ 520700 w 609600"/>
              <a:gd name="connsiteY1" fmla="*/ 177800 h 393700"/>
              <a:gd name="connsiteX2" fmla="*/ 342900 w 609600"/>
              <a:gd name="connsiteY2" fmla="*/ 254000 h 393700"/>
              <a:gd name="connsiteX3" fmla="*/ 609600 w 609600"/>
              <a:gd name="connsiteY3" fmla="*/ 39370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393700">
                <a:moveTo>
                  <a:pt x="0" y="0"/>
                </a:moveTo>
                <a:cubicBezTo>
                  <a:pt x="231775" y="67733"/>
                  <a:pt x="463550" y="135467"/>
                  <a:pt x="520700" y="177800"/>
                </a:cubicBezTo>
                <a:cubicBezTo>
                  <a:pt x="577850" y="220133"/>
                  <a:pt x="328083" y="218017"/>
                  <a:pt x="342900" y="254000"/>
                </a:cubicBezTo>
                <a:cubicBezTo>
                  <a:pt x="357717" y="289983"/>
                  <a:pt x="609600" y="393700"/>
                  <a:pt x="609600" y="393700"/>
                </a:cubicBezTo>
              </a:path>
            </a:pathLst>
          </a:custGeom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8697057" y="2528014"/>
            <a:ext cx="0" cy="6127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8495445" y="1892300"/>
            <a:ext cx="187092" cy="5124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103401"/>
              </p:ext>
            </p:extLst>
          </p:nvPr>
        </p:nvGraphicFramePr>
        <p:xfrm>
          <a:off x="8746868" y="2959100"/>
          <a:ext cx="3698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82" name="Equation" r:id="rId26" imgW="241300" imgH="165100" progId="Equation.DSMT4">
                  <p:embed/>
                </p:oleObj>
              </mc:Choice>
              <mc:Fallback>
                <p:oleObj name="Equation" r:id="rId26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868" y="2959100"/>
                        <a:ext cx="36988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054712" y="2959100"/>
            <a:ext cx="390731" cy="10036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599492"/>
              </p:ext>
            </p:extLst>
          </p:nvPr>
        </p:nvGraphicFramePr>
        <p:xfrm>
          <a:off x="6977590" y="3296443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83" name="Equation" r:id="rId27" imgW="139700" imgH="152400" progId="Equation.DSMT4">
                  <p:embed/>
                </p:oleObj>
              </mc:Choice>
              <mc:Fallback>
                <p:oleObj name="Equation" r:id="rId27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590" y="3296443"/>
                        <a:ext cx="212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453485"/>
              </p:ext>
            </p:extLst>
          </p:nvPr>
        </p:nvGraphicFramePr>
        <p:xfrm>
          <a:off x="8288336" y="2018649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684" name="Equation" r:id="rId28" imgW="139700" imgH="152400" progId="Equation.DSMT4">
                  <p:embed/>
                </p:oleObj>
              </mc:Choice>
              <mc:Fallback>
                <p:oleObj name="Equation" r:id="rId28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336" y="2018649"/>
                        <a:ext cx="212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5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7" grpId="0"/>
      <p:bldP spid="30" grpId="0" animBg="1"/>
      <p:bldP spid="40" grpId="0" animBg="1"/>
      <p:bldP spid="41" grpId="0" animBg="1"/>
      <p:bldP spid="12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386514"/>
            <a:ext cx="452116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10a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709244"/>
            <a:ext cx="9109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Electrostatics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47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386514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10.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3700" y="239922"/>
            <a:ext cx="86068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pple Chancery"/>
                <a:cs typeface="Apple Chancery"/>
              </a:rPr>
              <a:t>Grounding </a:t>
            </a:r>
            <a:r>
              <a:rPr lang="en-US" sz="2000" dirty="0" smtClean="0">
                <a:latin typeface="Times New Roman"/>
                <a:cs typeface="Times New Roman"/>
              </a:rPr>
              <a:t>is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connecting</a:t>
            </a:r>
            <a:r>
              <a:rPr lang="en-US" sz="2000" dirty="0" smtClean="0">
                <a:latin typeface="Times New Roman"/>
                <a:cs typeface="Times New Roman"/>
              </a:rPr>
              <a:t> of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structure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</a:t>
            </a:r>
            <a:r>
              <a:rPr lang="en-US" sz="2000" dirty="0" smtClean="0">
                <a:latin typeface="Times New Roman"/>
                <a:cs typeface="Times New Roman"/>
              </a:rPr>
              <a:t> a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reservoir of charge</a:t>
            </a:r>
            <a:r>
              <a:rPr lang="en-US" sz="2000" dirty="0" smtClean="0">
                <a:latin typeface="Times New Roman"/>
                <a:cs typeface="Times New Roman"/>
              </a:rPr>
              <a:t>, often quite literally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ground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 electrically neutralize the structure</a:t>
            </a:r>
            <a:r>
              <a:rPr lang="en-US" sz="2000" dirty="0" smtClean="0">
                <a:latin typeface="Times New Roman"/>
                <a:cs typeface="Times New Roman"/>
              </a:rPr>
              <a:t>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08779" y="1468826"/>
            <a:ext cx="720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symbol for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ground</a:t>
            </a:r>
            <a:r>
              <a:rPr lang="en-US" sz="2000" dirty="0" smtClean="0">
                <a:latin typeface="Times New Roman"/>
                <a:cs typeface="Times New Roman"/>
              </a:rPr>
              <a:t> in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 electrical circuit </a:t>
            </a:r>
            <a:r>
              <a:rPr lang="en-US" sz="2000" dirty="0" smtClean="0">
                <a:latin typeface="Times New Roman"/>
                <a:cs typeface="Times New Roman"/>
              </a:rPr>
              <a:t>is shown to the right.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31799" y="4354512"/>
            <a:ext cx="592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Remove the hand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rod, </a:t>
            </a:r>
            <a:r>
              <a:rPr lang="en-US" sz="2000" dirty="0" smtClean="0">
                <a:latin typeface="Times New Roman"/>
                <a:cs typeface="Times New Roman"/>
              </a:rPr>
              <a:t>and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electrons will redistribute </a:t>
            </a:r>
            <a:r>
              <a:rPr lang="en-US" sz="2000" dirty="0" smtClean="0">
                <a:latin typeface="Times New Roman"/>
                <a:cs typeface="Times New Roman"/>
              </a:rPr>
              <a:t>themselves leaving you with a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negatively charged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ball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45400" y="1371600"/>
            <a:ext cx="687439" cy="504825"/>
            <a:chOff x="7353300" y="876300"/>
            <a:chExt cx="687439" cy="50482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353300" y="1206500"/>
              <a:ext cx="68743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483475" y="1295400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575550" y="1381125"/>
              <a:ext cx="23812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7685855" y="876300"/>
              <a:ext cx="0" cy="3175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extBox 168"/>
          <p:cNvSpPr txBox="1"/>
          <p:nvPr/>
        </p:nvSpPr>
        <p:spPr>
          <a:xfrm>
            <a:off x="7668788" y="918746"/>
            <a:ext cx="13975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c</a:t>
            </a:r>
            <a:r>
              <a:rPr lang="en-US" sz="1600" dirty="0" smtClean="0">
                <a:latin typeface="Times New Roman"/>
                <a:cs typeface="Times New Roman"/>
              </a:rPr>
              <a:t>ircuit symbol </a:t>
            </a:r>
          </a:p>
          <a:p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      for ground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93700" y="2005950"/>
            <a:ext cx="447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pple Chancery"/>
                <a:cs typeface="Apple Chancery"/>
              </a:rPr>
              <a:t>Touching </a:t>
            </a:r>
            <a:r>
              <a:rPr lang="en-US" sz="2000" dirty="0" smtClean="0">
                <a:latin typeface="Times New Roman"/>
                <a:cs typeface="Times New Roman"/>
              </a:rPr>
              <a:t>our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polarized ball </a:t>
            </a:r>
            <a:r>
              <a:rPr lang="en-US" sz="2000" dirty="0" smtClean="0">
                <a:latin typeface="Times New Roman"/>
                <a:cs typeface="Times New Roman"/>
              </a:rPr>
              <a:t>on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side opposite </a:t>
            </a:r>
            <a:r>
              <a:rPr lang="en-US" sz="2000" dirty="0" smtClean="0">
                <a:latin typeface="Times New Roman"/>
                <a:cs typeface="Times New Roman"/>
              </a:rPr>
              <a:t>the rod </a:t>
            </a:r>
            <a:r>
              <a:rPr lang="en-US" sz="2000" dirty="0">
                <a:latin typeface="Times New Roman"/>
                <a:cs typeface="Times New Roman"/>
              </a:rPr>
              <a:t>(I’d like to thank Michelangelo for the hand) </a:t>
            </a:r>
            <a:r>
              <a:rPr lang="en-US" sz="2000" dirty="0" smtClean="0">
                <a:latin typeface="Times New Roman"/>
                <a:cs typeface="Times New Roman"/>
              </a:rPr>
              <a:t>will “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ground” that side</a:t>
            </a:r>
            <a:r>
              <a:rPr lang="en-US" sz="2000" dirty="0" smtClean="0">
                <a:latin typeface="Times New Roman"/>
                <a:cs typeface="Times New Roman"/>
              </a:rPr>
              <a:t>, allowing free electrons to run from the hand to the ball,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neutralizing that side of the ball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26704" y="2078213"/>
            <a:ext cx="171059" cy="2098327"/>
            <a:chOff x="7442200" y="1352550"/>
            <a:chExt cx="214312" cy="2628900"/>
          </a:xfrm>
        </p:grpSpPr>
        <p:sp>
          <p:nvSpPr>
            <p:cNvPr id="49" name="Rectangle 48"/>
            <p:cNvSpPr/>
            <p:nvPr/>
          </p:nvSpPr>
          <p:spPr>
            <a:xfrm>
              <a:off x="7442200" y="1352550"/>
              <a:ext cx="190500" cy="26289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1414639"/>
                </p:ext>
              </p:extLst>
            </p:nvPr>
          </p:nvGraphicFramePr>
          <p:xfrm>
            <a:off x="7442200" y="1419225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08" name="Equation" r:id="rId4" imgW="139700" imgH="139700" progId="Equation.DSMT4">
                    <p:embed/>
                  </p:oleObj>
                </mc:Choice>
                <mc:Fallback>
                  <p:oleObj name="Equation" r:id="rId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1419225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4832009"/>
                </p:ext>
              </p:extLst>
            </p:nvPr>
          </p:nvGraphicFramePr>
          <p:xfrm>
            <a:off x="7442200" y="1625600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09" name="Equation" r:id="rId6" imgW="139700" imgH="139700" progId="Equation.DSMT4">
                    <p:embed/>
                  </p:oleObj>
                </mc:Choice>
                <mc:Fallback>
                  <p:oleObj name="Equation" r:id="rId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1625600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8238242"/>
                </p:ext>
              </p:extLst>
            </p:nvPr>
          </p:nvGraphicFramePr>
          <p:xfrm>
            <a:off x="7442200" y="1831975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10" name="Equation" r:id="rId7" imgW="139700" imgH="139700" progId="Equation.DSMT4">
                    <p:embed/>
                  </p:oleObj>
                </mc:Choice>
                <mc:Fallback>
                  <p:oleObj name="Equation" r:id="rId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1831975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7068508"/>
                </p:ext>
              </p:extLst>
            </p:nvPr>
          </p:nvGraphicFramePr>
          <p:xfrm>
            <a:off x="7442200" y="2038350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11" name="Equation" r:id="rId8" imgW="139700" imgH="139700" progId="Equation.DSMT4">
                    <p:embed/>
                  </p:oleObj>
                </mc:Choice>
                <mc:Fallback>
                  <p:oleObj name="Equation" r:id="rId8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2038350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2195176"/>
                </p:ext>
              </p:extLst>
            </p:nvPr>
          </p:nvGraphicFramePr>
          <p:xfrm>
            <a:off x="7442200" y="2244725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12" name="Equation" r:id="rId9" imgW="139700" imgH="139700" progId="Equation.DSMT4">
                    <p:embed/>
                  </p:oleObj>
                </mc:Choice>
                <mc:Fallback>
                  <p:oleObj name="Equation" r:id="rId9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2244725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6625044"/>
                </p:ext>
              </p:extLst>
            </p:nvPr>
          </p:nvGraphicFramePr>
          <p:xfrm>
            <a:off x="7442200" y="2451100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13" name="Equation" r:id="rId10" imgW="139700" imgH="139700" progId="Equation.DSMT4">
                    <p:embed/>
                  </p:oleObj>
                </mc:Choice>
                <mc:Fallback>
                  <p:oleObj name="Equation" r:id="rId10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2451100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9877366"/>
                </p:ext>
              </p:extLst>
            </p:nvPr>
          </p:nvGraphicFramePr>
          <p:xfrm>
            <a:off x="7442200" y="2657475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14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2657475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6539992"/>
                </p:ext>
              </p:extLst>
            </p:nvPr>
          </p:nvGraphicFramePr>
          <p:xfrm>
            <a:off x="7442200" y="2863850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15" name="Equation" r:id="rId12" imgW="139700" imgH="139700" progId="Equation.DSMT4">
                    <p:embed/>
                  </p:oleObj>
                </mc:Choice>
                <mc:Fallback>
                  <p:oleObj name="Equation" r:id="rId12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2863850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0117688"/>
                </p:ext>
              </p:extLst>
            </p:nvPr>
          </p:nvGraphicFramePr>
          <p:xfrm>
            <a:off x="7442200" y="3070225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16" name="Equation" r:id="rId13" imgW="139700" imgH="139700" progId="Equation.DSMT4">
                    <p:embed/>
                  </p:oleObj>
                </mc:Choice>
                <mc:Fallback>
                  <p:oleObj name="Equation" r:id="rId1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3070225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744214"/>
                </p:ext>
              </p:extLst>
            </p:nvPr>
          </p:nvGraphicFramePr>
          <p:xfrm>
            <a:off x="7442200" y="3276600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17" name="Equation" r:id="rId14" imgW="139700" imgH="139700" progId="Equation.DSMT4">
                    <p:embed/>
                  </p:oleObj>
                </mc:Choice>
                <mc:Fallback>
                  <p:oleObj name="Equation" r:id="rId1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3276600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7896475"/>
                </p:ext>
              </p:extLst>
            </p:nvPr>
          </p:nvGraphicFramePr>
          <p:xfrm>
            <a:off x="7442200" y="3482975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18" name="Equation" r:id="rId15" imgW="139700" imgH="139700" progId="Equation.DSMT4">
                    <p:embed/>
                  </p:oleObj>
                </mc:Choice>
                <mc:Fallback>
                  <p:oleObj name="Equation" r:id="rId1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3482975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4656877"/>
                </p:ext>
              </p:extLst>
            </p:nvPr>
          </p:nvGraphicFramePr>
          <p:xfrm>
            <a:off x="7442200" y="3689350"/>
            <a:ext cx="21431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19" name="Equation" r:id="rId16" imgW="139700" imgH="139700" progId="Equation.DSMT4">
                    <p:embed/>
                  </p:oleObj>
                </mc:Choice>
                <mc:Fallback>
                  <p:oleObj name="Equation" r:id="rId16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3689350"/>
                          <a:ext cx="21431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" name="Picture 19" descr="Unknown.jpe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565" y="2531371"/>
            <a:ext cx="841358" cy="104409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73642" y="4486402"/>
            <a:ext cx="2078426" cy="2078427"/>
            <a:chOff x="5618242" y="4544141"/>
            <a:chExt cx="2078426" cy="2078427"/>
          </a:xfrm>
        </p:grpSpPr>
        <p:sp>
          <p:nvSpPr>
            <p:cNvPr id="80" name="Oval 79"/>
            <p:cNvSpPr/>
            <p:nvPr/>
          </p:nvSpPr>
          <p:spPr>
            <a:xfrm>
              <a:off x="5618242" y="4544141"/>
              <a:ext cx="2078426" cy="2078427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5892308"/>
                </p:ext>
              </p:extLst>
            </p:nvPr>
          </p:nvGraphicFramePr>
          <p:xfrm>
            <a:off x="6945559" y="4701536"/>
            <a:ext cx="171060" cy="125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20" name="Equation" r:id="rId18" imgW="139700" imgH="101600" progId="Equation.DSMT4">
                    <p:embed/>
                  </p:oleObj>
                </mc:Choice>
                <mc:Fallback>
                  <p:oleObj name="Equation" r:id="rId18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5559" y="4701536"/>
                          <a:ext cx="171060" cy="12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1251768"/>
                </p:ext>
              </p:extLst>
            </p:nvPr>
          </p:nvGraphicFramePr>
          <p:xfrm>
            <a:off x="6050762" y="4866993"/>
            <a:ext cx="171060" cy="125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21" name="Equation" r:id="rId20" imgW="139700" imgH="101600" progId="Equation.DSMT4">
                    <p:embed/>
                  </p:oleObj>
                </mc:Choice>
                <mc:Fallback>
                  <p:oleObj name="Equation" r:id="rId20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0762" y="4866993"/>
                          <a:ext cx="171060" cy="12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7594221"/>
                </p:ext>
              </p:extLst>
            </p:nvPr>
          </p:nvGraphicFramePr>
          <p:xfrm>
            <a:off x="5720853" y="5195807"/>
            <a:ext cx="171060" cy="125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22" name="Equation" r:id="rId22" imgW="139700" imgH="101600" progId="Equation.DSMT4">
                    <p:embed/>
                  </p:oleObj>
                </mc:Choice>
                <mc:Fallback>
                  <p:oleObj name="Equation" r:id="rId22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0853" y="5195807"/>
                          <a:ext cx="171060" cy="12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6258580"/>
                </p:ext>
              </p:extLst>
            </p:nvPr>
          </p:nvGraphicFramePr>
          <p:xfrm>
            <a:off x="5843363" y="5967474"/>
            <a:ext cx="169792" cy="125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23" name="Equation" r:id="rId24" imgW="139700" imgH="101600" progId="Equation.DSMT4">
                    <p:embed/>
                  </p:oleObj>
                </mc:Choice>
                <mc:Fallback>
                  <p:oleObj name="Equation" r:id="rId24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3363" y="5967474"/>
                          <a:ext cx="169792" cy="12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9408583"/>
                </p:ext>
              </p:extLst>
            </p:nvPr>
          </p:nvGraphicFramePr>
          <p:xfrm>
            <a:off x="6336015" y="6092918"/>
            <a:ext cx="171060" cy="12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24" name="Equation" r:id="rId26" imgW="139700" imgH="101600" progId="Equation.DSMT4">
                    <p:embed/>
                  </p:oleObj>
                </mc:Choice>
                <mc:Fallback>
                  <p:oleObj name="Equation" r:id="rId26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6015" y="6092918"/>
                          <a:ext cx="171060" cy="124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9144221"/>
                </p:ext>
              </p:extLst>
            </p:nvPr>
          </p:nvGraphicFramePr>
          <p:xfrm>
            <a:off x="6130129" y="6310860"/>
            <a:ext cx="171059" cy="125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25" name="Equation" r:id="rId28" imgW="139700" imgH="101600" progId="Equation.DSMT4">
                    <p:embed/>
                  </p:oleObj>
                </mc:Choice>
                <mc:Fallback>
                  <p:oleObj name="Equation" r:id="rId28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0129" y="6310860"/>
                          <a:ext cx="171059" cy="12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2007535"/>
                </p:ext>
              </p:extLst>
            </p:nvPr>
          </p:nvGraphicFramePr>
          <p:xfrm>
            <a:off x="6781692" y="6129978"/>
            <a:ext cx="171060" cy="125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26" name="Equation" r:id="rId30" imgW="139700" imgH="101600" progId="Equation.DSMT4">
                    <p:embed/>
                  </p:oleObj>
                </mc:Choice>
                <mc:Fallback>
                  <p:oleObj name="Equation" r:id="rId30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692" y="6129978"/>
                          <a:ext cx="171060" cy="12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0441053"/>
                </p:ext>
              </p:extLst>
            </p:nvPr>
          </p:nvGraphicFramePr>
          <p:xfrm>
            <a:off x="7332845" y="5236595"/>
            <a:ext cx="171060" cy="125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27" name="Equation" r:id="rId32" imgW="139700" imgH="101600" progId="Equation.DSMT4">
                    <p:embed/>
                  </p:oleObj>
                </mc:Choice>
                <mc:Fallback>
                  <p:oleObj name="Equation" r:id="rId32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2845" y="5236595"/>
                          <a:ext cx="171060" cy="125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8812023"/>
                </p:ext>
              </p:extLst>
            </p:nvPr>
          </p:nvGraphicFramePr>
          <p:xfrm>
            <a:off x="5715620" y="5632325"/>
            <a:ext cx="171059" cy="125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28" name="Equation" r:id="rId34" imgW="139700" imgH="101600" progId="Equation.DSMT4">
                    <p:embed/>
                  </p:oleObj>
                </mc:Choice>
                <mc:Fallback>
                  <p:oleObj name="Equation" r:id="rId34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620" y="5632325"/>
                          <a:ext cx="171059" cy="12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0218365"/>
                </p:ext>
              </p:extLst>
            </p:nvPr>
          </p:nvGraphicFramePr>
          <p:xfrm>
            <a:off x="6261930" y="5099814"/>
            <a:ext cx="171060" cy="12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29" name="Equation" r:id="rId36" imgW="139700" imgH="101600" progId="Equation.DSMT4">
                    <p:embed/>
                  </p:oleObj>
                </mc:Choice>
                <mc:Fallback>
                  <p:oleObj name="Equation" r:id="rId36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1930" y="5099814"/>
                          <a:ext cx="171060" cy="124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3990009"/>
                </p:ext>
              </p:extLst>
            </p:nvPr>
          </p:nvGraphicFramePr>
          <p:xfrm>
            <a:off x="7355652" y="5644599"/>
            <a:ext cx="171059" cy="125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30" name="Equation" r:id="rId38" imgW="139700" imgH="101600" progId="Equation.DSMT4">
                    <p:embed/>
                  </p:oleObj>
                </mc:Choice>
                <mc:Fallback>
                  <p:oleObj name="Equation" r:id="rId38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5652" y="5644599"/>
                          <a:ext cx="171059" cy="12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908294"/>
                </p:ext>
              </p:extLst>
            </p:nvPr>
          </p:nvGraphicFramePr>
          <p:xfrm>
            <a:off x="6603440" y="5695047"/>
            <a:ext cx="171059" cy="12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31" name="Equation" r:id="rId40" imgW="139700" imgH="101600" progId="Equation.DSMT4">
                    <p:embed/>
                  </p:oleObj>
                </mc:Choice>
                <mc:Fallback>
                  <p:oleObj name="Equation" r:id="rId40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3440" y="5695047"/>
                          <a:ext cx="171059" cy="124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5497089"/>
                </p:ext>
              </p:extLst>
            </p:nvPr>
          </p:nvGraphicFramePr>
          <p:xfrm>
            <a:off x="6584892" y="5370522"/>
            <a:ext cx="171060" cy="12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32" name="Equation" r:id="rId42" imgW="139700" imgH="101600" progId="Equation.DSMT4">
                    <p:embed/>
                  </p:oleObj>
                </mc:Choice>
                <mc:Fallback>
                  <p:oleObj name="Equation" r:id="rId42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4892" y="5370522"/>
                          <a:ext cx="171060" cy="124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2345969"/>
                </p:ext>
              </p:extLst>
            </p:nvPr>
          </p:nvGraphicFramePr>
          <p:xfrm>
            <a:off x="7225774" y="6092918"/>
            <a:ext cx="171060" cy="12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33" name="Equation" r:id="rId44" imgW="139700" imgH="101600" progId="Equation.DSMT4">
                    <p:embed/>
                  </p:oleObj>
                </mc:Choice>
                <mc:Fallback>
                  <p:oleObj name="Equation" r:id="rId44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5774" y="6092918"/>
                          <a:ext cx="171060" cy="124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7803156"/>
                </p:ext>
              </p:extLst>
            </p:nvPr>
          </p:nvGraphicFramePr>
          <p:xfrm>
            <a:off x="6774499" y="5036459"/>
            <a:ext cx="171060" cy="125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34" name="Equation" r:id="rId46" imgW="139700" imgH="101600" progId="Equation.DSMT4">
                    <p:embed/>
                  </p:oleObj>
                </mc:Choice>
                <mc:Fallback>
                  <p:oleObj name="Equation" r:id="rId46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4499" y="5036459"/>
                          <a:ext cx="171060" cy="125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2379555"/>
                </p:ext>
              </p:extLst>
            </p:nvPr>
          </p:nvGraphicFramePr>
          <p:xfrm>
            <a:off x="6188016" y="5800217"/>
            <a:ext cx="171060" cy="125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35" name="Equation" r:id="rId48" imgW="139700" imgH="101600" progId="Equation.DSMT4">
                    <p:embed/>
                  </p:oleObj>
                </mc:Choice>
                <mc:Fallback>
                  <p:oleObj name="Equation" r:id="rId48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8016" y="5800217"/>
                          <a:ext cx="171060" cy="12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1444703"/>
                </p:ext>
              </p:extLst>
            </p:nvPr>
          </p:nvGraphicFramePr>
          <p:xfrm>
            <a:off x="6952752" y="6310860"/>
            <a:ext cx="171059" cy="12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36" name="Equation" r:id="rId50" imgW="139700" imgH="101600" progId="Equation.DSMT4">
                    <p:embed/>
                  </p:oleObj>
                </mc:Choice>
                <mc:Fallback>
                  <p:oleObj name="Equation" r:id="rId50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2752" y="6310860"/>
                          <a:ext cx="171059" cy="124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1994367"/>
                </p:ext>
              </p:extLst>
            </p:nvPr>
          </p:nvGraphicFramePr>
          <p:xfrm>
            <a:off x="6029795" y="5401440"/>
            <a:ext cx="171060" cy="12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37" name="Equation" r:id="rId52" imgW="139700" imgH="101600" progId="Equation.DSMT4">
                    <p:embed/>
                  </p:oleObj>
                </mc:Choice>
                <mc:Fallback>
                  <p:oleObj name="Equation" r:id="rId52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795" y="5401440"/>
                          <a:ext cx="171060" cy="124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7576966"/>
                </p:ext>
              </p:extLst>
            </p:nvPr>
          </p:nvGraphicFramePr>
          <p:xfrm>
            <a:off x="6459177" y="4702804"/>
            <a:ext cx="171059" cy="12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38" name="Equation" r:id="rId54" imgW="139700" imgH="101600" progId="Equation.DSMT4">
                    <p:embed/>
                  </p:oleObj>
                </mc:Choice>
                <mc:Fallback>
                  <p:oleObj name="Equation" r:id="rId54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9177" y="4702804"/>
                          <a:ext cx="171059" cy="124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5967561"/>
                </p:ext>
              </p:extLst>
            </p:nvPr>
          </p:nvGraphicFramePr>
          <p:xfrm>
            <a:off x="6949068" y="5856603"/>
            <a:ext cx="171060" cy="125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39" name="Equation" r:id="rId56" imgW="139700" imgH="101600" progId="Equation.DSMT4">
                    <p:embed/>
                  </p:oleObj>
                </mc:Choice>
                <mc:Fallback>
                  <p:oleObj name="Equation" r:id="rId56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9068" y="5856603"/>
                          <a:ext cx="171060" cy="12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1693656"/>
                </p:ext>
              </p:extLst>
            </p:nvPr>
          </p:nvGraphicFramePr>
          <p:xfrm>
            <a:off x="6942051" y="5424870"/>
            <a:ext cx="171059" cy="12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40" name="Equation" r:id="rId58" imgW="139700" imgH="101600" progId="Equation.DSMT4">
                    <p:embed/>
                  </p:oleObj>
                </mc:Choice>
                <mc:Fallback>
                  <p:oleObj name="Equation" r:id="rId58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2051" y="5424870"/>
                          <a:ext cx="171059" cy="124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Freeform 5"/>
          <p:cNvSpPr/>
          <p:nvPr/>
        </p:nvSpPr>
        <p:spPr>
          <a:xfrm>
            <a:off x="7810940" y="2413000"/>
            <a:ext cx="955249" cy="590550"/>
          </a:xfrm>
          <a:custGeom>
            <a:avLst/>
            <a:gdLst>
              <a:gd name="connsiteX0" fmla="*/ 56710 w 955249"/>
              <a:gd name="connsiteY0" fmla="*/ 590550 h 590550"/>
              <a:gd name="connsiteX1" fmla="*/ 97985 w 955249"/>
              <a:gd name="connsiteY1" fmla="*/ 581025 h 590550"/>
              <a:gd name="connsiteX2" fmla="*/ 107510 w 955249"/>
              <a:gd name="connsiteY2" fmla="*/ 577850 h 590550"/>
              <a:gd name="connsiteX3" fmla="*/ 117035 w 955249"/>
              <a:gd name="connsiteY3" fmla="*/ 574675 h 590550"/>
              <a:gd name="connsiteX4" fmla="*/ 126560 w 955249"/>
              <a:gd name="connsiteY4" fmla="*/ 568325 h 590550"/>
              <a:gd name="connsiteX5" fmla="*/ 145610 w 955249"/>
              <a:gd name="connsiteY5" fmla="*/ 561975 h 590550"/>
              <a:gd name="connsiteX6" fmla="*/ 174185 w 955249"/>
              <a:gd name="connsiteY6" fmla="*/ 546100 h 590550"/>
              <a:gd name="connsiteX7" fmla="*/ 202760 w 955249"/>
              <a:gd name="connsiteY7" fmla="*/ 549275 h 590550"/>
              <a:gd name="connsiteX8" fmla="*/ 215460 w 955249"/>
              <a:gd name="connsiteY8" fmla="*/ 552450 h 590550"/>
              <a:gd name="connsiteX9" fmla="*/ 244035 w 955249"/>
              <a:gd name="connsiteY9" fmla="*/ 555625 h 590550"/>
              <a:gd name="connsiteX10" fmla="*/ 380560 w 955249"/>
              <a:gd name="connsiteY10" fmla="*/ 552450 h 590550"/>
              <a:gd name="connsiteX11" fmla="*/ 409135 w 955249"/>
              <a:gd name="connsiteY11" fmla="*/ 536575 h 590550"/>
              <a:gd name="connsiteX12" fmla="*/ 428185 w 955249"/>
              <a:gd name="connsiteY12" fmla="*/ 530225 h 590550"/>
              <a:gd name="connsiteX13" fmla="*/ 437710 w 955249"/>
              <a:gd name="connsiteY13" fmla="*/ 527050 h 590550"/>
              <a:gd name="connsiteX14" fmla="*/ 447235 w 955249"/>
              <a:gd name="connsiteY14" fmla="*/ 520700 h 590550"/>
              <a:gd name="connsiteX15" fmla="*/ 466285 w 955249"/>
              <a:gd name="connsiteY15" fmla="*/ 514350 h 590550"/>
              <a:gd name="connsiteX16" fmla="*/ 475810 w 955249"/>
              <a:gd name="connsiteY16" fmla="*/ 511175 h 590550"/>
              <a:gd name="connsiteX17" fmla="*/ 485335 w 955249"/>
              <a:gd name="connsiteY17" fmla="*/ 508000 h 590550"/>
              <a:gd name="connsiteX18" fmla="*/ 498035 w 955249"/>
              <a:gd name="connsiteY18" fmla="*/ 504825 h 590550"/>
              <a:gd name="connsiteX19" fmla="*/ 507560 w 955249"/>
              <a:gd name="connsiteY19" fmla="*/ 501650 h 590550"/>
              <a:gd name="connsiteX20" fmla="*/ 542485 w 955249"/>
              <a:gd name="connsiteY20" fmla="*/ 495300 h 590550"/>
              <a:gd name="connsiteX21" fmla="*/ 586935 w 955249"/>
              <a:gd name="connsiteY21" fmla="*/ 498475 h 590550"/>
              <a:gd name="connsiteX22" fmla="*/ 605985 w 955249"/>
              <a:gd name="connsiteY22" fmla="*/ 504825 h 590550"/>
              <a:gd name="connsiteX23" fmla="*/ 653610 w 955249"/>
              <a:gd name="connsiteY23" fmla="*/ 501650 h 590550"/>
              <a:gd name="connsiteX24" fmla="*/ 682185 w 955249"/>
              <a:gd name="connsiteY24" fmla="*/ 492125 h 590550"/>
              <a:gd name="connsiteX25" fmla="*/ 710760 w 955249"/>
              <a:gd name="connsiteY25" fmla="*/ 485775 h 590550"/>
              <a:gd name="connsiteX26" fmla="*/ 720285 w 955249"/>
              <a:gd name="connsiteY26" fmla="*/ 482600 h 590550"/>
              <a:gd name="connsiteX27" fmla="*/ 732985 w 955249"/>
              <a:gd name="connsiteY27" fmla="*/ 479425 h 590550"/>
              <a:gd name="connsiteX28" fmla="*/ 752035 w 955249"/>
              <a:gd name="connsiteY28" fmla="*/ 473075 h 590550"/>
              <a:gd name="connsiteX29" fmla="*/ 774260 w 955249"/>
              <a:gd name="connsiteY29" fmla="*/ 469900 h 590550"/>
              <a:gd name="connsiteX30" fmla="*/ 872685 w 955249"/>
              <a:gd name="connsiteY30" fmla="*/ 463550 h 590550"/>
              <a:gd name="connsiteX31" fmla="*/ 910785 w 955249"/>
              <a:gd name="connsiteY31" fmla="*/ 460375 h 590550"/>
              <a:gd name="connsiteX32" fmla="*/ 920310 w 955249"/>
              <a:gd name="connsiteY32" fmla="*/ 450850 h 590550"/>
              <a:gd name="connsiteX33" fmla="*/ 923485 w 955249"/>
              <a:gd name="connsiteY33" fmla="*/ 441325 h 590550"/>
              <a:gd name="connsiteX34" fmla="*/ 926660 w 955249"/>
              <a:gd name="connsiteY34" fmla="*/ 425450 h 590550"/>
              <a:gd name="connsiteX35" fmla="*/ 929835 w 955249"/>
              <a:gd name="connsiteY35" fmla="*/ 412750 h 590550"/>
              <a:gd name="connsiteX36" fmla="*/ 933010 w 955249"/>
              <a:gd name="connsiteY36" fmla="*/ 355600 h 590550"/>
              <a:gd name="connsiteX37" fmla="*/ 936185 w 955249"/>
              <a:gd name="connsiteY37" fmla="*/ 339725 h 590550"/>
              <a:gd name="connsiteX38" fmla="*/ 939360 w 955249"/>
              <a:gd name="connsiteY38" fmla="*/ 314325 h 590550"/>
              <a:gd name="connsiteX39" fmla="*/ 945710 w 955249"/>
              <a:gd name="connsiteY39" fmla="*/ 288925 h 590550"/>
              <a:gd name="connsiteX40" fmla="*/ 952060 w 955249"/>
              <a:gd name="connsiteY40" fmla="*/ 263525 h 590550"/>
              <a:gd name="connsiteX41" fmla="*/ 955235 w 955249"/>
              <a:gd name="connsiteY41" fmla="*/ 238125 h 590550"/>
              <a:gd name="connsiteX42" fmla="*/ 948885 w 955249"/>
              <a:gd name="connsiteY42" fmla="*/ 139700 h 590550"/>
              <a:gd name="connsiteX43" fmla="*/ 945710 w 955249"/>
              <a:gd name="connsiteY43" fmla="*/ 123825 h 590550"/>
              <a:gd name="connsiteX44" fmla="*/ 936185 w 955249"/>
              <a:gd name="connsiteY44" fmla="*/ 88900 h 590550"/>
              <a:gd name="connsiteX45" fmla="*/ 929835 w 955249"/>
              <a:gd name="connsiteY45" fmla="*/ 50800 h 590550"/>
              <a:gd name="connsiteX46" fmla="*/ 923485 w 955249"/>
              <a:gd name="connsiteY46" fmla="*/ 38100 h 590550"/>
              <a:gd name="connsiteX47" fmla="*/ 885385 w 955249"/>
              <a:gd name="connsiteY47" fmla="*/ 28575 h 590550"/>
              <a:gd name="connsiteX48" fmla="*/ 771085 w 955249"/>
              <a:gd name="connsiteY48" fmla="*/ 31750 h 590550"/>
              <a:gd name="connsiteX49" fmla="*/ 745685 w 955249"/>
              <a:gd name="connsiteY49" fmla="*/ 38100 h 590550"/>
              <a:gd name="connsiteX50" fmla="*/ 726635 w 955249"/>
              <a:gd name="connsiteY50" fmla="*/ 41275 h 590550"/>
              <a:gd name="connsiteX51" fmla="*/ 656785 w 955249"/>
              <a:gd name="connsiteY51" fmla="*/ 38100 h 590550"/>
              <a:gd name="connsiteX52" fmla="*/ 634560 w 955249"/>
              <a:gd name="connsiteY52" fmla="*/ 25400 h 590550"/>
              <a:gd name="connsiteX53" fmla="*/ 599635 w 955249"/>
              <a:gd name="connsiteY53" fmla="*/ 12700 h 590550"/>
              <a:gd name="connsiteX54" fmla="*/ 555185 w 955249"/>
              <a:gd name="connsiteY54" fmla="*/ 6350 h 590550"/>
              <a:gd name="connsiteX55" fmla="*/ 523435 w 955249"/>
              <a:gd name="connsiteY55" fmla="*/ 0 h 590550"/>
              <a:gd name="connsiteX56" fmla="*/ 444060 w 955249"/>
              <a:gd name="connsiteY56" fmla="*/ 6350 h 590550"/>
              <a:gd name="connsiteX57" fmla="*/ 412310 w 955249"/>
              <a:gd name="connsiteY57" fmla="*/ 9525 h 590550"/>
              <a:gd name="connsiteX58" fmla="*/ 402785 w 955249"/>
              <a:gd name="connsiteY58" fmla="*/ 12700 h 590550"/>
              <a:gd name="connsiteX59" fmla="*/ 285310 w 955249"/>
              <a:gd name="connsiteY59" fmla="*/ 15875 h 590550"/>
              <a:gd name="connsiteX60" fmla="*/ 275785 w 955249"/>
              <a:gd name="connsiteY60" fmla="*/ 19050 h 590550"/>
              <a:gd name="connsiteX61" fmla="*/ 263085 w 955249"/>
              <a:gd name="connsiteY61" fmla="*/ 22225 h 590550"/>
              <a:gd name="connsiteX62" fmla="*/ 244035 w 955249"/>
              <a:gd name="connsiteY62" fmla="*/ 31750 h 590550"/>
              <a:gd name="connsiteX63" fmla="*/ 221810 w 955249"/>
              <a:gd name="connsiteY63" fmla="*/ 34925 h 590550"/>
              <a:gd name="connsiteX64" fmla="*/ 183710 w 955249"/>
              <a:gd name="connsiteY64" fmla="*/ 44450 h 590550"/>
              <a:gd name="connsiteX65" fmla="*/ 171010 w 955249"/>
              <a:gd name="connsiteY65" fmla="*/ 50800 h 590550"/>
              <a:gd name="connsiteX66" fmla="*/ 142435 w 955249"/>
              <a:gd name="connsiteY66" fmla="*/ 69850 h 590550"/>
              <a:gd name="connsiteX67" fmla="*/ 126560 w 955249"/>
              <a:gd name="connsiteY67" fmla="*/ 76200 h 590550"/>
              <a:gd name="connsiteX68" fmla="*/ 110685 w 955249"/>
              <a:gd name="connsiteY68" fmla="*/ 79375 h 590550"/>
              <a:gd name="connsiteX69" fmla="*/ 97985 w 955249"/>
              <a:gd name="connsiteY69" fmla="*/ 82550 h 590550"/>
              <a:gd name="connsiteX70" fmla="*/ 88460 w 955249"/>
              <a:gd name="connsiteY70" fmla="*/ 85725 h 590550"/>
              <a:gd name="connsiteX71" fmla="*/ 69410 w 955249"/>
              <a:gd name="connsiteY71" fmla="*/ 88900 h 590550"/>
              <a:gd name="connsiteX72" fmla="*/ 53535 w 955249"/>
              <a:gd name="connsiteY72" fmla="*/ 92075 h 590550"/>
              <a:gd name="connsiteX73" fmla="*/ 40835 w 955249"/>
              <a:gd name="connsiteY73" fmla="*/ 98425 h 590550"/>
              <a:gd name="connsiteX74" fmla="*/ 9085 w 955249"/>
              <a:gd name="connsiteY74" fmla="*/ 117475 h 590550"/>
              <a:gd name="connsiteX75" fmla="*/ 9085 w 955249"/>
              <a:gd name="connsiteY75" fmla="*/ 263525 h 590550"/>
              <a:gd name="connsiteX76" fmla="*/ 15435 w 955249"/>
              <a:gd name="connsiteY76" fmla="*/ 361950 h 590550"/>
              <a:gd name="connsiteX77" fmla="*/ 9085 w 955249"/>
              <a:gd name="connsiteY77" fmla="*/ 422275 h 590550"/>
              <a:gd name="connsiteX78" fmla="*/ 15435 w 955249"/>
              <a:gd name="connsiteY78" fmla="*/ 466725 h 590550"/>
              <a:gd name="connsiteX79" fmla="*/ 21785 w 955249"/>
              <a:gd name="connsiteY79" fmla="*/ 495300 h 590550"/>
              <a:gd name="connsiteX80" fmla="*/ 24960 w 955249"/>
              <a:gd name="connsiteY80" fmla="*/ 504825 h 590550"/>
              <a:gd name="connsiteX81" fmla="*/ 28135 w 955249"/>
              <a:gd name="connsiteY81" fmla="*/ 517525 h 590550"/>
              <a:gd name="connsiteX82" fmla="*/ 31310 w 955249"/>
              <a:gd name="connsiteY82" fmla="*/ 527050 h 590550"/>
              <a:gd name="connsiteX83" fmla="*/ 34485 w 955249"/>
              <a:gd name="connsiteY83" fmla="*/ 542925 h 590550"/>
              <a:gd name="connsiteX84" fmla="*/ 44010 w 955249"/>
              <a:gd name="connsiteY84" fmla="*/ 571500 h 590550"/>
              <a:gd name="connsiteX85" fmla="*/ 47185 w 955249"/>
              <a:gd name="connsiteY85" fmla="*/ 581025 h 590550"/>
              <a:gd name="connsiteX86" fmla="*/ 56710 w 955249"/>
              <a:gd name="connsiteY86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55249" h="590550">
                <a:moveTo>
                  <a:pt x="56710" y="590550"/>
                </a:moveTo>
                <a:cubicBezTo>
                  <a:pt x="85561" y="586428"/>
                  <a:pt x="71835" y="589742"/>
                  <a:pt x="97985" y="581025"/>
                </a:cubicBezTo>
                <a:lnTo>
                  <a:pt x="107510" y="577850"/>
                </a:lnTo>
                <a:cubicBezTo>
                  <a:pt x="110685" y="576792"/>
                  <a:pt x="114250" y="576531"/>
                  <a:pt x="117035" y="574675"/>
                </a:cubicBezTo>
                <a:cubicBezTo>
                  <a:pt x="120210" y="572558"/>
                  <a:pt x="123073" y="569875"/>
                  <a:pt x="126560" y="568325"/>
                </a:cubicBezTo>
                <a:cubicBezTo>
                  <a:pt x="132677" y="565607"/>
                  <a:pt x="140041" y="565688"/>
                  <a:pt x="145610" y="561975"/>
                </a:cubicBezTo>
                <a:cubicBezTo>
                  <a:pt x="167445" y="547419"/>
                  <a:pt x="157420" y="551688"/>
                  <a:pt x="174185" y="546100"/>
                </a:cubicBezTo>
                <a:cubicBezTo>
                  <a:pt x="183710" y="547158"/>
                  <a:pt x="193288" y="547818"/>
                  <a:pt x="202760" y="549275"/>
                </a:cubicBezTo>
                <a:cubicBezTo>
                  <a:pt x="207073" y="549939"/>
                  <a:pt x="211147" y="551786"/>
                  <a:pt x="215460" y="552450"/>
                </a:cubicBezTo>
                <a:cubicBezTo>
                  <a:pt x="224932" y="553907"/>
                  <a:pt x="234510" y="554567"/>
                  <a:pt x="244035" y="555625"/>
                </a:cubicBezTo>
                <a:cubicBezTo>
                  <a:pt x="289543" y="554567"/>
                  <a:pt x="335082" y="554427"/>
                  <a:pt x="380560" y="552450"/>
                </a:cubicBezTo>
                <a:cubicBezTo>
                  <a:pt x="391571" y="551971"/>
                  <a:pt x="400421" y="539480"/>
                  <a:pt x="409135" y="536575"/>
                </a:cubicBezTo>
                <a:lnTo>
                  <a:pt x="428185" y="530225"/>
                </a:lnTo>
                <a:cubicBezTo>
                  <a:pt x="431360" y="529167"/>
                  <a:pt x="434925" y="528906"/>
                  <a:pt x="437710" y="527050"/>
                </a:cubicBezTo>
                <a:cubicBezTo>
                  <a:pt x="440885" y="524933"/>
                  <a:pt x="443748" y="522250"/>
                  <a:pt x="447235" y="520700"/>
                </a:cubicBezTo>
                <a:cubicBezTo>
                  <a:pt x="453352" y="517982"/>
                  <a:pt x="459935" y="516467"/>
                  <a:pt x="466285" y="514350"/>
                </a:cubicBezTo>
                <a:lnTo>
                  <a:pt x="475810" y="511175"/>
                </a:lnTo>
                <a:cubicBezTo>
                  <a:pt x="478985" y="510117"/>
                  <a:pt x="482088" y="508812"/>
                  <a:pt x="485335" y="508000"/>
                </a:cubicBezTo>
                <a:cubicBezTo>
                  <a:pt x="489568" y="506942"/>
                  <a:pt x="493839" y="506024"/>
                  <a:pt x="498035" y="504825"/>
                </a:cubicBezTo>
                <a:cubicBezTo>
                  <a:pt x="501253" y="503906"/>
                  <a:pt x="504278" y="502306"/>
                  <a:pt x="507560" y="501650"/>
                </a:cubicBezTo>
                <a:cubicBezTo>
                  <a:pt x="564442" y="490274"/>
                  <a:pt x="504836" y="504712"/>
                  <a:pt x="542485" y="495300"/>
                </a:cubicBezTo>
                <a:cubicBezTo>
                  <a:pt x="557302" y="496358"/>
                  <a:pt x="572245" y="496271"/>
                  <a:pt x="586935" y="498475"/>
                </a:cubicBezTo>
                <a:cubicBezTo>
                  <a:pt x="593554" y="499468"/>
                  <a:pt x="605985" y="504825"/>
                  <a:pt x="605985" y="504825"/>
                </a:cubicBezTo>
                <a:cubicBezTo>
                  <a:pt x="621860" y="503767"/>
                  <a:pt x="637860" y="503900"/>
                  <a:pt x="653610" y="501650"/>
                </a:cubicBezTo>
                <a:cubicBezTo>
                  <a:pt x="675835" y="498475"/>
                  <a:pt x="666310" y="495300"/>
                  <a:pt x="682185" y="492125"/>
                </a:cubicBezTo>
                <a:cubicBezTo>
                  <a:pt x="693097" y="489943"/>
                  <a:pt x="700298" y="488764"/>
                  <a:pt x="710760" y="485775"/>
                </a:cubicBezTo>
                <a:cubicBezTo>
                  <a:pt x="713978" y="484856"/>
                  <a:pt x="717067" y="483519"/>
                  <a:pt x="720285" y="482600"/>
                </a:cubicBezTo>
                <a:cubicBezTo>
                  <a:pt x="724481" y="481401"/>
                  <a:pt x="728805" y="480679"/>
                  <a:pt x="732985" y="479425"/>
                </a:cubicBezTo>
                <a:cubicBezTo>
                  <a:pt x="739396" y="477502"/>
                  <a:pt x="745409" y="474022"/>
                  <a:pt x="752035" y="473075"/>
                </a:cubicBezTo>
                <a:cubicBezTo>
                  <a:pt x="759443" y="472017"/>
                  <a:pt x="766818" y="470683"/>
                  <a:pt x="774260" y="469900"/>
                </a:cubicBezTo>
                <a:cubicBezTo>
                  <a:pt x="814606" y="465653"/>
                  <a:pt x="827790" y="466446"/>
                  <a:pt x="872685" y="463550"/>
                </a:cubicBezTo>
                <a:cubicBezTo>
                  <a:pt x="885403" y="462730"/>
                  <a:pt x="898085" y="461433"/>
                  <a:pt x="910785" y="460375"/>
                </a:cubicBezTo>
                <a:cubicBezTo>
                  <a:pt x="913960" y="457200"/>
                  <a:pt x="917819" y="454586"/>
                  <a:pt x="920310" y="450850"/>
                </a:cubicBezTo>
                <a:cubicBezTo>
                  <a:pt x="922166" y="448065"/>
                  <a:pt x="922673" y="444572"/>
                  <a:pt x="923485" y="441325"/>
                </a:cubicBezTo>
                <a:cubicBezTo>
                  <a:pt x="924794" y="436090"/>
                  <a:pt x="925489" y="430718"/>
                  <a:pt x="926660" y="425450"/>
                </a:cubicBezTo>
                <a:cubicBezTo>
                  <a:pt x="927607" y="421190"/>
                  <a:pt x="928777" y="416983"/>
                  <a:pt x="929835" y="412750"/>
                </a:cubicBezTo>
                <a:cubicBezTo>
                  <a:pt x="930893" y="393700"/>
                  <a:pt x="931357" y="374608"/>
                  <a:pt x="933010" y="355600"/>
                </a:cubicBezTo>
                <a:cubicBezTo>
                  <a:pt x="933477" y="350224"/>
                  <a:pt x="935364" y="345059"/>
                  <a:pt x="936185" y="339725"/>
                </a:cubicBezTo>
                <a:cubicBezTo>
                  <a:pt x="937482" y="331292"/>
                  <a:pt x="937788" y="322711"/>
                  <a:pt x="939360" y="314325"/>
                </a:cubicBezTo>
                <a:cubicBezTo>
                  <a:pt x="940968" y="305747"/>
                  <a:pt x="943998" y="297483"/>
                  <a:pt x="945710" y="288925"/>
                </a:cubicBezTo>
                <a:cubicBezTo>
                  <a:pt x="949541" y="269768"/>
                  <a:pt x="947178" y="278170"/>
                  <a:pt x="952060" y="263525"/>
                </a:cubicBezTo>
                <a:cubicBezTo>
                  <a:pt x="953118" y="255058"/>
                  <a:pt x="955454" y="246655"/>
                  <a:pt x="955235" y="238125"/>
                </a:cubicBezTo>
                <a:cubicBezTo>
                  <a:pt x="954392" y="205259"/>
                  <a:pt x="951615" y="172463"/>
                  <a:pt x="948885" y="139700"/>
                </a:cubicBezTo>
                <a:cubicBezTo>
                  <a:pt x="948437" y="134322"/>
                  <a:pt x="947019" y="129060"/>
                  <a:pt x="945710" y="123825"/>
                </a:cubicBezTo>
                <a:cubicBezTo>
                  <a:pt x="944551" y="119187"/>
                  <a:pt x="937610" y="96738"/>
                  <a:pt x="936185" y="88900"/>
                </a:cubicBezTo>
                <a:cubicBezTo>
                  <a:pt x="935034" y="82572"/>
                  <a:pt x="932467" y="58697"/>
                  <a:pt x="929835" y="50800"/>
                </a:cubicBezTo>
                <a:cubicBezTo>
                  <a:pt x="928338" y="46310"/>
                  <a:pt x="927079" y="41180"/>
                  <a:pt x="923485" y="38100"/>
                </a:cubicBezTo>
                <a:cubicBezTo>
                  <a:pt x="915269" y="31057"/>
                  <a:pt x="894072" y="29816"/>
                  <a:pt x="885385" y="28575"/>
                </a:cubicBezTo>
                <a:cubicBezTo>
                  <a:pt x="847285" y="29633"/>
                  <a:pt x="809111" y="29157"/>
                  <a:pt x="771085" y="31750"/>
                </a:cubicBezTo>
                <a:cubicBezTo>
                  <a:pt x="762378" y="32344"/>
                  <a:pt x="754219" y="36271"/>
                  <a:pt x="745685" y="38100"/>
                </a:cubicBezTo>
                <a:cubicBezTo>
                  <a:pt x="739390" y="39449"/>
                  <a:pt x="732985" y="40217"/>
                  <a:pt x="726635" y="41275"/>
                </a:cubicBezTo>
                <a:cubicBezTo>
                  <a:pt x="703352" y="40217"/>
                  <a:pt x="679753" y="42060"/>
                  <a:pt x="656785" y="38100"/>
                </a:cubicBezTo>
                <a:cubicBezTo>
                  <a:pt x="648377" y="36650"/>
                  <a:pt x="642192" y="29216"/>
                  <a:pt x="634560" y="25400"/>
                </a:cubicBezTo>
                <a:cubicBezTo>
                  <a:pt x="627743" y="21991"/>
                  <a:pt x="606155" y="14478"/>
                  <a:pt x="599635" y="12700"/>
                </a:cubicBezTo>
                <a:cubicBezTo>
                  <a:pt x="582583" y="8049"/>
                  <a:pt x="574525" y="9404"/>
                  <a:pt x="555185" y="6350"/>
                </a:cubicBezTo>
                <a:cubicBezTo>
                  <a:pt x="544524" y="4667"/>
                  <a:pt x="523435" y="0"/>
                  <a:pt x="523435" y="0"/>
                </a:cubicBezTo>
                <a:lnTo>
                  <a:pt x="444060" y="6350"/>
                </a:lnTo>
                <a:cubicBezTo>
                  <a:pt x="433463" y="7258"/>
                  <a:pt x="422822" y="7908"/>
                  <a:pt x="412310" y="9525"/>
                </a:cubicBezTo>
                <a:cubicBezTo>
                  <a:pt x="409002" y="10034"/>
                  <a:pt x="406128" y="12533"/>
                  <a:pt x="402785" y="12700"/>
                </a:cubicBezTo>
                <a:cubicBezTo>
                  <a:pt x="363661" y="14656"/>
                  <a:pt x="324468" y="14817"/>
                  <a:pt x="285310" y="15875"/>
                </a:cubicBezTo>
                <a:cubicBezTo>
                  <a:pt x="282135" y="16933"/>
                  <a:pt x="279003" y="18131"/>
                  <a:pt x="275785" y="19050"/>
                </a:cubicBezTo>
                <a:cubicBezTo>
                  <a:pt x="271589" y="20249"/>
                  <a:pt x="267137" y="20604"/>
                  <a:pt x="263085" y="22225"/>
                </a:cubicBezTo>
                <a:cubicBezTo>
                  <a:pt x="256493" y="24862"/>
                  <a:pt x="250821" y="29662"/>
                  <a:pt x="244035" y="31750"/>
                </a:cubicBezTo>
                <a:cubicBezTo>
                  <a:pt x="236882" y="33951"/>
                  <a:pt x="229218" y="33867"/>
                  <a:pt x="221810" y="34925"/>
                </a:cubicBezTo>
                <a:cubicBezTo>
                  <a:pt x="196653" y="43311"/>
                  <a:pt x="209362" y="40175"/>
                  <a:pt x="183710" y="44450"/>
                </a:cubicBezTo>
                <a:cubicBezTo>
                  <a:pt x="179477" y="46567"/>
                  <a:pt x="175041" y="48319"/>
                  <a:pt x="171010" y="50800"/>
                </a:cubicBezTo>
                <a:cubicBezTo>
                  <a:pt x="161261" y="56800"/>
                  <a:pt x="153064" y="65598"/>
                  <a:pt x="142435" y="69850"/>
                </a:cubicBezTo>
                <a:cubicBezTo>
                  <a:pt x="137143" y="71967"/>
                  <a:pt x="132019" y="74562"/>
                  <a:pt x="126560" y="76200"/>
                </a:cubicBezTo>
                <a:cubicBezTo>
                  <a:pt x="121391" y="77751"/>
                  <a:pt x="115953" y="78204"/>
                  <a:pt x="110685" y="79375"/>
                </a:cubicBezTo>
                <a:cubicBezTo>
                  <a:pt x="106425" y="80322"/>
                  <a:pt x="102181" y="81351"/>
                  <a:pt x="97985" y="82550"/>
                </a:cubicBezTo>
                <a:cubicBezTo>
                  <a:pt x="94767" y="83469"/>
                  <a:pt x="91727" y="84999"/>
                  <a:pt x="88460" y="85725"/>
                </a:cubicBezTo>
                <a:cubicBezTo>
                  <a:pt x="82176" y="87122"/>
                  <a:pt x="75744" y="87748"/>
                  <a:pt x="69410" y="88900"/>
                </a:cubicBezTo>
                <a:cubicBezTo>
                  <a:pt x="64101" y="89865"/>
                  <a:pt x="58827" y="91017"/>
                  <a:pt x="53535" y="92075"/>
                </a:cubicBezTo>
                <a:cubicBezTo>
                  <a:pt x="49302" y="94192"/>
                  <a:pt x="44894" y="95990"/>
                  <a:pt x="40835" y="98425"/>
                </a:cubicBezTo>
                <a:cubicBezTo>
                  <a:pt x="2521" y="121413"/>
                  <a:pt x="38115" y="102960"/>
                  <a:pt x="9085" y="117475"/>
                </a:cubicBezTo>
                <a:cubicBezTo>
                  <a:pt x="-8326" y="169709"/>
                  <a:pt x="3677" y="130121"/>
                  <a:pt x="9085" y="263525"/>
                </a:cubicBezTo>
                <a:cubicBezTo>
                  <a:pt x="10417" y="296375"/>
                  <a:pt x="13318" y="329142"/>
                  <a:pt x="15435" y="361950"/>
                </a:cubicBezTo>
                <a:cubicBezTo>
                  <a:pt x="13318" y="382058"/>
                  <a:pt x="9085" y="402056"/>
                  <a:pt x="9085" y="422275"/>
                </a:cubicBezTo>
                <a:cubicBezTo>
                  <a:pt x="9085" y="437242"/>
                  <a:pt x="13101" y="451941"/>
                  <a:pt x="15435" y="466725"/>
                </a:cubicBezTo>
                <a:cubicBezTo>
                  <a:pt x="16590" y="474042"/>
                  <a:pt x="19626" y="487744"/>
                  <a:pt x="21785" y="495300"/>
                </a:cubicBezTo>
                <a:cubicBezTo>
                  <a:pt x="22704" y="498518"/>
                  <a:pt x="24041" y="501607"/>
                  <a:pt x="24960" y="504825"/>
                </a:cubicBezTo>
                <a:cubicBezTo>
                  <a:pt x="26159" y="509021"/>
                  <a:pt x="26936" y="513329"/>
                  <a:pt x="28135" y="517525"/>
                </a:cubicBezTo>
                <a:cubicBezTo>
                  <a:pt x="29054" y="520743"/>
                  <a:pt x="30498" y="523803"/>
                  <a:pt x="31310" y="527050"/>
                </a:cubicBezTo>
                <a:cubicBezTo>
                  <a:pt x="32619" y="532285"/>
                  <a:pt x="33065" y="537719"/>
                  <a:pt x="34485" y="542925"/>
                </a:cubicBezTo>
                <a:lnTo>
                  <a:pt x="44010" y="571500"/>
                </a:lnTo>
                <a:cubicBezTo>
                  <a:pt x="45068" y="574675"/>
                  <a:pt x="44400" y="579169"/>
                  <a:pt x="47185" y="581025"/>
                </a:cubicBezTo>
                <a:lnTo>
                  <a:pt x="56710" y="590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797672" y="3060609"/>
            <a:ext cx="984378" cy="577941"/>
          </a:xfrm>
          <a:custGeom>
            <a:avLst/>
            <a:gdLst>
              <a:gd name="connsiteX0" fmla="*/ 327153 w 984378"/>
              <a:gd name="connsiteY0" fmla="*/ 38191 h 577941"/>
              <a:gd name="connsiteX1" fmla="*/ 311278 w 984378"/>
              <a:gd name="connsiteY1" fmla="*/ 35016 h 577941"/>
              <a:gd name="connsiteX2" fmla="*/ 292228 w 984378"/>
              <a:gd name="connsiteY2" fmla="*/ 22316 h 577941"/>
              <a:gd name="connsiteX3" fmla="*/ 273178 w 984378"/>
              <a:gd name="connsiteY3" fmla="*/ 15966 h 577941"/>
              <a:gd name="connsiteX4" fmla="*/ 263653 w 984378"/>
              <a:gd name="connsiteY4" fmla="*/ 9616 h 577941"/>
              <a:gd name="connsiteX5" fmla="*/ 222378 w 984378"/>
              <a:gd name="connsiteY5" fmla="*/ 6441 h 577941"/>
              <a:gd name="connsiteX6" fmla="*/ 203328 w 984378"/>
              <a:gd name="connsiteY6" fmla="*/ 91 h 577941"/>
              <a:gd name="connsiteX7" fmla="*/ 177928 w 984378"/>
              <a:gd name="connsiteY7" fmla="*/ 3266 h 577941"/>
              <a:gd name="connsiteX8" fmla="*/ 165228 w 984378"/>
              <a:gd name="connsiteY8" fmla="*/ 6441 h 577941"/>
              <a:gd name="connsiteX9" fmla="*/ 149353 w 984378"/>
              <a:gd name="connsiteY9" fmla="*/ 9616 h 577941"/>
              <a:gd name="connsiteX10" fmla="*/ 111253 w 984378"/>
              <a:gd name="connsiteY10" fmla="*/ 6441 h 577941"/>
              <a:gd name="connsiteX11" fmla="*/ 92203 w 984378"/>
              <a:gd name="connsiteY11" fmla="*/ 91 h 577941"/>
              <a:gd name="connsiteX12" fmla="*/ 60453 w 984378"/>
              <a:gd name="connsiteY12" fmla="*/ 3266 h 577941"/>
              <a:gd name="connsiteX13" fmla="*/ 54103 w 984378"/>
              <a:gd name="connsiteY13" fmla="*/ 12791 h 577941"/>
              <a:gd name="connsiteX14" fmla="*/ 47753 w 984378"/>
              <a:gd name="connsiteY14" fmla="*/ 38191 h 577941"/>
              <a:gd name="connsiteX15" fmla="*/ 38228 w 984378"/>
              <a:gd name="connsiteY15" fmla="*/ 57241 h 577941"/>
              <a:gd name="connsiteX16" fmla="*/ 31878 w 984378"/>
              <a:gd name="connsiteY16" fmla="*/ 69941 h 577941"/>
              <a:gd name="connsiteX17" fmla="*/ 22353 w 984378"/>
              <a:gd name="connsiteY17" fmla="*/ 82641 h 577941"/>
              <a:gd name="connsiteX18" fmla="*/ 12828 w 984378"/>
              <a:gd name="connsiteY18" fmla="*/ 111216 h 577941"/>
              <a:gd name="connsiteX19" fmla="*/ 9653 w 984378"/>
              <a:gd name="connsiteY19" fmla="*/ 120741 h 577941"/>
              <a:gd name="connsiteX20" fmla="*/ 12828 w 984378"/>
              <a:gd name="connsiteY20" fmla="*/ 181066 h 577941"/>
              <a:gd name="connsiteX21" fmla="*/ 16003 w 984378"/>
              <a:gd name="connsiteY21" fmla="*/ 190591 h 577941"/>
              <a:gd name="connsiteX22" fmla="*/ 22353 w 984378"/>
              <a:gd name="connsiteY22" fmla="*/ 206466 h 577941"/>
              <a:gd name="connsiteX23" fmla="*/ 31878 w 984378"/>
              <a:gd name="connsiteY23" fmla="*/ 247741 h 577941"/>
              <a:gd name="connsiteX24" fmla="*/ 35053 w 984378"/>
              <a:gd name="connsiteY24" fmla="*/ 260441 h 577941"/>
              <a:gd name="connsiteX25" fmla="*/ 41403 w 984378"/>
              <a:gd name="connsiteY25" fmla="*/ 269966 h 577941"/>
              <a:gd name="connsiteX26" fmla="*/ 50928 w 984378"/>
              <a:gd name="connsiteY26" fmla="*/ 314416 h 577941"/>
              <a:gd name="connsiteX27" fmla="*/ 57278 w 984378"/>
              <a:gd name="connsiteY27" fmla="*/ 323941 h 577941"/>
              <a:gd name="connsiteX28" fmla="*/ 38228 w 984378"/>
              <a:gd name="connsiteY28" fmla="*/ 352516 h 577941"/>
              <a:gd name="connsiteX29" fmla="*/ 19178 w 984378"/>
              <a:gd name="connsiteY29" fmla="*/ 381091 h 577941"/>
              <a:gd name="connsiteX30" fmla="*/ 6478 w 984378"/>
              <a:gd name="connsiteY30" fmla="*/ 400141 h 577941"/>
              <a:gd name="connsiteX31" fmla="*/ 6478 w 984378"/>
              <a:gd name="connsiteY31" fmla="*/ 501741 h 577941"/>
              <a:gd name="connsiteX32" fmla="*/ 22353 w 984378"/>
              <a:gd name="connsiteY32" fmla="*/ 520791 h 577941"/>
              <a:gd name="connsiteX33" fmla="*/ 31878 w 984378"/>
              <a:gd name="connsiteY33" fmla="*/ 533491 h 577941"/>
              <a:gd name="connsiteX34" fmla="*/ 38228 w 984378"/>
              <a:gd name="connsiteY34" fmla="*/ 543016 h 577941"/>
              <a:gd name="connsiteX35" fmla="*/ 50928 w 984378"/>
              <a:gd name="connsiteY35" fmla="*/ 552541 h 577941"/>
              <a:gd name="connsiteX36" fmla="*/ 82678 w 984378"/>
              <a:gd name="connsiteY36" fmla="*/ 562066 h 577941"/>
              <a:gd name="connsiteX37" fmla="*/ 104903 w 984378"/>
              <a:gd name="connsiteY37" fmla="*/ 577941 h 577941"/>
              <a:gd name="connsiteX38" fmla="*/ 501778 w 984378"/>
              <a:gd name="connsiteY38" fmla="*/ 574766 h 577941"/>
              <a:gd name="connsiteX39" fmla="*/ 536703 w 984378"/>
              <a:gd name="connsiteY39" fmla="*/ 565241 h 577941"/>
              <a:gd name="connsiteX40" fmla="*/ 558928 w 984378"/>
              <a:gd name="connsiteY40" fmla="*/ 558891 h 577941"/>
              <a:gd name="connsiteX41" fmla="*/ 590678 w 984378"/>
              <a:gd name="connsiteY41" fmla="*/ 552541 h 577941"/>
              <a:gd name="connsiteX42" fmla="*/ 666878 w 984378"/>
              <a:gd name="connsiteY42" fmla="*/ 555716 h 577941"/>
              <a:gd name="connsiteX43" fmla="*/ 698628 w 984378"/>
              <a:gd name="connsiteY43" fmla="*/ 565241 h 577941"/>
              <a:gd name="connsiteX44" fmla="*/ 717678 w 984378"/>
              <a:gd name="connsiteY44" fmla="*/ 568416 h 577941"/>
              <a:gd name="connsiteX45" fmla="*/ 901828 w 984378"/>
              <a:gd name="connsiteY45" fmla="*/ 565241 h 577941"/>
              <a:gd name="connsiteX46" fmla="*/ 939928 w 984378"/>
              <a:gd name="connsiteY46" fmla="*/ 562066 h 577941"/>
              <a:gd name="connsiteX47" fmla="*/ 949453 w 984378"/>
              <a:gd name="connsiteY47" fmla="*/ 558891 h 577941"/>
              <a:gd name="connsiteX48" fmla="*/ 971678 w 984378"/>
              <a:gd name="connsiteY48" fmla="*/ 546191 h 577941"/>
              <a:gd name="connsiteX49" fmla="*/ 974853 w 984378"/>
              <a:gd name="connsiteY49" fmla="*/ 536666 h 577941"/>
              <a:gd name="connsiteX50" fmla="*/ 978028 w 984378"/>
              <a:gd name="connsiteY50" fmla="*/ 511266 h 577941"/>
              <a:gd name="connsiteX51" fmla="*/ 984378 w 984378"/>
              <a:gd name="connsiteY51" fmla="*/ 498566 h 577941"/>
              <a:gd name="connsiteX52" fmla="*/ 974853 w 984378"/>
              <a:gd name="connsiteY52" fmla="*/ 387441 h 577941"/>
              <a:gd name="connsiteX53" fmla="*/ 968503 w 984378"/>
              <a:gd name="connsiteY53" fmla="*/ 285841 h 577941"/>
              <a:gd name="connsiteX54" fmla="*/ 965328 w 984378"/>
              <a:gd name="connsiteY54" fmla="*/ 200116 h 577941"/>
              <a:gd name="connsiteX55" fmla="*/ 949453 w 984378"/>
              <a:gd name="connsiteY55" fmla="*/ 146141 h 577941"/>
              <a:gd name="connsiteX56" fmla="*/ 911353 w 984378"/>
              <a:gd name="connsiteY56" fmla="*/ 136616 h 577941"/>
              <a:gd name="connsiteX57" fmla="*/ 901828 w 984378"/>
              <a:gd name="connsiteY57" fmla="*/ 130266 h 577941"/>
              <a:gd name="connsiteX58" fmla="*/ 892303 w 984378"/>
              <a:gd name="connsiteY58" fmla="*/ 127091 h 577941"/>
              <a:gd name="connsiteX59" fmla="*/ 819278 w 984378"/>
              <a:gd name="connsiteY59" fmla="*/ 123916 h 577941"/>
              <a:gd name="connsiteX60" fmla="*/ 800228 w 984378"/>
              <a:gd name="connsiteY60" fmla="*/ 117566 h 577941"/>
              <a:gd name="connsiteX61" fmla="*/ 790703 w 984378"/>
              <a:gd name="connsiteY61" fmla="*/ 114391 h 577941"/>
              <a:gd name="connsiteX62" fmla="*/ 771653 w 984378"/>
              <a:gd name="connsiteY62" fmla="*/ 104866 h 577941"/>
              <a:gd name="connsiteX63" fmla="*/ 746253 w 984378"/>
              <a:gd name="connsiteY63" fmla="*/ 101691 h 577941"/>
              <a:gd name="connsiteX64" fmla="*/ 736728 w 984378"/>
              <a:gd name="connsiteY64" fmla="*/ 98516 h 577941"/>
              <a:gd name="connsiteX65" fmla="*/ 727203 w 984378"/>
              <a:gd name="connsiteY65" fmla="*/ 92166 h 577941"/>
              <a:gd name="connsiteX66" fmla="*/ 698628 w 984378"/>
              <a:gd name="connsiteY66" fmla="*/ 101691 h 577941"/>
              <a:gd name="connsiteX67" fmla="*/ 679578 w 984378"/>
              <a:gd name="connsiteY67" fmla="*/ 111216 h 577941"/>
              <a:gd name="connsiteX68" fmla="*/ 663703 w 984378"/>
              <a:gd name="connsiteY68" fmla="*/ 127091 h 577941"/>
              <a:gd name="connsiteX69" fmla="*/ 644653 w 984378"/>
              <a:gd name="connsiteY69" fmla="*/ 139791 h 577941"/>
              <a:gd name="connsiteX70" fmla="*/ 641478 w 984378"/>
              <a:gd name="connsiteY70" fmla="*/ 149316 h 577941"/>
              <a:gd name="connsiteX71" fmla="*/ 628778 w 984378"/>
              <a:gd name="connsiteY71" fmla="*/ 152491 h 577941"/>
              <a:gd name="connsiteX72" fmla="*/ 609728 w 984378"/>
              <a:gd name="connsiteY72" fmla="*/ 162016 h 577941"/>
              <a:gd name="connsiteX73" fmla="*/ 590678 w 984378"/>
              <a:gd name="connsiteY73" fmla="*/ 168366 h 577941"/>
              <a:gd name="connsiteX74" fmla="*/ 577978 w 984378"/>
              <a:gd name="connsiteY74" fmla="*/ 187416 h 577941"/>
              <a:gd name="connsiteX75" fmla="*/ 568453 w 984378"/>
              <a:gd name="connsiteY75" fmla="*/ 193766 h 577941"/>
              <a:gd name="connsiteX76" fmla="*/ 514478 w 984378"/>
              <a:gd name="connsiteY76" fmla="*/ 200116 h 577941"/>
              <a:gd name="connsiteX77" fmla="*/ 492253 w 984378"/>
              <a:gd name="connsiteY77" fmla="*/ 206466 h 577941"/>
              <a:gd name="connsiteX78" fmla="*/ 485903 w 984378"/>
              <a:gd name="connsiteY78" fmla="*/ 215991 h 577941"/>
              <a:gd name="connsiteX79" fmla="*/ 476378 w 984378"/>
              <a:gd name="connsiteY79" fmla="*/ 228691 h 577941"/>
              <a:gd name="connsiteX80" fmla="*/ 473203 w 984378"/>
              <a:gd name="connsiteY80" fmla="*/ 238216 h 577941"/>
              <a:gd name="connsiteX81" fmla="*/ 470028 w 984378"/>
              <a:gd name="connsiteY81" fmla="*/ 273141 h 577941"/>
              <a:gd name="connsiteX82" fmla="*/ 463678 w 984378"/>
              <a:gd name="connsiteY82" fmla="*/ 282666 h 577941"/>
              <a:gd name="connsiteX83" fmla="*/ 444628 w 984378"/>
              <a:gd name="connsiteY83" fmla="*/ 289016 h 577941"/>
              <a:gd name="connsiteX84" fmla="*/ 431928 w 984378"/>
              <a:gd name="connsiteY84" fmla="*/ 285841 h 577941"/>
              <a:gd name="connsiteX85" fmla="*/ 422403 w 984378"/>
              <a:gd name="connsiteY85" fmla="*/ 279491 h 577941"/>
              <a:gd name="connsiteX86" fmla="*/ 412878 w 984378"/>
              <a:gd name="connsiteY86" fmla="*/ 276316 h 577941"/>
              <a:gd name="connsiteX87" fmla="*/ 403353 w 984378"/>
              <a:gd name="connsiteY87" fmla="*/ 257266 h 577941"/>
              <a:gd name="connsiteX88" fmla="*/ 409703 w 984378"/>
              <a:gd name="connsiteY88" fmla="*/ 235041 h 577941"/>
              <a:gd name="connsiteX89" fmla="*/ 416053 w 984378"/>
              <a:gd name="connsiteY89" fmla="*/ 212816 h 577941"/>
              <a:gd name="connsiteX90" fmla="*/ 419228 w 984378"/>
              <a:gd name="connsiteY90" fmla="*/ 184241 h 577941"/>
              <a:gd name="connsiteX91" fmla="*/ 425578 w 984378"/>
              <a:gd name="connsiteY91" fmla="*/ 174716 h 577941"/>
              <a:gd name="connsiteX92" fmla="*/ 428753 w 984378"/>
              <a:gd name="connsiteY92" fmla="*/ 165191 h 577941"/>
              <a:gd name="connsiteX93" fmla="*/ 416053 w 984378"/>
              <a:gd name="connsiteY93" fmla="*/ 184241 h 577941"/>
              <a:gd name="connsiteX94" fmla="*/ 400178 w 984378"/>
              <a:gd name="connsiteY94" fmla="*/ 203291 h 577941"/>
              <a:gd name="connsiteX95" fmla="*/ 390653 w 984378"/>
              <a:gd name="connsiteY95" fmla="*/ 241391 h 577941"/>
              <a:gd name="connsiteX96" fmla="*/ 384303 w 984378"/>
              <a:gd name="connsiteY96" fmla="*/ 250916 h 577941"/>
              <a:gd name="connsiteX97" fmla="*/ 377953 w 984378"/>
              <a:gd name="connsiteY97" fmla="*/ 269966 h 577941"/>
              <a:gd name="connsiteX98" fmla="*/ 374778 w 984378"/>
              <a:gd name="connsiteY98" fmla="*/ 279491 h 577941"/>
              <a:gd name="connsiteX99" fmla="*/ 365253 w 984378"/>
              <a:gd name="connsiteY99" fmla="*/ 289016 h 577941"/>
              <a:gd name="connsiteX100" fmla="*/ 355728 w 984378"/>
              <a:gd name="connsiteY100" fmla="*/ 295366 h 577941"/>
              <a:gd name="connsiteX101" fmla="*/ 323978 w 984378"/>
              <a:gd name="connsiteY101" fmla="*/ 304891 h 577941"/>
              <a:gd name="connsiteX102" fmla="*/ 273178 w 984378"/>
              <a:gd name="connsiteY102" fmla="*/ 301716 h 577941"/>
              <a:gd name="connsiteX103" fmla="*/ 266828 w 984378"/>
              <a:gd name="connsiteY103" fmla="*/ 292191 h 577941"/>
              <a:gd name="connsiteX104" fmla="*/ 260478 w 984378"/>
              <a:gd name="connsiteY104" fmla="*/ 238216 h 577941"/>
              <a:gd name="connsiteX105" fmla="*/ 257303 w 984378"/>
              <a:gd name="connsiteY105" fmla="*/ 162016 h 577941"/>
              <a:gd name="connsiteX106" fmla="*/ 254128 w 984378"/>
              <a:gd name="connsiteY106" fmla="*/ 139791 h 577941"/>
              <a:gd name="connsiteX107" fmla="*/ 250953 w 984378"/>
              <a:gd name="connsiteY107" fmla="*/ 130266 h 577941"/>
              <a:gd name="connsiteX108" fmla="*/ 241428 w 984378"/>
              <a:gd name="connsiteY108" fmla="*/ 123916 h 577941"/>
              <a:gd name="connsiteX109" fmla="*/ 241428 w 984378"/>
              <a:gd name="connsiteY109" fmla="*/ 98516 h 577941"/>
              <a:gd name="connsiteX110" fmla="*/ 244603 w 984378"/>
              <a:gd name="connsiteY110" fmla="*/ 88991 h 577941"/>
              <a:gd name="connsiteX111" fmla="*/ 263653 w 984378"/>
              <a:gd name="connsiteY111" fmla="*/ 76291 h 577941"/>
              <a:gd name="connsiteX112" fmla="*/ 282703 w 984378"/>
              <a:gd name="connsiteY112" fmla="*/ 69941 h 577941"/>
              <a:gd name="connsiteX113" fmla="*/ 289053 w 984378"/>
              <a:gd name="connsiteY113" fmla="*/ 60416 h 577941"/>
              <a:gd name="connsiteX114" fmla="*/ 314453 w 984378"/>
              <a:gd name="connsiteY114" fmla="*/ 54066 h 577941"/>
              <a:gd name="connsiteX115" fmla="*/ 323978 w 984378"/>
              <a:gd name="connsiteY115" fmla="*/ 47716 h 577941"/>
              <a:gd name="connsiteX116" fmla="*/ 333503 w 984378"/>
              <a:gd name="connsiteY116" fmla="*/ 28666 h 577941"/>
              <a:gd name="connsiteX117" fmla="*/ 327153 w 984378"/>
              <a:gd name="connsiteY117" fmla="*/ 38191 h 57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84378" h="577941">
                <a:moveTo>
                  <a:pt x="327153" y="38191"/>
                </a:moveTo>
                <a:cubicBezTo>
                  <a:pt x="321861" y="37133"/>
                  <a:pt x="316191" y="37249"/>
                  <a:pt x="311278" y="35016"/>
                </a:cubicBezTo>
                <a:cubicBezTo>
                  <a:pt x="304330" y="31858"/>
                  <a:pt x="299468" y="24729"/>
                  <a:pt x="292228" y="22316"/>
                </a:cubicBezTo>
                <a:cubicBezTo>
                  <a:pt x="285878" y="20199"/>
                  <a:pt x="278747" y="19679"/>
                  <a:pt x="273178" y="15966"/>
                </a:cubicBezTo>
                <a:cubicBezTo>
                  <a:pt x="270003" y="13849"/>
                  <a:pt x="267404" y="10319"/>
                  <a:pt x="263653" y="9616"/>
                </a:cubicBezTo>
                <a:cubicBezTo>
                  <a:pt x="250090" y="7073"/>
                  <a:pt x="236136" y="7499"/>
                  <a:pt x="222378" y="6441"/>
                </a:cubicBezTo>
                <a:cubicBezTo>
                  <a:pt x="216028" y="4324"/>
                  <a:pt x="209970" y="-739"/>
                  <a:pt x="203328" y="91"/>
                </a:cubicBezTo>
                <a:cubicBezTo>
                  <a:pt x="194861" y="1149"/>
                  <a:pt x="186344" y="1863"/>
                  <a:pt x="177928" y="3266"/>
                </a:cubicBezTo>
                <a:cubicBezTo>
                  <a:pt x="173624" y="3983"/>
                  <a:pt x="169488" y="5494"/>
                  <a:pt x="165228" y="6441"/>
                </a:cubicBezTo>
                <a:cubicBezTo>
                  <a:pt x="159960" y="7612"/>
                  <a:pt x="154645" y="8558"/>
                  <a:pt x="149353" y="9616"/>
                </a:cubicBezTo>
                <a:cubicBezTo>
                  <a:pt x="136653" y="8558"/>
                  <a:pt x="123824" y="8536"/>
                  <a:pt x="111253" y="6441"/>
                </a:cubicBezTo>
                <a:cubicBezTo>
                  <a:pt x="104651" y="5341"/>
                  <a:pt x="92203" y="91"/>
                  <a:pt x="92203" y="91"/>
                </a:cubicBezTo>
                <a:cubicBezTo>
                  <a:pt x="81620" y="1149"/>
                  <a:pt x="70543" y="-97"/>
                  <a:pt x="60453" y="3266"/>
                </a:cubicBezTo>
                <a:cubicBezTo>
                  <a:pt x="56833" y="4473"/>
                  <a:pt x="55810" y="9378"/>
                  <a:pt x="54103" y="12791"/>
                </a:cubicBezTo>
                <a:cubicBezTo>
                  <a:pt x="50474" y="20049"/>
                  <a:pt x="49564" y="30945"/>
                  <a:pt x="47753" y="38191"/>
                </a:cubicBezTo>
                <a:cubicBezTo>
                  <a:pt x="44519" y="51127"/>
                  <a:pt x="45126" y="45170"/>
                  <a:pt x="38228" y="57241"/>
                </a:cubicBezTo>
                <a:cubicBezTo>
                  <a:pt x="35880" y="61350"/>
                  <a:pt x="34386" y="65927"/>
                  <a:pt x="31878" y="69941"/>
                </a:cubicBezTo>
                <a:cubicBezTo>
                  <a:pt x="29073" y="74428"/>
                  <a:pt x="24923" y="78015"/>
                  <a:pt x="22353" y="82641"/>
                </a:cubicBezTo>
                <a:cubicBezTo>
                  <a:pt x="15914" y="94232"/>
                  <a:pt x="16213" y="99369"/>
                  <a:pt x="12828" y="111216"/>
                </a:cubicBezTo>
                <a:cubicBezTo>
                  <a:pt x="11909" y="114434"/>
                  <a:pt x="10711" y="117566"/>
                  <a:pt x="9653" y="120741"/>
                </a:cubicBezTo>
                <a:cubicBezTo>
                  <a:pt x="10711" y="140849"/>
                  <a:pt x="11005" y="161013"/>
                  <a:pt x="12828" y="181066"/>
                </a:cubicBezTo>
                <a:cubicBezTo>
                  <a:pt x="13131" y="184399"/>
                  <a:pt x="14828" y="187457"/>
                  <a:pt x="16003" y="190591"/>
                </a:cubicBezTo>
                <a:cubicBezTo>
                  <a:pt x="18004" y="195927"/>
                  <a:pt x="20236" y="201174"/>
                  <a:pt x="22353" y="206466"/>
                </a:cubicBezTo>
                <a:cubicBezTo>
                  <a:pt x="27279" y="236023"/>
                  <a:pt x="23180" y="215847"/>
                  <a:pt x="31878" y="247741"/>
                </a:cubicBezTo>
                <a:cubicBezTo>
                  <a:pt x="33026" y="251951"/>
                  <a:pt x="33334" y="256430"/>
                  <a:pt x="35053" y="260441"/>
                </a:cubicBezTo>
                <a:cubicBezTo>
                  <a:pt x="36556" y="263948"/>
                  <a:pt x="39286" y="266791"/>
                  <a:pt x="41403" y="269966"/>
                </a:cubicBezTo>
                <a:cubicBezTo>
                  <a:pt x="42746" y="280714"/>
                  <a:pt x="43968" y="303976"/>
                  <a:pt x="50928" y="314416"/>
                </a:cubicBezTo>
                <a:lnTo>
                  <a:pt x="57278" y="323941"/>
                </a:lnTo>
                <a:cubicBezTo>
                  <a:pt x="38799" y="348579"/>
                  <a:pt x="56599" y="323938"/>
                  <a:pt x="38228" y="352516"/>
                </a:cubicBezTo>
                <a:cubicBezTo>
                  <a:pt x="32038" y="362145"/>
                  <a:pt x="25528" y="371566"/>
                  <a:pt x="19178" y="381091"/>
                </a:cubicBezTo>
                <a:lnTo>
                  <a:pt x="6478" y="400141"/>
                </a:lnTo>
                <a:cubicBezTo>
                  <a:pt x="-3285" y="439191"/>
                  <a:pt x="-958" y="424902"/>
                  <a:pt x="6478" y="501741"/>
                </a:cubicBezTo>
                <a:cubicBezTo>
                  <a:pt x="6988" y="507015"/>
                  <a:pt x="19932" y="517967"/>
                  <a:pt x="22353" y="520791"/>
                </a:cubicBezTo>
                <a:cubicBezTo>
                  <a:pt x="25797" y="524809"/>
                  <a:pt x="28802" y="529185"/>
                  <a:pt x="31878" y="533491"/>
                </a:cubicBezTo>
                <a:cubicBezTo>
                  <a:pt x="34096" y="536596"/>
                  <a:pt x="35530" y="540318"/>
                  <a:pt x="38228" y="543016"/>
                </a:cubicBezTo>
                <a:cubicBezTo>
                  <a:pt x="41970" y="546758"/>
                  <a:pt x="46195" y="550174"/>
                  <a:pt x="50928" y="552541"/>
                </a:cubicBezTo>
                <a:cubicBezTo>
                  <a:pt x="58658" y="556406"/>
                  <a:pt x="73563" y="559787"/>
                  <a:pt x="82678" y="562066"/>
                </a:cubicBezTo>
                <a:cubicBezTo>
                  <a:pt x="87683" y="567071"/>
                  <a:pt x="96480" y="577876"/>
                  <a:pt x="104903" y="577941"/>
                </a:cubicBezTo>
                <a:lnTo>
                  <a:pt x="501778" y="574766"/>
                </a:lnTo>
                <a:cubicBezTo>
                  <a:pt x="542646" y="561143"/>
                  <a:pt x="500801" y="574216"/>
                  <a:pt x="536703" y="565241"/>
                </a:cubicBezTo>
                <a:cubicBezTo>
                  <a:pt x="544178" y="563372"/>
                  <a:pt x="551428" y="560656"/>
                  <a:pt x="558928" y="558891"/>
                </a:cubicBezTo>
                <a:cubicBezTo>
                  <a:pt x="569434" y="556419"/>
                  <a:pt x="590678" y="552541"/>
                  <a:pt x="590678" y="552541"/>
                </a:cubicBezTo>
                <a:cubicBezTo>
                  <a:pt x="616078" y="553599"/>
                  <a:pt x="641521" y="553905"/>
                  <a:pt x="666878" y="555716"/>
                </a:cubicBezTo>
                <a:cubicBezTo>
                  <a:pt x="673933" y="556220"/>
                  <a:pt x="694058" y="564099"/>
                  <a:pt x="698628" y="565241"/>
                </a:cubicBezTo>
                <a:cubicBezTo>
                  <a:pt x="704873" y="566802"/>
                  <a:pt x="711328" y="567358"/>
                  <a:pt x="717678" y="568416"/>
                </a:cubicBezTo>
                <a:lnTo>
                  <a:pt x="901828" y="565241"/>
                </a:lnTo>
                <a:cubicBezTo>
                  <a:pt x="914567" y="564877"/>
                  <a:pt x="927296" y="563750"/>
                  <a:pt x="939928" y="562066"/>
                </a:cubicBezTo>
                <a:cubicBezTo>
                  <a:pt x="943245" y="561624"/>
                  <a:pt x="946377" y="560209"/>
                  <a:pt x="949453" y="558891"/>
                </a:cubicBezTo>
                <a:cubicBezTo>
                  <a:pt x="960732" y="554057"/>
                  <a:pt x="962112" y="552568"/>
                  <a:pt x="971678" y="546191"/>
                </a:cubicBezTo>
                <a:cubicBezTo>
                  <a:pt x="972736" y="543016"/>
                  <a:pt x="974254" y="539959"/>
                  <a:pt x="974853" y="536666"/>
                </a:cubicBezTo>
                <a:cubicBezTo>
                  <a:pt x="976379" y="528271"/>
                  <a:pt x="975959" y="519544"/>
                  <a:pt x="978028" y="511266"/>
                </a:cubicBezTo>
                <a:cubicBezTo>
                  <a:pt x="979176" y="506674"/>
                  <a:pt x="982261" y="502799"/>
                  <a:pt x="984378" y="498566"/>
                </a:cubicBezTo>
                <a:cubicBezTo>
                  <a:pt x="981203" y="461524"/>
                  <a:pt x="976468" y="424583"/>
                  <a:pt x="974853" y="387441"/>
                </a:cubicBezTo>
                <a:cubicBezTo>
                  <a:pt x="971262" y="304841"/>
                  <a:pt x="974369" y="338632"/>
                  <a:pt x="968503" y="285841"/>
                </a:cubicBezTo>
                <a:cubicBezTo>
                  <a:pt x="967445" y="257266"/>
                  <a:pt x="966831" y="228671"/>
                  <a:pt x="965328" y="200116"/>
                </a:cubicBezTo>
                <a:cubicBezTo>
                  <a:pt x="964955" y="193037"/>
                  <a:pt x="966357" y="151776"/>
                  <a:pt x="949453" y="146141"/>
                </a:cubicBezTo>
                <a:cubicBezTo>
                  <a:pt x="924296" y="137755"/>
                  <a:pt x="937005" y="140891"/>
                  <a:pt x="911353" y="136616"/>
                </a:cubicBezTo>
                <a:cubicBezTo>
                  <a:pt x="908178" y="134499"/>
                  <a:pt x="905241" y="131973"/>
                  <a:pt x="901828" y="130266"/>
                </a:cubicBezTo>
                <a:cubicBezTo>
                  <a:pt x="898835" y="128769"/>
                  <a:pt x="895640" y="127348"/>
                  <a:pt x="892303" y="127091"/>
                </a:cubicBezTo>
                <a:cubicBezTo>
                  <a:pt x="868010" y="125222"/>
                  <a:pt x="843620" y="124974"/>
                  <a:pt x="819278" y="123916"/>
                </a:cubicBezTo>
                <a:lnTo>
                  <a:pt x="800228" y="117566"/>
                </a:lnTo>
                <a:cubicBezTo>
                  <a:pt x="797053" y="116508"/>
                  <a:pt x="793488" y="116247"/>
                  <a:pt x="790703" y="114391"/>
                </a:cubicBezTo>
                <a:cubicBezTo>
                  <a:pt x="783077" y="109307"/>
                  <a:pt x="780690" y="106509"/>
                  <a:pt x="771653" y="104866"/>
                </a:cubicBezTo>
                <a:cubicBezTo>
                  <a:pt x="763258" y="103340"/>
                  <a:pt x="754720" y="102749"/>
                  <a:pt x="746253" y="101691"/>
                </a:cubicBezTo>
                <a:cubicBezTo>
                  <a:pt x="743078" y="100633"/>
                  <a:pt x="739721" y="100013"/>
                  <a:pt x="736728" y="98516"/>
                </a:cubicBezTo>
                <a:cubicBezTo>
                  <a:pt x="733315" y="96809"/>
                  <a:pt x="731006" y="91849"/>
                  <a:pt x="727203" y="92166"/>
                </a:cubicBezTo>
                <a:cubicBezTo>
                  <a:pt x="717197" y="93000"/>
                  <a:pt x="708153" y="98516"/>
                  <a:pt x="698628" y="101691"/>
                </a:cubicBezTo>
                <a:cubicBezTo>
                  <a:pt x="685483" y="106073"/>
                  <a:pt x="691888" y="103010"/>
                  <a:pt x="679578" y="111216"/>
                </a:cubicBezTo>
                <a:cubicBezTo>
                  <a:pt x="667936" y="128678"/>
                  <a:pt x="679578" y="113862"/>
                  <a:pt x="663703" y="127091"/>
                </a:cubicBezTo>
                <a:cubicBezTo>
                  <a:pt x="647848" y="140304"/>
                  <a:pt x="661392" y="134211"/>
                  <a:pt x="644653" y="139791"/>
                </a:cubicBezTo>
                <a:cubicBezTo>
                  <a:pt x="643595" y="142966"/>
                  <a:pt x="644091" y="147225"/>
                  <a:pt x="641478" y="149316"/>
                </a:cubicBezTo>
                <a:cubicBezTo>
                  <a:pt x="638071" y="152042"/>
                  <a:pt x="632974" y="151292"/>
                  <a:pt x="628778" y="152491"/>
                </a:cubicBezTo>
                <a:cubicBezTo>
                  <a:pt x="604462" y="159439"/>
                  <a:pt x="634775" y="150884"/>
                  <a:pt x="609728" y="162016"/>
                </a:cubicBezTo>
                <a:cubicBezTo>
                  <a:pt x="603611" y="164734"/>
                  <a:pt x="590678" y="168366"/>
                  <a:pt x="590678" y="168366"/>
                </a:cubicBezTo>
                <a:cubicBezTo>
                  <a:pt x="586445" y="174716"/>
                  <a:pt x="584328" y="183183"/>
                  <a:pt x="577978" y="187416"/>
                </a:cubicBezTo>
                <a:cubicBezTo>
                  <a:pt x="574803" y="189533"/>
                  <a:pt x="571866" y="192059"/>
                  <a:pt x="568453" y="193766"/>
                </a:cubicBezTo>
                <a:cubicBezTo>
                  <a:pt x="554020" y="200982"/>
                  <a:pt x="521501" y="199614"/>
                  <a:pt x="514478" y="200116"/>
                </a:cubicBezTo>
                <a:cubicBezTo>
                  <a:pt x="507070" y="202233"/>
                  <a:pt x="498988" y="202724"/>
                  <a:pt x="492253" y="206466"/>
                </a:cubicBezTo>
                <a:cubicBezTo>
                  <a:pt x="488917" y="208319"/>
                  <a:pt x="488121" y="212886"/>
                  <a:pt x="485903" y="215991"/>
                </a:cubicBezTo>
                <a:cubicBezTo>
                  <a:pt x="482827" y="220297"/>
                  <a:pt x="479553" y="224458"/>
                  <a:pt x="476378" y="228691"/>
                </a:cubicBezTo>
                <a:cubicBezTo>
                  <a:pt x="475320" y="231866"/>
                  <a:pt x="473676" y="234903"/>
                  <a:pt x="473203" y="238216"/>
                </a:cubicBezTo>
                <a:cubicBezTo>
                  <a:pt x="471550" y="249788"/>
                  <a:pt x="472477" y="261711"/>
                  <a:pt x="470028" y="273141"/>
                </a:cubicBezTo>
                <a:cubicBezTo>
                  <a:pt x="469228" y="276872"/>
                  <a:pt x="466914" y="280644"/>
                  <a:pt x="463678" y="282666"/>
                </a:cubicBezTo>
                <a:cubicBezTo>
                  <a:pt x="458002" y="286214"/>
                  <a:pt x="444628" y="289016"/>
                  <a:pt x="444628" y="289016"/>
                </a:cubicBezTo>
                <a:cubicBezTo>
                  <a:pt x="440395" y="287958"/>
                  <a:pt x="435939" y="287560"/>
                  <a:pt x="431928" y="285841"/>
                </a:cubicBezTo>
                <a:cubicBezTo>
                  <a:pt x="428421" y="284338"/>
                  <a:pt x="425816" y="281198"/>
                  <a:pt x="422403" y="279491"/>
                </a:cubicBezTo>
                <a:cubicBezTo>
                  <a:pt x="419410" y="277994"/>
                  <a:pt x="416053" y="277374"/>
                  <a:pt x="412878" y="276316"/>
                </a:cubicBezTo>
                <a:cubicBezTo>
                  <a:pt x="409667" y="271500"/>
                  <a:pt x="403353" y="263839"/>
                  <a:pt x="403353" y="257266"/>
                </a:cubicBezTo>
                <a:cubicBezTo>
                  <a:pt x="403353" y="252303"/>
                  <a:pt x="408206" y="240281"/>
                  <a:pt x="409703" y="235041"/>
                </a:cubicBezTo>
                <a:cubicBezTo>
                  <a:pt x="417676" y="207134"/>
                  <a:pt x="408440" y="235654"/>
                  <a:pt x="416053" y="212816"/>
                </a:cubicBezTo>
                <a:cubicBezTo>
                  <a:pt x="417111" y="203291"/>
                  <a:pt x="416904" y="193538"/>
                  <a:pt x="419228" y="184241"/>
                </a:cubicBezTo>
                <a:cubicBezTo>
                  <a:pt x="420153" y="180539"/>
                  <a:pt x="423871" y="178129"/>
                  <a:pt x="425578" y="174716"/>
                </a:cubicBezTo>
                <a:cubicBezTo>
                  <a:pt x="427075" y="171723"/>
                  <a:pt x="431120" y="162824"/>
                  <a:pt x="428753" y="165191"/>
                </a:cubicBezTo>
                <a:cubicBezTo>
                  <a:pt x="423357" y="170587"/>
                  <a:pt x="420286" y="177891"/>
                  <a:pt x="416053" y="184241"/>
                </a:cubicBezTo>
                <a:cubicBezTo>
                  <a:pt x="407212" y="197502"/>
                  <a:pt x="412401" y="191068"/>
                  <a:pt x="400178" y="203291"/>
                </a:cubicBezTo>
                <a:cubicBezTo>
                  <a:pt x="398591" y="212813"/>
                  <a:pt x="396243" y="233005"/>
                  <a:pt x="390653" y="241391"/>
                </a:cubicBezTo>
                <a:cubicBezTo>
                  <a:pt x="388536" y="244566"/>
                  <a:pt x="385853" y="247429"/>
                  <a:pt x="384303" y="250916"/>
                </a:cubicBezTo>
                <a:cubicBezTo>
                  <a:pt x="381585" y="257033"/>
                  <a:pt x="380070" y="263616"/>
                  <a:pt x="377953" y="269966"/>
                </a:cubicBezTo>
                <a:cubicBezTo>
                  <a:pt x="376895" y="273141"/>
                  <a:pt x="377145" y="277124"/>
                  <a:pt x="374778" y="279491"/>
                </a:cubicBezTo>
                <a:cubicBezTo>
                  <a:pt x="371603" y="282666"/>
                  <a:pt x="368702" y="286141"/>
                  <a:pt x="365253" y="289016"/>
                </a:cubicBezTo>
                <a:cubicBezTo>
                  <a:pt x="362322" y="291459"/>
                  <a:pt x="359215" y="293816"/>
                  <a:pt x="355728" y="295366"/>
                </a:cubicBezTo>
                <a:cubicBezTo>
                  <a:pt x="345790" y="299783"/>
                  <a:pt x="334533" y="302252"/>
                  <a:pt x="323978" y="304891"/>
                </a:cubicBezTo>
                <a:cubicBezTo>
                  <a:pt x="307045" y="303833"/>
                  <a:pt x="289740" y="305397"/>
                  <a:pt x="273178" y="301716"/>
                </a:cubicBezTo>
                <a:cubicBezTo>
                  <a:pt x="269453" y="300888"/>
                  <a:pt x="267576" y="295933"/>
                  <a:pt x="266828" y="292191"/>
                </a:cubicBezTo>
                <a:cubicBezTo>
                  <a:pt x="263275" y="274427"/>
                  <a:pt x="262595" y="256208"/>
                  <a:pt x="260478" y="238216"/>
                </a:cubicBezTo>
                <a:cubicBezTo>
                  <a:pt x="259420" y="212816"/>
                  <a:pt x="258940" y="187385"/>
                  <a:pt x="257303" y="162016"/>
                </a:cubicBezTo>
                <a:cubicBezTo>
                  <a:pt x="256821" y="154548"/>
                  <a:pt x="255596" y="147129"/>
                  <a:pt x="254128" y="139791"/>
                </a:cubicBezTo>
                <a:cubicBezTo>
                  <a:pt x="253472" y="136509"/>
                  <a:pt x="253044" y="132879"/>
                  <a:pt x="250953" y="130266"/>
                </a:cubicBezTo>
                <a:cubicBezTo>
                  <a:pt x="248569" y="127286"/>
                  <a:pt x="244603" y="126033"/>
                  <a:pt x="241428" y="123916"/>
                </a:cubicBezTo>
                <a:cubicBezTo>
                  <a:pt x="236886" y="110290"/>
                  <a:pt x="237049" y="116031"/>
                  <a:pt x="241428" y="98516"/>
                </a:cubicBezTo>
                <a:cubicBezTo>
                  <a:pt x="242240" y="95269"/>
                  <a:pt x="242236" y="91358"/>
                  <a:pt x="244603" y="88991"/>
                </a:cubicBezTo>
                <a:cubicBezTo>
                  <a:pt x="249999" y="83595"/>
                  <a:pt x="256413" y="78704"/>
                  <a:pt x="263653" y="76291"/>
                </a:cubicBezTo>
                <a:lnTo>
                  <a:pt x="282703" y="69941"/>
                </a:lnTo>
                <a:cubicBezTo>
                  <a:pt x="284820" y="66766"/>
                  <a:pt x="286073" y="62800"/>
                  <a:pt x="289053" y="60416"/>
                </a:cubicBezTo>
                <a:cubicBezTo>
                  <a:pt x="292307" y="57813"/>
                  <a:pt x="313662" y="54224"/>
                  <a:pt x="314453" y="54066"/>
                </a:cubicBezTo>
                <a:cubicBezTo>
                  <a:pt x="317628" y="51949"/>
                  <a:pt x="321280" y="50414"/>
                  <a:pt x="323978" y="47716"/>
                </a:cubicBezTo>
                <a:cubicBezTo>
                  <a:pt x="330133" y="41561"/>
                  <a:pt x="330921" y="36413"/>
                  <a:pt x="333503" y="28666"/>
                </a:cubicBezTo>
                <a:lnTo>
                  <a:pt x="327153" y="3819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787634" y="1992900"/>
            <a:ext cx="2078426" cy="2078427"/>
            <a:chOff x="5508234" y="1992900"/>
            <a:chExt cx="2078426" cy="2078427"/>
          </a:xfrm>
        </p:grpSpPr>
        <p:sp>
          <p:nvSpPr>
            <p:cNvPr id="130" name="Oval 129"/>
            <p:cNvSpPr/>
            <p:nvPr/>
          </p:nvSpPr>
          <p:spPr>
            <a:xfrm>
              <a:off x="5508234" y="1992900"/>
              <a:ext cx="2078426" cy="2078427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563963" y="2163066"/>
              <a:ext cx="1992777" cy="1721997"/>
              <a:chOff x="6281789" y="4017377"/>
              <a:chExt cx="2496662" cy="2157413"/>
            </a:xfrm>
          </p:grpSpPr>
          <p:graphicFrame>
            <p:nvGraphicFramePr>
              <p:cNvPr id="3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2961169"/>
                  </p:ext>
                </p:extLst>
              </p:nvPr>
            </p:nvGraphicFramePr>
            <p:xfrm>
              <a:off x="8521035" y="5010198"/>
              <a:ext cx="214312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41" name="Equation" r:id="rId59" imgW="139700" imgH="139700" progId="Equation.DSMT4">
                      <p:embed/>
                    </p:oleObj>
                  </mc:Choice>
                  <mc:Fallback>
                    <p:oleObj name="Equation" r:id="rId5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21035" y="5010198"/>
                            <a:ext cx="214312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1658355"/>
                  </p:ext>
                </p:extLst>
              </p:nvPr>
            </p:nvGraphicFramePr>
            <p:xfrm>
              <a:off x="8498031" y="4621214"/>
              <a:ext cx="214312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42" name="Equation" r:id="rId60" imgW="139700" imgH="139700" progId="Equation.DSMT4">
                      <p:embed/>
                    </p:oleObj>
                  </mc:Choice>
                  <mc:Fallback>
                    <p:oleObj name="Equation" r:id="rId6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98031" y="4621214"/>
                            <a:ext cx="214312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24518064"/>
                  </p:ext>
                </p:extLst>
              </p:nvPr>
            </p:nvGraphicFramePr>
            <p:xfrm>
              <a:off x="6839001" y="4055477"/>
              <a:ext cx="214313" cy="157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43" name="Equation" r:id="rId61" imgW="139700" imgH="101600" progId="Equation.DSMT4">
                      <p:embed/>
                    </p:oleObj>
                  </mc:Choice>
                  <mc:Fallback>
                    <p:oleObj name="Equation" r:id="rId61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39001" y="4055477"/>
                            <a:ext cx="214313" cy="157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4049544"/>
                  </p:ext>
                </p:extLst>
              </p:nvPr>
            </p:nvGraphicFramePr>
            <p:xfrm>
              <a:off x="6531026" y="4287252"/>
              <a:ext cx="214313" cy="157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44" name="Equation" r:id="rId62" imgW="139700" imgH="101600" progId="Equation.DSMT4">
                      <p:embed/>
                    </p:oleObj>
                  </mc:Choice>
                  <mc:Fallback>
                    <p:oleObj name="Equation" r:id="rId62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31026" y="4287252"/>
                            <a:ext cx="214313" cy="157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9289608"/>
                  </p:ext>
                </p:extLst>
              </p:nvPr>
            </p:nvGraphicFramePr>
            <p:xfrm>
              <a:off x="6340526" y="4620627"/>
              <a:ext cx="214313" cy="157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45" name="Equation" r:id="rId63" imgW="139700" imgH="101600" progId="Equation.DSMT4">
                      <p:embed/>
                    </p:oleObj>
                  </mc:Choice>
                  <mc:Fallback>
                    <p:oleObj name="Equation" r:id="rId63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40526" y="4620627"/>
                            <a:ext cx="214313" cy="157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7717914"/>
                  </p:ext>
                </p:extLst>
              </p:nvPr>
            </p:nvGraphicFramePr>
            <p:xfrm>
              <a:off x="6326239" y="5401677"/>
              <a:ext cx="212725" cy="157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46" name="Equation" r:id="rId64" imgW="139700" imgH="101600" progId="Equation.DSMT4">
                      <p:embed/>
                    </p:oleObj>
                  </mc:Choice>
                  <mc:Fallback>
                    <p:oleObj name="Equation" r:id="rId64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26239" y="5401677"/>
                            <a:ext cx="212725" cy="157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2551216"/>
                  </p:ext>
                </p:extLst>
              </p:nvPr>
            </p:nvGraphicFramePr>
            <p:xfrm>
              <a:off x="6531026" y="5744577"/>
              <a:ext cx="214313" cy="155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47" name="Equation" r:id="rId65" imgW="139700" imgH="101600" progId="Equation.DSMT4">
                      <p:embed/>
                    </p:oleObj>
                  </mc:Choice>
                  <mc:Fallback>
                    <p:oleObj name="Equation" r:id="rId65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31026" y="5744577"/>
                            <a:ext cx="214313" cy="155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2635653"/>
                  </p:ext>
                </p:extLst>
              </p:nvPr>
            </p:nvGraphicFramePr>
            <p:xfrm>
              <a:off x="6853289" y="6017627"/>
              <a:ext cx="214312" cy="157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48" name="Equation" r:id="rId66" imgW="139700" imgH="101600" progId="Equation.DSMT4">
                      <p:embed/>
                    </p:oleObj>
                  </mc:Choice>
                  <mc:Fallback>
                    <p:oleObj name="Equation" r:id="rId66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53289" y="6017627"/>
                            <a:ext cx="214312" cy="157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4758557"/>
                  </p:ext>
                </p:extLst>
              </p:nvPr>
            </p:nvGraphicFramePr>
            <p:xfrm>
              <a:off x="6699036" y="5921583"/>
              <a:ext cx="214313" cy="157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49" name="Equation" r:id="rId67" imgW="139700" imgH="101600" progId="Equation.DSMT4">
                      <p:embed/>
                    </p:oleObj>
                  </mc:Choice>
                  <mc:Fallback>
                    <p:oleObj name="Equation" r:id="rId67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99036" y="5921583"/>
                            <a:ext cx="214313" cy="157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8975783"/>
                  </p:ext>
                </p:extLst>
              </p:nvPr>
            </p:nvGraphicFramePr>
            <p:xfrm>
              <a:off x="6849056" y="4579459"/>
              <a:ext cx="214313" cy="157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50" name="Equation" r:id="rId68" imgW="139700" imgH="101600" progId="Equation.DSMT4">
                      <p:embed/>
                    </p:oleObj>
                  </mc:Choice>
                  <mc:Fallback>
                    <p:oleObj name="Equation" r:id="rId68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49056" y="4579459"/>
                            <a:ext cx="214313" cy="1571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1962242"/>
                  </p:ext>
                </p:extLst>
              </p:nvPr>
            </p:nvGraphicFramePr>
            <p:xfrm>
              <a:off x="6281789" y="5020677"/>
              <a:ext cx="214312" cy="157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51" name="Equation" r:id="rId69" imgW="139700" imgH="101600" progId="Equation.DSMT4">
                      <p:embed/>
                    </p:oleObj>
                  </mc:Choice>
                  <mc:Fallback>
                    <p:oleObj name="Equation" r:id="rId69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81789" y="5020677"/>
                            <a:ext cx="214312" cy="157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8356335"/>
                  </p:ext>
                </p:extLst>
              </p:nvPr>
            </p:nvGraphicFramePr>
            <p:xfrm>
              <a:off x="8089158" y="4212640"/>
              <a:ext cx="214312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52" name="Equation" r:id="rId70" imgW="139700" imgH="139700" progId="Equation.DSMT4">
                      <p:embed/>
                    </p:oleObj>
                  </mc:Choice>
                  <mc:Fallback>
                    <p:oleObj name="Equation" r:id="rId7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89158" y="4212640"/>
                            <a:ext cx="214312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2336337"/>
                  </p:ext>
                </p:extLst>
              </p:nvPr>
            </p:nvGraphicFramePr>
            <p:xfrm>
              <a:off x="8040739" y="4017377"/>
              <a:ext cx="214312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53" name="Equation" r:id="rId72" imgW="139700" imgH="139700" progId="Equation.DSMT4">
                      <p:embed/>
                    </p:oleObj>
                  </mc:Choice>
                  <mc:Fallback>
                    <p:oleObj name="Equation" r:id="rId7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40739" y="4017377"/>
                            <a:ext cx="214312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3165608"/>
                  </p:ext>
                </p:extLst>
              </p:nvPr>
            </p:nvGraphicFramePr>
            <p:xfrm>
              <a:off x="8283626" y="4266615"/>
              <a:ext cx="214313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54" name="Equation" r:id="rId74" imgW="139700" imgH="139700" progId="Equation.DSMT4">
                      <p:embed/>
                    </p:oleObj>
                  </mc:Choice>
                  <mc:Fallback>
                    <p:oleObj name="Equation" r:id="rId7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83626" y="4266615"/>
                            <a:ext cx="214313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7167557"/>
                  </p:ext>
                </p:extLst>
              </p:nvPr>
            </p:nvGraphicFramePr>
            <p:xfrm>
              <a:off x="8450314" y="5382627"/>
              <a:ext cx="214312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55" name="Equation" r:id="rId76" imgW="139700" imgH="139700" progId="Equation.DSMT4">
                      <p:embed/>
                    </p:oleObj>
                  </mc:Choice>
                  <mc:Fallback>
                    <p:oleObj name="Equation" r:id="rId7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50314" y="5382627"/>
                            <a:ext cx="214312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8576261"/>
                  </p:ext>
                </p:extLst>
              </p:nvPr>
            </p:nvGraphicFramePr>
            <p:xfrm>
              <a:off x="8283626" y="5722352"/>
              <a:ext cx="214313" cy="214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56" name="Equation" r:id="rId78" imgW="139700" imgH="139700" progId="Equation.DSMT4">
                      <p:embed/>
                    </p:oleObj>
                  </mc:Choice>
                  <mc:Fallback>
                    <p:oleObj name="Equation" r:id="rId7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83626" y="5722352"/>
                            <a:ext cx="214313" cy="2143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5843056"/>
                  </p:ext>
                </p:extLst>
              </p:nvPr>
            </p:nvGraphicFramePr>
            <p:xfrm>
              <a:off x="8159007" y="5909677"/>
              <a:ext cx="214313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57" name="Equation" r:id="rId80" imgW="139700" imgH="139700" progId="Equation.DSMT4">
                      <p:embed/>
                    </p:oleObj>
                  </mc:Choice>
                  <mc:Fallback>
                    <p:oleObj name="Equation" r:id="rId8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9007" y="5909677"/>
                            <a:ext cx="214313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85162190"/>
                  </p:ext>
                </p:extLst>
              </p:nvPr>
            </p:nvGraphicFramePr>
            <p:xfrm>
              <a:off x="8442376" y="4872246"/>
              <a:ext cx="214312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58" name="Equation" r:id="rId82" imgW="139700" imgH="139700" progId="Equation.DSMT4">
                      <p:embed/>
                    </p:oleObj>
                  </mc:Choice>
                  <mc:Fallback>
                    <p:oleObj name="Equation" r:id="rId8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42376" y="4872246"/>
                            <a:ext cx="214312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7247108"/>
                  </p:ext>
                </p:extLst>
              </p:nvPr>
            </p:nvGraphicFramePr>
            <p:xfrm>
              <a:off x="6644532" y="4465052"/>
              <a:ext cx="214313" cy="155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59" name="Equation" r:id="rId84" imgW="139700" imgH="101600" progId="Equation.DSMT4">
                      <p:embed/>
                    </p:oleObj>
                  </mc:Choice>
                  <mc:Fallback>
                    <p:oleObj name="Equation" r:id="rId84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44532" y="4465052"/>
                            <a:ext cx="214313" cy="155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1417466"/>
                  </p:ext>
                </p:extLst>
              </p:nvPr>
            </p:nvGraphicFramePr>
            <p:xfrm>
              <a:off x="6665435" y="4930983"/>
              <a:ext cx="214312" cy="157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60" name="Equation" r:id="rId85" imgW="139700" imgH="101600" progId="Equation.DSMT4">
                      <p:embed/>
                    </p:oleObj>
                  </mc:Choice>
                  <mc:Fallback>
                    <p:oleObj name="Equation" r:id="rId85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5435" y="4930983"/>
                            <a:ext cx="214312" cy="157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0899256"/>
                  </p:ext>
                </p:extLst>
              </p:nvPr>
            </p:nvGraphicFramePr>
            <p:xfrm>
              <a:off x="6634744" y="5304839"/>
              <a:ext cx="214312" cy="155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61" name="Equation" r:id="rId86" imgW="139700" imgH="101600" progId="Equation.DSMT4">
                      <p:embed/>
                    </p:oleObj>
                  </mc:Choice>
                  <mc:Fallback>
                    <p:oleObj name="Equation" r:id="rId86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34744" y="5304839"/>
                            <a:ext cx="214312" cy="155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5080128"/>
                  </p:ext>
                </p:extLst>
              </p:nvPr>
            </p:nvGraphicFramePr>
            <p:xfrm>
              <a:off x="6515679" y="5527090"/>
              <a:ext cx="214313" cy="155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62" name="Equation" r:id="rId87" imgW="139700" imgH="101600" progId="Equation.DSMT4">
                      <p:embed/>
                    </p:oleObj>
                  </mc:Choice>
                  <mc:Fallback>
                    <p:oleObj name="Equation" r:id="rId87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15679" y="5527090"/>
                            <a:ext cx="214313" cy="155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0479809"/>
                  </p:ext>
                </p:extLst>
              </p:nvPr>
            </p:nvGraphicFramePr>
            <p:xfrm>
              <a:off x="6873926" y="5844590"/>
              <a:ext cx="214313" cy="155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63" name="Equation" r:id="rId88" imgW="139700" imgH="101600" progId="Equation.DSMT4">
                      <p:embed/>
                    </p:oleObj>
                  </mc:Choice>
                  <mc:Fallback>
                    <p:oleObj name="Equation" r:id="rId88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73926" y="5844590"/>
                            <a:ext cx="214313" cy="155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99679915"/>
                  </p:ext>
                </p:extLst>
              </p:nvPr>
            </p:nvGraphicFramePr>
            <p:xfrm>
              <a:off x="8564138" y="5209588"/>
              <a:ext cx="214313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64" name="Equation" r:id="rId89" imgW="139700" imgH="139700" progId="Equation.DSMT4">
                      <p:embed/>
                    </p:oleObj>
                  </mc:Choice>
                  <mc:Fallback>
                    <p:oleObj name="Equation" r:id="rId8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64138" y="5209588"/>
                            <a:ext cx="214313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9091204"/>
                  </p:ext>
                </p:extLst>
              </p:nvPr>
            </p:nvGraphicFramePr>
            <p:xfrm>
              <a:off x="8335219" y="4579459"/>
              <a:ext cx="214313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65" name="Equation" r:id="rId91" imgW="139700" imgH="139700" progId="Equation.DSMT4">
                      <p:embed/>
                    </p:oleObj>
                  </mc:Choice>
                  <mc:Fallback>
                    <p:oleObj name="Equation" r:id="rId9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35219" y="4579459"/>
                            <a:ext cx="214313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2445957"/>
                  </p:ext>
                </p:extLst>
              </p:nvPr>
            </p:nvGraphicFramePr>
            <p:xfrm>
              <a:off x="8077796" y="4846051"/>
              <a:ext cx="214312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66" name="Equation" r:id="rId93" imgW="139700" imgH="139700" progId="Equation.DSMT4">
                      <p:embed/>
                    </p:oleObj>
                  </mc:Choice>
                  <mc:Fallback>
                    <p:oleObj name="Equation" r:id="rId9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77796" y="4846051"/>
                            <a:ext cx="214312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6443798"/>
                  </p:ext>
                </p:extLst>
              </p:nvPr>
            </p:nvGraphicFramePr>
            <p:xfrm>
              <a:off x="8129109" y="5317538"/>
              <a:ext cx="214313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67" name="Equation" r:id="rId95" imgW="139700" imgH="139700" progId="Equation.DSMT4">
                      <p:embed/>
                    </p:oleObj>
                  </mc:Choice>
                  <mc:Fallback>
                    <p:oleObj name="Equation" r:id="rId9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29109" y="5317538"/>
                            <a:ext cx="214313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1955758"/>
                  </p:ext>
                </p:extLst>
              </p:nvPr>
            </p:nvGraphicFramePr>
            <p:xfrm>
              <a:off x="8418637" y="5600115"/>
              <a:ext cx="214313" cy="214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68" name="Equation" r:id="rId97" imgW="139700" imgH="139700" progId="Equation.DSMT4">
                      <p:embed/>
                    </p:oleObj>
                  </mc:Choice>
                  <mc:Fallback>
                    <p:oleObj name="Equation" r:id="rId9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18637" y="5600115"/>
                            <a:ext cx="214313" cy="214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7928146"/>
                  </p:ext>
                </p:extLst>
              </p:nvPr>
            </p:nvGraphicFramePr>
            <p:xfrm>
              <a:off x="6575476" y="4669840"/>
              <a:ext cx="214313" cy="157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69" name="Equation" r:id="rId99" imgW="139700" imgH="101600" progId="Equation.DSMT4">
                      <p:embed/>
                    </p:oleObj>
                  </mc:Choice>
                  <mc:Fallback>
                    <p:oleObj name="Equation" r:id="rId99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75476" y="4669840"/>
                            <a:ext cx="214313" cy="1571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4660711"/>
                  </p:ext>
                </p:extLst>
              </p:nvPr>
            </p:nvGraphicFramePr>
            <p:xfrm>
              <a:off x="6388944" y="5220702"/>
              <a:ext cx="214313" cy="157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70" name="Equation" r:id="rId100" imgW="139700" imgH="101600" progId="Equation.DSMT4">
                      <p:embed/>
                    </p:oleObj>
                  </mc:Choice>
                  <mc:Fallback>
                    <p:oleObj name="Equation" r:id="rId100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88944" y="5220702"/>
                            <a:ext cx="214313" cy="157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5761046"/>
                  </p:ext>
                </p:extLst>
              </p:nvPr>
            </p:nvGraphicFramePr>
            <p:xfrm>
              <a:off x="6707239" y="5644565"/>
              <a:ext cx="214312" cy="155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71" name="Equation" r:id="rId101" imgW="139700" imgH="101600" progId="Equation.DSMT4">
                      <p:embed/>
                    </p:oleObj>
                  </mc:Choice>
                  <mc:Fallback>
                    <p:oleObj name="Equation" r:id="rId101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07239" y="5644565"/>
                            <a:ext cx="214312" cy="155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2890778"/>
                  </p:ext>
                </p:extLst>
              </p:nvPr>
            </p:nvGraphicFramePr>
            <p:xfrm>
              <a:off x="8159801" y="4436477"/>
              <a:ext cx="214313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72" name="Equation" r:id="rId102" imgW="139700" imgH="139700" progId="Equation.DSMT4">
                      <p:embed/>
                    </p:oleObj>
                  </mc:Choice>
                  <mc:Fallback>
                    <p:oleObj name="Equation" r:id="rId10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9801" y="4436477"/>
                            <a:ext cx="214313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52588270"/>
                  </p:ext>
                </p:extLst>
              </p:nvPr>
            </p:nvGraphicFramePr>
            <p:xfrm>
              <a:off x="8272514" y="4793665"/>
              <a:ext cx="214312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73" name="Equation" r:id="rId104" imgW="139700" imgH="139700" progId="Equation.DSMT4">
                      <p:embed/>
                    </p:oleObj>
                  </mc:Choice>
                  <mc:Fallback>
                    <p:oleObj name="Equation" r:id="rId10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2514" y="4793665"/>
                            <a:ext cx="214312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5668955"/>
                  </p:ext>
                </p:extLst>
              </p:nvPr>
            </p:nvGraphicFramePr>
            <p:xfrm>
              <a:off x="8326489" y="5150852"/>
              <a:ext cx="214312" cy="214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74" name="Equation" r:id="rId106" imgW="139700" imgH="139700" progId="Equation.DSMT4">
                      <p:embed/>
                    </p:oleObj>
                  </mc:Choice>
                  <mc:Fallback>
                    <p:oleObj name="Equation" r:id="rId10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26489" y="5150852"/>
                            <a:ext cx="214312" cy="2143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801261"/>
                  </p:ext>
                </p:extLst>
              </p:nvPr>
            </p:nvGraphicFramePr>
            <p:xfrm>
              <a:off x="8228064" y="5519152"/>
              <a:ext cx="214312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75" name="Equation" r:id="rId108" imgW="139700" imgH="139700" progId="Equation.DSMT4">
                      <p:embed/>
                    </p:oleObj>
                  </mc:Choice>
                  <mc:Fallback>
                    <p:oleObj name="Equation" r:id="rId10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28064" y="5519152"/>
                            <a:ext cx="214312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8822266"/>
                  </p:ext>
                </p:extLst>
              </p:nvPr>
            </p:nvGraphicFramePr>
            <p:xfrm>
              <a:off x="6361163" y="4876213"/>
              <a:ext cx="214313" cy="155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76" name="Equation" r:id="rId110" imgW="139700" imgH="101600" progId="Equation.DSMT4">
                      <p:embed/>
                    </p:oleObj>
                  </mc:Choice>
                  <mc:Fallback>
                    <p:oleObj name="Equation" r:id="rId110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61163" y="4876213"/>
                            <a:ext cx="214313" cy="155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3048192"/>
                  </p:ext>
                </p:extLst>
              </p:nvPr>
            </p:nvGraphicFramePr>
            <p:xfrm>
              <a:off x="6820746" y="4266615"/>
              <a:ext cx="214312" cy="155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77" name="Equation" r:id="rId111" imgW="139700" imgH="101600" progId="Equation.DSMT4">
                      <p:embed/>
                    </p:oleObj>
                  </mc:Choice>
                  <mc:Fallback>
                    <p:oleObj name="Equation" r:id="rId111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20746" y="4266615"/>
                            <a:ext cx="214312" cy="155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8003717"/>
                  </p:ext>
                </p:extLst>
              </p:nvPr>
            </p:nvGraphicFramePr>
            <p:xfrm>
              <a:off x="6833710" y="5500102"/>
              <a:ext cx="214313" cy="157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78" name="Equation" r:id="rId112" imgW="139700" imgH="101600" progId="Equation.DSMT4">
                      <p:embed/>
                    </p:oleObj>
                  </mc:Choice>
                  <mc:Fallback>
                    <p:oleObj name="Equation" r:id="rId112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33710" y="5500102"/>
                            <a:ext cx="214313" cy="157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3196023"/>
                  </p:ext>
                </p:extLst>
              </p:nvPr>
            </p:nvGraphicFramePr>
            <p:xfrm>
              <a:off x="8120907" y="5088146"/>
              <a:ext cx="214313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79" name="Equation" r:id="rId113" imgW="139700" imgH="139700" progId="Equation.DSMT4">
                      <p:embed/>
                    </p:oleObj>
                  </mc:Choice>
                  <mc:Fallback>
                    <p:oleObj name="Equation" r:id="rId11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20907" y="5088146"/>
                            <a:ext cx="214313" cy="215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453314"/>
                  </p:ext>
                </p:extLst>
              </p:nvPr>
            </p:nvGraphicFramePr>
            <p:xfrm>
              <a:off x="6707239" y="5092113"/>
              <a:ext cx="214312" cy="155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6980" name="Equation" r:id="rId115" imgW="139700" imgH="101600" progId="Equation.DSMT4">
                      <p:embed/>
                    </p:oleObj>
                  </mc:Choice>
                  <mc:Fallback>
                    <p:oleObj name="Equation" r:id="rId115" imgW="139700" imgH="101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07239" y="5092113"/>
                            <a:ext cx="214312" cy="155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6" name="TextBox 95"/>
          <p:cNvSpPr txBox="1"/>
          <p:nvPr/>
        </p:nvSpPr>
        <p:spPr>
          <a:xfrm>
            <a:off x="431799" y="5491307"/>
            <a:ext cx="6038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is called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CHARGING BY INDUCTION </a:t>
            </a:r>
            <a:r>
              <a:rPr lang="en-US" sz="2000" dirty="0" smtClean="0">
                <a:latin typeface="Times New Roman"/>
                <a:cs typeface="Times New Roman"/>
              </a:rPr>
              <a:t>(you 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inducing</a:t>
            </a:r>
            <a:r>
              <a:rPr lang="en-US" sz="2000" dirty="0" smtClean="0">
                <a:latin typeface="Times New Roman"/>
                <a:cs typeface="Times New Roman"/>
              </a:rPr>
              <a:t> a charge separation, then removing charge by grounding).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6060" y="3333137"/>
            <a:ext cx="1200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lectrons run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onto ball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from </a:t>
            </a:r>
            <a:r>
              <a:rPr lang="en-US" sz="1400" dirty="0"/>
              <a:t>g</a:t>
            </a:r>
            <a:r>
              <a:rPr lang="en-US" sz="1400" dirty="0" smtClean="0"/>
              <a:t>round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8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69" grpId="0"/>
      <p:bldP spid="170" grpId="0"/>
      <p:bldP spid="6" grpId="0" animBg="1"/>
      <p:bldP spid="8" grpId="0" animBg="1"/>
      <p:bldP spid="9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57490"/>
              </p:ext>
            </p:extLst>
          </p:nvPr>
        </p:nvGraphicFramePr>
        <p:xfrm>
          <a:off x="390525" y="5480050"/>
          <a:ext cx="84058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141" name="Equation" r:id="rId4" imgW="5422900" imgH="647700" progId="Equation.DSMT4">
                  <p:embed/>
                </p:oleObj>
              </mc:Choice>
              <mc:Fallback>
                <p:oleObj name="Equation" r:id="rId4" imgW="54229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525" y="5480050"/>
                        <a:ext cx="8405813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4270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</a:t>
            </a:r>
            <a:r>
              <a:rPr lang="en-US" sz="1100" dirty="0" smtClean="0">
                <a:latin typeface="Times New Roman"/>
                <a:cs typeface="Times New Roman"/>
              </a:rPr>
              <a:t>1.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739" y="1176099"/>
            <a:ext cx="271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Putting it all together: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854067"/>
              </p:ext>
            </p:extLst>
          </p:nvPr>
        </p:nvGraphicFramePr>
        <p:xfrm>
          <a:off x="217488" y="3575050"/>
          <a:ext cx="8707437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142" name="Equation" r:id="rId6" imgW="5956300" imgH="990600" progId="Equation.DSMT4">
                  <p:embed/>
                </p:oleObj>
              </mc:Choice>
              <mc:Fallback>
                <p:oleObj name="Equation" r:id="rId6" imgW="59563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488" y="3575050"/>
                        <a:ext cx="8707437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 rot="16200000">
            <a:off x="1929606" y="4514057"/>
            <a:ext cx="393700" cy="1344612"/>
          </a:xfrm>
          <a:prstGeom prst="leftBrac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454150" y="5359400"/>
            <a:ext cx="682714" cy="292100"/>
          </a:xfrm>
          <a:custGeom>
            <a:avLst/>
            <a:gdLst>
              <a:gd name="connsiteX0" fmla="*/ 444500 w 460464"/>
              <a:gd name="connsiteY0" fmla="*/ 0 h 292100"/>
              <a:gd name="connsiteX1" fmla="*/ 419100 w 460464"/>
              <a:gd name="connsiteY1" fmla="*/ 127000 h 292100"/>
              <a:gd name="connsiteX2" fmla="*/ 88900 w 460464"/>
              <a:gd name="connsiteY2" fmla="*/ 177800 h 292100"/>
              <a:gd name="connsiteX3" fmla="*/ 0 w 460464"/>
              <a:gd name="connsiteY3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4" h="292100">
                <a:moveTo>
                  <a:pt x="444500" y="0"/>
                </a:moveTo>
                <a:cubicBezTo>
                  <a:pt x="461433" y="48683"/>
                  <a:pt x="478367" y="97367"/>
                  <a:pt x="419100" y="127000"/>
                </a:cubicBezTo>
                <a:cubicBezTo>
                  <a:pt x="359833" y="156633"/>
                  <a:pt x="158750" y="150283"/>
                  <a:pt x="88900" y="177800"/>
                </a:cubicBezTo>
                <a:cubicBezTo>
                  <a:pt x="19050" y="205317"/>
                  <a:pt x="0" y="292100"/>
                  <a:pt x="0" y="292100"/>
                </a:cubicBezTo>
              </a:path>
            </a:pathLst>
          </a:cu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16200000">
            <a:off x="4453833" y="4514057"/>
            <a:ext cx="393700" cy="1344612"/>
          </a:xfrm>
          <a:prstGeom prst="leftBrac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238500" y="5384800"/>
            <a:ext cx="1413366" cy="266700"/>
          </a:xfrm>
          <a:custGeom>
            <a:avLst/>
            <a:gdLst>
              <a:gd name="connsiteX0" fmla="*/ 1409700 w 1413366"/>
              <a:gd name="connsiteY0" fmla="*/ 0 h 266700"/>
              <a:gd name="connsiteX1" fmla="*/ 1409700 w 1413366"/>
              <a:gd name="connsiteY1" fmla="*/ 63500 h 266700"/>
              <a:gd name="connsiteX2" fmla="*/ 1371600 w 1413366"/>
              <a:gd name="connsiteY2" fmla="*/ 101600 h 266700"/>
              <a:gd name="connsiteX3" fmla="*/ 1244600 w 1413366"/>
              <a:gd name="connsiteY3" fmla="*/ 101600 h 266700"/>
              <a:gd name="connsiteX4" fmla="*/ 469900 w 1413366"/>
              <a:gd name="connsiteY4" fmla="*/ 101600 h 266700"/>
              <a:gd name="connsiteX5" fmla="*/ 127000 w 1413366"/>
              <a:gd name="connsiteY5" fmla="*/ 127000 h 266700"/>
              <a:gd name="connsiteX6" fmla="*/ 0 w 1413366"/>
              <a:gd name="connsiteY6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3366" h="266700">
                <a:moveTo>
                  <a:pt x="1409700" y="0"/>
                </a:moveTo>
                <a:cubicBezTo>
                  <a:pt x="1412875" y="23283"/>
                  <a:pt x="1416050" y="46567"/>
                  <a:pt x="1409700" y="63500"/>
                </a:cubicBezTo>
                <a:cubicBezTo>
                  <a:pt x="1403350" y="80433"/>
                  <a:pt x="1399117" y="95250"/>
                  <a:pt x="1371600" y="101600"/>
                </a:cubicBezTo>
                <a:cubicBezTo>
                  <a:pt x="1344083" y="107950"/>
                  <a:pt x="1244600" y="101600"/>
                  <a:pt x="1244600" y="101600"/>
                </a:cubicBezTo>
                <a:lnTo>
                  <a:pt x="469900" y="101600"/>
                </a:lnTo>
                <a:cubicBezTo>
                  <a:pt x="283633" y="105833"/>
                  <a:pt x="205317" y="99483"/>
                  <a:pt x="127000" y="127000"/>
                </a:cubicBezTo>
                <a:cubicBezTo>
                  <a:pt x="48683" y="154517"/>
                  <a:pt x="0" y="266700"/>
                  <a:pt x="0" y="266700"/>
                </a:cubicBezTo>
              </a:path>
            </a:pathLst>
          </a:cu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726000" y="-26485"/>
            <a:ext cx="5349738" cy="3341185"/>
            <a:chOff x="3726000" y="291015"/>
            <a:chExt cx="5349738" cy="3341185"/>
          </a:xfrm>
        </p:grpSpPr>
        <p:sp>
          <p:nvSpPr>
            <p:cNvPr id="42" name="Right Triangle 41"/>
            <p:cNvSpPr/>
            <p:nvPr/>
          </p:nvSpPr>
          <p:spPr>
            <a:xfrm>
              <a:off x="4292600" y="631825"/>
              <a:ext cx="2501206" cy="1419226"/>
            </a:xfrm>
            <a:prstGeom prst="rtTriangle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1847372"/>
                </p:ext>
              </p:extLst>
            </p:nvPr>
          </p:nvGraphicFramePr>
          <p:xfrm>
            <a:off x="3978377" y="2924107"/>
            <a:ext cx="474663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43" name="Equation" r:id="rId8" imgW="304800" imgH="203200" progId="Equation.DSMT4">
                    <p:embed/>
                  </p:oleObj>
                </mc:Choice>
                <mc:Fallback>
                  <p:oleObj name="Equation" r:id="rId8" imgW="3048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8377" y="2924107"/>
                          <a:ext cx="474663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0283153"/>
                </p:ext>
              </p:extLst>
            </p:nvPr>
          </p:nvGraphicFramePr>
          <p:xfrm>
            <a:off x="4042135" y="1219239"/>
            <a:ext cx="153472" cy="1618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44" name="Equation" r:id="rId10" imgW="114300" imgH="127000" progId="Equation.DSMT4">
                    <p:embed/>
                  </p:oleObj>
                </mc:Choice>
                <mc:Fallback>
                  <p:oleObj name="Equation" r:id="rId10" imgW="1143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2135" y="1219239"/>
                          <a:ext cx="153472" cy="1618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8773836"/>
                </p:ext>
              </p:extLst>
            </p:nvPr>
          </p:nvGraphicFramePr>
          <p:xfrm>
            <a:off x="4118871" y="415419"/>
            <a:ext cx="295275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45" name="Equation" r:id="rId12" imgW="190500" imgH="203200" progId="Equation.DSMT4">
                    <p:embed/>
                  </p:oleObj>
                </mc:Choice>
                <mc:Fallback>
                  <p:oleObj name="Equation" r:id="rId12" imgW="1905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8871" y="415419"/>
                          <a:ext cx="295275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5388662"/>
                </p:ext>
              </p:extLst>
            </p:nvPr>
          </p:nvGraphicFramePr>
          <p:xfrm>
            <a:off x="6902979" y="1765357"/>
            <a:ext cx="484717" cy="284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46" name="Equation" r:id="rId14" imgW="368300" imgH="228600" progId="Equation.DSMT4">
                    <p:embed/>
                  </p:oleObj>
                </mc:Choice>
                <mc:Fallback>
                  <p:oleObj name="Equation" r:id="rId14" imgW="3683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2979" y="1765357"/>
                          <a:ext cx="484717" cy="284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9858540"/>
                </p:ext>
              </p:extLst>
            </p:nvPr>
          </p:nvGraphicFramePr>
          <p:xfrm>
            <a:off x="6906519" y="2010054"/>
            <a:ext cx="196850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47" name="Equation" r:id="rId16" imgW="127000" imgH="165100" progId="Equation.DSMT4">
                    <p:embed/>
                  </p:oleObj>
                </mc:Choice>
                <mc:Fallback>
                  <p:oleObj name="Equation" r:id="rId16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6519" y="2010054"/>
                          <a:ext cx="196850" cy="242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Straight Connector 51"/>
            <p:cNvCxnSpPr/>
            <p:nvPr/>
          </p:nvCxnSpPr>
          <p:spPr>
            <a:xfrm>
              <a:off x="4228409" y="291015"/>
              <a:ext cx="1" cy="334118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726000" y="2122125"/>
              <a:ext cx="5211035" cy="231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228409" y="2195078"/>
              <a:ext cx="2590797" cy="88760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4228410" y="540038"/>
              <a:ext cx="2646875" cy="150977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5609955" y="2195078"/>
              <a:ext cx="1209252" cy="4186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7145338" y="2200660"/>
              <a:ext cx="1357890" cy="77196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7864580"/>
                </p:ext>
              </p:extLst>
            </p:nvPr>
          </p:nvGraphicFramePr>
          <p:xfrm>
            <a:off x="5260975" y="2660650"/>
            <a:ext cx="1409700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48" name="Equation" r:id="rId18" imgW="1028700" imgH="457200" progId="Equation.DSMT4">
                    <p:embed/>
                  </p:oleObj>
                </mc:Choice>
                <mc:Fallback>
                  <p:oleObj name="Equation" r:id="rId18" imgW="10287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260975" y="2660650"/>
                          <a:ext cx="1409700" cy="625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7676411"/>
                </p:ext>
              </p:extLst>
            </p:nvPr>
          </p:nvGraphicFramePr>
          <p:xfrm>
            <a:off x="4033838" y="2428875"/>
            <a:ext cx="17145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49" name="Equation" r:id="rId20" imgW="127000" imgH="165100" progId="Equation.DSMT4">
                    <p:embed/>
                  </p:oleObj>
                </mc:Choice>
                <mc:Fallback>
                  <p:oleObj name="Equation" r:id="rId20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3838" y="2428875"/>
                          <a:ext cx="171450" cy="207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4322303"/>
                </p:ext>
              </p:extLst>
            </p:nvPr>
          </p:nvGraphicFramePr>
          <p:xfrm>
            <a:off x="7681913" y="2914650"/>
            <a:ext cx="1393825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50" name="Equation" r:id="rId22" imgW="1016000" imgH="457200" progId="Equation.DSMT4">
                    <p:embed/>
                  </p:oleObj>
                </mc:Choice>
                <mc:Fallback>
                  <p:oleObj name="Equation" r:id="rId22" imgW="10160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681913" y="2914650"/>
                          <a:ext cx="1393825" cy="627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5" name="Straight Arrow Connector 74"/>
            <p:cNvCxnSpPr/>
            <p:nvPr/>
          </p:nvCxnSpPr>
          <p:spPr>
            <a:xfrm>
              <a:off x="5609955" y="2154379"/>
              <a:ext cx="0" cy="4593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7507323"/>
                </p:ext>
              </p:extLst>
            </p:nvPr>
          </p:nvGraphicFramePr>
          <p:xfrm>
            <a:off x="5200380" y="1708708"/>
            <a:ext cx="8191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51" name="Equation" r:id="rId24" imgW="596900" imgH="279400" progId="Equation.DSMT4">
                    <p:embed/>
                  </p:oleObj>
                </mc:Choice>
                <mc:Fallback>
                  <p:oleObj name="Equation" r:id="rId24" imgW="5969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5200380" y="1708708"/>
                          <a:ext cx="8191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Freeform 76"/>
            <p:cNvSpPr/>
            <p:nvPr/>
          </p:nvSpPr>
          <p:spPr>
            <a:xfrm>
              <a:off x="6369476" y="2159000"/>
              <a:ext cx="31324" cy="168275"/>
            </a:xfrm>
            <a:custGeom>
              <a:avLst/>
              <a:gdLst>
                <a:gd name="connsiteX0" fmla="*/ 2749 w 31324"/>
                <a:gd name="connsiteY0" fmla="*/ 0 h 168275"/>
                <a:gd name="connsiteX1" fmla="*/ 2749 w 31324"/>
                <a:gd name="connsiteY1" fmla="*/ 92075 h 168275"/>
                <a:gd name="connsiteX2" fmla="*/ 31324 w 31324"/>
                <a:gd name="connsiteY2" fmla="*/ 1682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24" h="168275">
                  <a:moveTo>
                    <a:pt x="2749" y="0"/>
                  </a:moveTo>
                  <a:cubicBezTo>
                    <a:pt x="368" y="32014"/>
                    <a:pt x="-2013" y="64029"/>
                    <a:pt x="2749" y="92075"/>
                  </a:cubicBezTo>
                  <a:cubicBezTo>
                    <a:pt x="7511" y="120121"/>
                    <a:pt x="19417" y="144198"/>
                    <a:pt x="31324" y="168275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5609955" y="2154379"/>
              <a:ext cx="126533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454759"/>
                </p:ext>
              </p:extLst>
            </p:nvPr>
          </p:nvGraphicFramePr>
          <p:xfrm>
            <a:off x="6110288" y="2130425"/>
            <a:ext cx="233362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52" name="Equation" r:id="rId26" imgW="177800" imgH="203200" progId="Equation.DSMT4">
                    <p:embed/>
                  </p:oleObj>
                </mc:Choice>
                <mc:Fallback>
                  <p:oleObj name="Equation" r:id="rId26" imgW="1778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0288" y="2130425"/>
                          <a:ext cx="233362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9330425"/>
                </p:ext>
              </p:extLst>
            </p:nvPr>
          </p:nvGraphicFramePr>
          <p:xfrm>
            <a:off x="4819650" y="2193925"/>
            <a:ext cx="76676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53" name="Equation" r:id="rId28" imgW="558800" imgH="279400" progId="Equation.DSMT4">
                    <p:embed/>
                  </p:oleObj>
                </mc:Choice>
                <mc:Fallback>
                  <p:oleObj name="Equation" r:id="rId28" imgW="5588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4819650" y="2193925"/>
                          <a:ext cx="766763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1" name="Straight Arrow Connector 80"/>
            <p:cNvCxnSpPr/>
            <p:nvPr/>
          </p:nvCxnSpPr>
          <p:spPr>
            <a:xfrm>
              <a:off x="7103369" y="2167079"/>
              <a:ext cx="1399859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8503228" y="2154379"/>
              <a:ext cx="0" cy="76972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3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5620810"/>
                </p:ext>
              </p:extLst>
            </p:nvPr>
          </p:nvGraphicFramePr>
          <p:xfrm>
            <a:off x="7812088" y="1708150"/>
            <a:ext cx="766762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54" name="Equation" r:id="rId30" imgW="558800" imgH="279400" progId="Equation.DSMT4">
                    <p:embed/>
                  </p:oleObj>
                </mc:Choice>
                <mc:Fallback>
                  <p:oleObj name="Equation" r:id="rId30" imgW="5588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7812088" y="1708150"/>
                          <a:ext cx="766762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1758401"/>
                </p:ext>
              </p:extLst>
            </p:nvPr>
          </p:nvGraphicFramePr>
          <p:xfrm>
            <a:off x="6375826" y="1867268"/>
            <a:ext cx="2159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55" name="Equation" r:id="rId32" imgW="165100" imgH="203200" progId="Equation.DSMT4">
                    <p:embed/>
                  </p:oleObj>
                </mc:Choice>
                <mc:Fallback>
                  <p:oleObj name="Equation" r:id="rId32" imgW="1651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5826" y="1867268"/>
                          <a:ext cx="2159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1952230"/>
                </p:ext>
              </p:extLst>
            </p:nvPr>
          </p:nvGraphicFramePr>
          <p:xfrm>
            <a:off x="7580405" y="2165350"/>
            <a:ext cx="2159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56" name="Equation" r:id="rId34" imgW="165100" imgH="203200" progId="Equation.DSMT4">
                    <p:embed/>
                  </p:oleObj>
                </mc:Choice>
                <mc:Fallback>
                  <p:oleObj name="Equation" r:id="rId34" imgW="1651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0405" y="2165350"/>
                          <a:ext cx="2159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Freeform 85"/>
            <p:cNvSpPr/>
            <p:nvPr/>
          </p:nvSpPr>
          <p:spPr>
            <a:xfrm flipH="1">
              <a:off x="7477549" y="2179779"/>
              <a:ext cx="45719" cy="195121"/>
            </a:xfrm>
            <a:custGeom>
              <a:avLst/>
              <a:gdLst>
                <a:gd name="connsiteX0" fmla="*/ 2749 w 31324"/>
                <a:gd name="connsiteY0" fmla="*/ 0 h 168275"/>
                <a:gd name="connsiteX1" fmla="*/ 2749 w 31324"/>
                <a:gd name="connsiteY1" fmla="*/ 92075 h 168275"/>
                <a:gd name="connsiteX2" fmla="*/ 31324 w 31324"/>
                <a:gd name="connsiteY2" fmla="*/ 1682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24" h="168275">
                  <a:moveTo>
                    <a:pt x="2749" y="0"/>
                  </a:moveTo>
                  <a:cubicBezTo>
                    <a:pt x="368" y="32014"/>
                    <a:pt x="-2013" y="64029"/>
                    <a:pt x="2749" y="92075"/>
                  </a:cubicBezTo>
                  <a:cubicBezTo>
                    <a:pt x="7511" y="120121"/>
                    <a:pt x="19417" y="144198"/>
                    <a:pt x="31324" y="168275"/>
                  </a:cubicBezTo>
                </a:path>
              </a:pathLst>
            </a:custGeom>
            <a:ln w="952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flipV="1">
              <a:off x="6605319" y="1926147"/>
              <a:ext cx="45719" cy="195121"/>
            </a:xfrm>
            <a:custGeom>
              <a:avLst/>
              <a:gdLst>
                <a:gd name="connsiteX0" fmla="*/ 2749 w 31324"/>
                <a:gd name="connsiteY0" fmla="*/ 0 h 168275"/>
                <a:gd name="connsiteX1" fmla="*/ 2749 w 31324"/>
                <a:gd name="connsiteY1" fmla="*/ 92075 h 168275"/>
                <a:gd name="connsiteX2" fmla="*/ 31324 w 31324"/>
                <a:gd name="connsiteY2" fmla="*/ 1682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24" h="168275">
                  <a:moveTo>
                    <a:pt x="2749" y="0"/>
                  </a:moveTo>
                  <a:cubicBezTo>
                    <a:pt x="368" y="32014"/>
                    <a:pt x="-2013" y="64029"/>
                    <a:pt x="2749" y="92075"/>
                  </a:cubicBezTo>
                  <a:cubicBezTo>
                    <a:pt x="7511" y="120121"/>
                    <a:pt x="19417" y="144198"/>
                    <a:pt x="31324" y="168275"/>
                  </a:cubicBezTo>
                </a:path>
              </a:pathLst>
            </a:custGeom>
            <a:ln w="952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8269784"/>
                </p:ext>
              </p:extLst>
            </p:nvPr>
          </p:nvGraphicFramePr>
          <p:xfrm>
            <a:off x="8258175" y="2287588"/>
            <a:ext cx="7318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157" name="Equation" r:id="rId36" imgW="533400" imgH="279400" progId="Equation.DSMT4">
                    <p:embed/>
                  </p:oleObj>
                </mc:Choice>
                <mc:Fallback>
                  <p:oleObj name="Equation" r:id="rId36" imgW="5334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8258175" y="2287588"/>
                          <a:ext cx="731838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666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12.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926" y="218795"/>
            <a:ext cx="386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7: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Derive</a:t>
            </a:r>
            <a:r>
              <a:rPr lang="en-US" sz="2000" dirty="0" smtClean="0">
                <a:latin typeface="Times New Roman"/>
                <a:cs typeface="Times New Roman"/>
              </a:rPr>
              <a:t> an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expres-sion</a:t>
            </a:r>
            <a:r>
              <a:rPr lang="en-US" sz="2000" dirty="0" smtClean="0">
                <a:latin typeface="Times New Roman"/>
                <a:cs typeface="Times New Roman"/>
              </a:rPr>
              <a:t> for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 smtClean="0">
                <a:latin typeface="Times New Roman"/>
                <a:cs typeface="Times New Roman"/>
              </a:rPr>
              <a:t>at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(x,0)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926" y="1194862"/>
            <a:ext cx="3722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is very similar </a:t>
            </a:r>
            <a:r>
              <a:rPr lang="en-US" sz="2000" dirty="0" smtClean="0">
                <a:latin typeface="Times New Roman"/>
                <a:cs typeface="Times New Roman"/>
              </a:rPr>
              <a:t>to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Example 3 </a:t>
            </a:r>
            <a:r>
              <a:rPr lang="en-US" sz="2000" dirty="0" smtClean="0">
                <a:latin typeface="Times New Roman"/>
                <a:cs typeface="Times New Roman"/>
              </a:rPr>
              <a:t>(and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because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 smtClean="0">
                <a:latin typeface="Times New Roman"/>
                <a:cs typeface="Times New Roman"/>
              </a:rPr>
              <a:t> was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positive</a:t>
            </a:r>
            <a:r>
              <a:rPr lang="en-US" sz="2000" dirty="0" smtClean="0">
                <a:latin typeface="Times New Roman"/>
                <a:cs typeface="Times New Roman"/>
              </a:rPr>
              <a:t> in that problem,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forces</a:t>
            </a:r>
            <a:r>
              <a:rPr lang="en-US" sz="2000" dirty="0" smtClean="0">
                <a:latin typeface="Times New Roman"/>
                <a:cs typeface="Times New Roman"/>
              </a:rPr>
              <a:t> on it and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of the electric fields </a:t>
            </a:r>
            <a:r>
              <a:rPr lang="en-US" sz="2000" dirty="0" smtClean="0">
                <a:latin typeface="Times New Roman"/>
                <a:cs typeface="Times New Roman"/>
              </a:rPr>
              <a:t>will even be the same).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The difference?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 need </a:t>
            </a:r>
            <a:r>
              <a:rPr lang="en-US" sz="2000" dirty="0" smtClean="0">
                <a:latin typeface="Times New Roman"/>
                <a:cs typeface="Times New Roman"/>
              </a:rPr>
              <a:t>to include the test charge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 smtClean="0">
                <a:latin typeface="Times New Roman"/>
                <a:cs typeface="Times New Roman"/>
              </a:rPr>
              <a:t>, just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work with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2739" y="3927417"/>
            <a:ext cx="4876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Defining the field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directions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magnitudes,</a:t>
            </a:r>
          </a:p>
        </p:txBody>
      </p:sp>
      <p:sp>
        <p:nvSpPr>
          <p:cNvPr id="63" name="Right Triangle 62"/>
          <p:cNvSpPr/>
          <p:nvPr/>
        </p:nvSpPr>
        <p:spPr>
          <a:xfrm>
            <a:off x="4292600" y="631825"/>
            <a:ext cx="2501206" cy="1419226"/>
          </a:xfrm>
          <a:prstGeom prst="rtTriangle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228409" y="2195078"/>
            <a:ext cx="2590797" cy="88760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228410" y="540038"/>
            <a:ext cx="2646875" cy="150977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09955" y="2195078"/>
            <a:ext cx="1209252" cy="4186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145338" y="2200660"/>
            <a:ext cx="1357890" cy="77196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5407"/>
              </p:ext>
            </p:extLst>
          </p:nvPr>
        </p:nvGraphicFramePr>
        <p:xfrm>
          <a:off x="5243513" y="2660650"/>
          <a:ext cx="14446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65" name="Equation" r:id="rId4" imgW="1054100" imgH="457200" progId="Equation.DSMT4">
                  <p:embed/>
                </p:oleObj>
              </mc:Choice>
              <mc:Fallback>
                <p:oleObj name="Equation" r:id="rId4" imgW="1054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43513" y="2660650"/>
                        <a:ext cx="144462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848100" y="291015"/>
            <a:ext cx="5088935" cy="3341185"/>
            <a:chOff x="3848100" y="291015"/>
            <a:chExt cx="5088935" cy="3341185"/>
          </a:xfrm>
        </p:grpSpPr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0802248"/>
                </p:ext>
              </p:extLst>
            </p:nvPr>
          </p:nvGraphicFramePr>
          <p:xfrm>
            <a:off x="6953779" y="1765357"/>
            <a:ext cx="484717" cy="284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9166" name="Equation" r:id="rId6" imgW="368300" imgH="228600" progId="Equation.DSMT4">
                    <p:embed/>
                  </p:oleObj>
                </mc:Choice>
                <mc:Fallback>
                  <p:oleObj name="Equation" r:id="rId6" imgW="3683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3779" y="1765357"/>
                          <a:ext cx="484717" cy="284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7594855"/>
                </p:ext>
              </p:extLst>
            </p:nvPr>
          </p:nvGraphicFramePr>
          <p:xfrm>
            <a:off x="3978377" y="2924107"/>
            <a:ext cx="474663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9167" name="Equation" r:id="rId8" imgW="304800" imgH="203200" progId="Equation.DSMT4">
                    <p:embed/>
                  </p:oleObj>
                </mc:Choice>
                <mc:Fallback>
                  <p:oleObj name="Equation" r:id="rId8" imgW="3048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8377" y="2924107"/>
                          <a:ext cx="474663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3934656"/>
                </p:ext>
              </p:extLst>
            </p:nvPr>
          </p:nvGraphicFramePr>
          <p:xfrm>
            <a:off x="4042135" y="1219239"/>
            <a:ext cx="153472" cy="1618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9168" name="Equation" r:id="rId10" imgW="114300" imgH="127000" progId="Equation.DSMT4">
                    <p:embed/>
                  </p:oleObj>
                </mc:Choice>
                <mc:Fallback>
                  <p:oleObj name="Equation" r:id="rId10" imgW="1143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2135" y="1219239"/>
                          <a:ext cx="153472" cy="1618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5802077"/>
                </p:ext>
              </p:extLst>
            </p:nvPr>
          </p:nvGraphicFramePr>
          <p:xfrm>
            <a:off x="4118871" y="415419"/>
            <a:ext cx="295275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9169" name="Equation" r:id="rId12" imgW="190500" imgH="203200" progId="Equation.DSMT4">
                    <p:embed/>
                  </p:oleObj>
                </mc:Choice>
                <mc:Fallback>
                  <p:oleObj name="Equation" r:id="rId12" imgW="1905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8871" y="415419"/>
                          <a:ext cx="295275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>
              <a:off x="4228409" y="291015"/>
              <a:ext cx="1" cy="334118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848100" y="2121268"/>
              <a:ext cx="5088935" cy="317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05836"/>
                </p:ext>
              </p:extLst>
            </p:nvPr>
          </p:nvGraphicFramePr>
          <p:xfrm>
            <a:off x="4033838" y="2428875"/>
            <a:ext cx="17145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9170" name="Equation" r:id="rId14" imgW="127000" imgH="165100" progId="Equation.DSMT4">
                    <p:embed/>
                  </p:oleObj>
                </mc:Choice>
                <mc:Fallback>
                  <p:oleObj name="Equation" r:id="rId14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3838" y="2428875"/>
                          <a:ext cx="171450" cy="207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716960"/>
              </p:ext>
            </p:extLst>
          </p:nvPr>
        </p:nvGraphicFramePr>
        <p:xfrm>
          <a:off x="7651750" y="2916238"/>
          <a:ext cx="14287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71" name="Equation" r:id="rId16" imgW="1041400" imgH="457200" progId="Equation.DSMT4">
                  <p:embed/>
                </p:oleObj>
              </mc:Choice>
              <mc:Fallback>
                <p:oleObj name="Equation" r:id="rId16" imgW="1041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51750" y="2916238"/>
                        <a:ext cx="1428750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>
          <a:xfrm>
            <a:off x="5609955" y="2154379"/>
            <a:ext cx="0" cy="4593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346644"/>
              </p:ext>
            </p:extLst>
          </p:nvPr>
        </p:nvGraphicFramePr>
        <p:xfrm>
          <a:off x="5183188" y="1708150"/>
          <a:ext cx="854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72" name="Equation" r:id="rId18" imgW="622300" imgH="279400" progId="Equation.DSMT4">
                  <p:embed/>
                </p:oleObj>
              </mc:Choice>
              <mc:Fallback>
                <p:oleObj name="Equation" r:id="rId18" imgW="6223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83188" y="1708150"/>
                        <a:ext cx="8540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Freeform 54"/>
          <p:cNvSpPr/>
          <p:nvPr/>
        </p:nvSpPr>
        <p:spPr>
          <a:xfrm>
            <a:off x="6369476" y="2159000"/>
            <a:ext cx="31324" cy="168275"/>
          </a:xfrm>
          <a:custGeom>
            <a:avLst/>
            <a:gdLst>
              <a:gd name="connsiteX0" fmla="*/ 2749 w 31324"/>
              <a:gd name="connsiteY0" fmla="*/ 0 h 168275"/>
              <a:gd name="connsiteX1" fmla="*/ 2749 w 31324"/>
              <a:gd name="connsiteY1" fmla="*/ 92075 h 168275"/>
              <a:gd name="connsiteX2" fmla="*/ 31324 w 31324"/>
              <a:gd name="connsiteY2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24" h="168275">
                <a:moveTo>
                  <a:pt x="2749" y="0"/>
                </a:moveTo>
                <a:cubicBezTo>
                  <a:pt x="368" y="32014"/>
                  <a:pt x="-2013" y="64029"/>
                  <a:pt x="2749" y="92075"/>
                </a:cubicBezTo>
                <a:cubicBezTo>
                  <a:pt x="7511" y="120121"/>
                  <a:pt x="19417" y="144198"/>
                  <a:pt x="31324" y="168275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609955" y="2154379"/>
            <a:ext cx="126533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011604"/>
              </p:ext>
            </p:extLst>
          </p:nvPr>
        </p:nvGraphicFramePr>
        <p:xfrm>
          <a:off x="6110288" y="2130425"/>
          <a:ext cx="233362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73" name="Equation" r:id="rId20" imgW="177800" imgH="203200" progId="Equation.DSMT4">
                  <p:embed/>
                </p:oleObj>
              </mc:Choice>
              <mc:Fallback>
                <p:oleObj name="Equation" r:id="rId20" imgW="177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2130425"/>
                        <a:ext cx="233362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617201"/>
              </p:ext>
            </p:extLst>
          </p:nvPr>
        </p:nvGraphicFramePr>
        <p:xfrm>
          <a:off x="4802188" y="2193925"/>
          <a:ext cx="8016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74" name="Equation" r:id="rId22" imgW="584200" imgH="279400" progId="Equation.DSMT4">
                  <p:embed/>
                </p:oleObj>
              </mc:Choice>
              <mc:Fallback>
                <p:oleObj name="Equation" r:id="rId22" imgW="584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02188" y="2193925"/>
                        <a:ext cx="80168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>
            <a:off x="7103369" y="2167079"/>
            <a:ext cx="139985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503228" y="2154379"/>
            <a:ext cx="0" cy="76972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39331"/>
              </p:ext>
            </p:extLst>
          </p:nvPr>
        </p:nvGraphicFramePr>
        <p:xfrm>
          <a:off x="7794625" y="1708150"/>
          <a:ext cx="801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75" name="Equation" r:id="rId24" imgW="584200" imgH="279400" progId="Equation.DSMT4">
                  <p:embed/>
                </p:oleObj>
              </mc:Choice>
              <mc:Fallback>
                <p:oleObj name="Equation" r:id="rId24" imgW="584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794625" y="1708150"/>
                        <a:ext cx="80168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385252"/>
              </p:ext>
            </p:extLst>
          </p:nvPr>
        </p:nvGraphicFramePr>
        <p:xfrm>
          <a:off x="6375826" y="1867268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76" name="Equation" r:id="rId26" imgW="165100" imgH="203200" progId="Equation.DSMT4">
                  <p:embed/>
                </p:oleObj>
              </mc:Choice>
              <mc:Fallback>
                <p:oleObj name="Equation" r:id="rId26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826" y="1867268"/>
                        <a:ext cx="2159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208316"/>
              </p:ext>
            </p:extLst>
          </p:nvPr>
        </p:nvGraphicFramePr>
        <p:xfrm>
          <a:off x="7580405" y="2165350"/>
          <a:ext cx="215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77" name="Equation" r:id="rId28" imgW="165100" imgH="203200" progId="Equation.DSMT4">
                  <p:embed/>
                </p:oleObj>
              </mc:Choice>
              <mc:Fallback>
                <p:oleObj name="Equation" r:id="rId28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405" y="2165350"/>
                        <a:ext cx="2159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Freeform 68"/>
          <p:cNvSpPr/>
          <p:nvPr/>
        </p:nvSpPr>
        <p:spPr>
          <a:xfrm flipH="1">
            <a:off x="7477549" y="2179779"/>
            <a:ext cx="45719" cy="195121"/>
          </a:xfrm>
          <a:custGeom>
            <a:avLst/>
            <a:gdLst>
              <a:gd name="connsiteX0" fmla="*/ 2749 w 31324"/>
              <a:gd name="connsiteY0" fmla="*/ 0 h 168275"/>
              <a:gd name="connsiteX1" fmla="*/ 2749 w 31324"/>
              <a:gd name="connsiteY1" fmla="*/ 92075 h 168275"/>
              <a:gd name="connsiteX2" fmla="*/ 31324 w 31324"/>
              <a:gd name="connsiteY2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24" h="168275">
                <a:moveTo>
                  <a:pt x="2749" y="0"/>
                </a:moveTo>
                <a:cubicBezTo>
                  <a:pt x="368" y="32014"/>
                  <a:pt x="-2013" y="64029"/>
                  <a:pt x="2749" y="92075"/>
                </a:cubicBezTo>
                <a:cubicBezTo>
                  <a:pt x="7511" y="120121"/>
                  <a:pt x="19417" y="144198"/>
                  <a:pt x="31324" y="168275"/>
                </a:cubicBezTo>
              </a:path>
            </a:pathLst>
          </a:custGeom>
          <a:ln w="95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V="1">
            <a:off x="6605319" y="1926147"/>
            <a:ext cx="45719" cy="195121"/>
          </a:xfrm>
          <a:custGeom>
            <a:avLst/>
            <a:gdLst>
              <a:gd name="connsiteX0" fmla="*/ 2749 w 31324"/>
              <a:gd name="connsiteY0" fmla="*/ 0 h 168275"/>
              <a:gd name="connsiteX1" fmla="*/ 2749 w 31324"/>
              <a:gd name="connsiteY1" fmla="*/ 92075 h 168275"/>
              <a:gd name="connsiteX2" fmla="*/ 31324 w 31324"/>
              <a:gd name="connsiteY2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24" h="168275">
                <a:moveTo>
                  <a:pt x="2749" y="0"/>
                </a:moveTo>
                <a:cubicBezTo>
                  <a:pt x="368" y="32014"/>
                  <a:pt x="-2013" y="64029"/>
                  <a:pt x="2749" y="92075"/>
                </a:cubicBezTo>
                <a:cubicBezTo>
                  <a:pt x="7511" y="120121"/>
                  <a:pt x="19417" y="144198"/>
                  <a:pt x="31324" y="168275"/>
                </a:cubicBezTo>
              </a:path>
            </a:pathLst>
          </a:custGeom>
          <a:ln w="952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499536"/>
              </p:ext>
            </p:extLst>
          </p:nvPr>
        </p:nvGraphicFramePr>
        <p:xfrm>
          <a:off x="8189913" y="2287588"/>
          <a:ext cx="7667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78" name="Equation" r:id="rId30" imgW="558800" imgH="279400" progId="Equation.DSMT4">
                  <p:embed/>
                </p:oleObj>
              </mc:Choice>
              <mc:Fallback>
                <p:oleObj name="Equation" r:id="rId30" imgW="558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189913" y="2287588"/>
                        <a:ext cx="76676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700606"/>
              </p:ext>
            </p:extLst>
          </p:nvPr>
        </p:nvGraphicFramePr>
        <p:xfrm>
          <a:off x="1528763" y="4473575"/>
          <a:ext cx="60039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79" name="Equation" r:id="rId32" imgW="3581400" imgH="304800" progId="Equation.DSMT4">
                  <p:embed/>
                </p:oleObj>
              </mc:Choice>
              <mc:Fallback>
                <p:oleObj name="Equation" r:id="rId32" imgW="35814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28763" y="4473575"/>
                        <a:ext cx="600392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482739" y="5238750"/>
            <a:ext cx="84542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You’d use </a:t>
            </a:r>
            <a:r>
              <a:rPr lang="en-US" sz="2000" dirty="0" smtClean="0">
                <a:latin typeface="Times New Roman"/>
                <a:cs typeface="Times New Roman"/>
              </a:rPr>
              <a:t>the same trickery (                               ) and finish the problem just like before.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38312"/>
              </p:ext>
            </p:extLst>
          </p:nvPr>
        </p:nvGraphicFramePr>
        <p:xfrm>
          <a:off x="3505200" y="5149850"/>
          <a:ext cx="197961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80" name="Equation" r:id="rId34" imgW="1181100" imgH="508000" progId="Equation.DSMT4">
                  <p:embed/>
                </p:oleObj>
              </mc:Choice>
              <mc:Fallback>
                <p:oleObj name="Equation" r:id="rId34" imgW="11811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505200" y="5149850"/>
                        <a:ext cx="1979612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464961"/>
              </p:ext>
            </p:extLst>
          </p:nvPr>
        </p:nvGraphicFramePr>
        <p:xfrm>
          <a:off x="5105130" y="661390"/>
          <a:ext cx="9144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181" name="Equation" r:id="rId36" imgW="685800" imgH="330200" progId="Equation.DSMT4">
                  <p:embed/>
                </p:oleObj>
              </mc:Choice>
              <mc:Fallback>
                <p:oleObj name="Equation" r:id="rId36" imgW="6858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130" y="661390"/>
                        <a:ext cx="9144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69603" y="900111"/>
            <a:ext cx="1811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n</a:t>
            </a:r>
            <a:r>
              <a:rPr lang="en-US" sz="1400" dirty="0" smtClean="0">
                <a:latin typeface="Times New Roman"/>
                <a:cs typeface="Times New Roman"/>
              </a:rPr>
              <a:t>otice, no charge here, </a:t>
            </a:r>
          </a:p>
          <a:p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 just a point in space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690242" y="1295400"/>
            <a:ext cx="969991" cy="762000"/>
          </a:xfrm>
          <a:custGeom>
            <a:avLst/>
            <a:gdLst>
              <a:gd name="connsiteX0" fmla="*/ 294758 w 969991"/>
              <a:gd name="connsiteY0" fmla="*/ 762000 h 762000"/>
              <a:gd name="connsiteX1" fmla="*/ 28058 w 969991"/>
              <a:gd name="connsiteY1" fmla="*/ 342900 h 762000"/>
              <a:gd name="connsiteX2" fmla="*/ 891658 w 969991"/>
              <a:gd name="connsiteY2" fmla="*/ 215900 h 762000"/>
              <a:gd name="connsiteX3" fmla="*/ 929758 w 969991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9991" h="762000">
                <a:moveTo>
                  <a:pt x="294758" y="762000"/>
                </a:moveTo>
                <a:cubicBezTo>
                  <a:pt x="111666" y="597958"/>
                  <a:pt x="-71425" y="433917"/>
                  <a:pt x="28058" y="342900"/>
                </a:cubicBezTo>
                <a:cubicBezTo>
                  <a:pt x="127541" y="251883"/>
                  <a:pt x="741375" y="273050"/>
                  <a:pt x="891658" y="215900"/>
                </a:cubicBezTo>
                <a:cubicBezTo>
                  <a:pt x="1041941" y="158750"/>
                  <a:pt x="929758" y="0"/>
                  <a:pt x="929758" y="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43707" y="3927477"/>
            <a:ext cx="3090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break into components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45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63" grpId="0" animBg="1"/>
      <p:bldP spid="55" grpId="0" animBg="1"/>
      <p:bldP spid="69" grpId="0" animBg="1"/>
      <p:bldP spid="70" grpId="0" animBg="1"/>
      <p:bldP spid="74" grpId="0"/>
      <p:bldP spid="2" grpId="0"/>
      <p:bldP spid="5" grpId="0" animBg="1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13.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926" y="155306"/>
            <a:ext cx="8789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An additional bit of trickery is involved in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exploiting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symmetry</a:t>
            </a:r>
            <a:r>
              <a:rPr lang="en-US" sz="2000" dirty="0" smtClean="0">
                <a:latin typeface="Times New Roman"/>
                <a:cs typeface="Times New Roman"/>
              </a:rPr>
              <a:t> of the set-up.  Notice there is a second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dq</a:t>
            </a:r>
            <a:r>
              <a:rPr lang="en-US" sz="2000" dirty="0" smtClean="0">
                <a:latin typeface="Times New Roman"/>
                <a:cs typeface="Times New Roman"/>
              </a:rPr>
              <a:t> on the right side at an angle    that will produce a mirror-image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differential electric field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 our original bit of charge</a:t>
            </a:r>
            <a:r>
              <a:rPr lang="en-US" sz="2000" dirty="0" smtClean="0">
                <a:latin typeface="Times New Roman"/>
                <a:cs typeface="Times New Roman"/>
              </a:rPr>
              <a:t>. 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x-components </a:t>
            </a:r>
            <a:r>
              <a:rPr lang="en-US" sz="2000" dirty="0" smtClean="0">
                <a:latin typeface="Times New Roman"/>
                <a:cs typeface="Times New Roman"/>
              </a:rPr>
              <a:t>of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two fields will add to zero</a:t>
            </a:r>
            <a:r>
              <a:rPr lang="en-US" sz="2000" dirty="0" smtClean="0">
                <a:latin typeface="Times New Roman"/>
                <a:cs typeface="Times New Roman"/>
              </a:rPr>
              <a:t>, so all we really have to deal with is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y-component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5926" y="1478745"/>
            <a:ext cx="402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With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linear charge density </a:t>
            </a:r>
            <a:r>
              <a:rPr lang="en-US" sz="2000" dirty="0" smtClean="0">
                <a:latin typeface="Times New Roman"/>
                <a:cs typeface="Times New Roman"/>
              </a:rPr>
              <a:t>as: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638832"/>
              </p:ext>
            </p:extLst>
          </p:nvPr>
        </p:nvGraphicFramePr>
        <p:xfrm>
          <a:off x="523875" y="3352800"/>
          <a:ext cx="3629025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259" name="Equation" r:id="rId4" imgW="2260600" imgH="1790700" progId="Equation.DSMT4">
                  <p:embed/>
                </p:oleObj>
              </mc:Choice>
              <mc:Fallback>
                <p:oleObj name="Equation" r:id="rId4" imgW="2260600" imgH="179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3352800"/>
                        <a:ext cx="3629025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434481" y="1651003"/>
            <a:ext cx="4830794" cy="3928342"/>
            <a:chOff x="3471294" y="1651003"/>
            <a:chExt cx="5717781" cy="4649629"/>
          </a:xfrm>
        </p:grpSpPr>
        <p:sp>
          <p:nvSpPr>
            <p:cNvPr id="36" name="Freeform 35"/>
            <p:cNvSpPr/>
            <p:nvPr/>
          </p:nvSpPr>
          <p:spPr>
            <a:xfrm>
              <a:off x="4152514" y="1956498"/>
              <a:ext cx="2172087" cy="2222340"/>
            </a:xfrm>
            <a:custGeom>
              <a:avLst/>
              <a:gdLst>
                <a:gd name="connsiteX0" fmla="*/ 0 w 1235075"/>
                <a:gd name="connsiteY0" fmla="*/ 1263650 h 1263650"/>
                <a:gd name="connsiteX1" fmla="*/ 3175 w 1235075"/>
                <a:gd name="connsiteY1" fmla="*/ 1152525 h 1263650"/>
                <a:gd name="connsiteX2" fmla="*/ 19050 w 1235075"/>
                <a:gd name="connsiteY2" fmla="*/ 1031875 h 1263650"/>
                <a:gd name="connsiteX3" fmla="*/ 44450 w 1235075"/>
                <a:gd name="connsiteY3" fmla="*/ 917575 h 1263650"/>
                <a:gd name="connsiteX4" fmla="*/ 92075 w 1235075"/>
                <a:gd name="connsiteY4" fmla="*/ 787400 h 1263650"/>
                <a:gd name="connsiteX5" fmla="*/ 158750 w 1235075"/>
                <a:gd name="connsiteY5" fmla="*/ 644525 h 1263650"/>
                <a:gd name="connsiteX6" fmla="*/ 263525 w 1235075"/>
                <a:gd name="connsiteY6" fmla="*/ 488950 h 1263650"/>
                <a:gd name="connsiteX7" fmla="*/ 352425 w 1235075"/>
                <a:gd name="connsiteY7" fmla="*/ 381000 h 1263650"/>
                <a:gd name="connsiteX8" fmla="*/ 447675 w 1235075"/>
                <a:gd name="connsiteY8" fmla="*/ 295275 h 1263650"/>
                <a:gd name="connsiteX9" fmla="*/ 546100 w 1235075"/>
                <a:gd name="connsiteY9" fmla="*/ 219075 h 1263650"/>
                <a:gd name="connsiteX10" fmla="*/ 720725 w 1235075"/>
                <a:gd name="connsiteY10" fmla="*/ 120650 h 1263650"/>
                <a:gd name="connsiteX11" fmla="*/ 879475 w 1235075"/>
                <a:gd name="connsiteY11" fmla="*/ 57150 h 1263650"/>
                <a:gd name="connsiteX12" fmla="*/ 1044575 w 1235075"/>
                <a:gd name="connsiteY12" fmla="*/ 15875 h 1263650"/>
                <a:gd name="connsiteX13" fmla="*/ 1235075 w 1235075"/>
                <a:gd name="connsiteY13" fmla="*/ 0 h 12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5075" h="1263650">
                  <a:moveTo>
                    <a:pt x="0" y="1263650"/>
                  </a:moveTo>
                  <a:cubicBezTo>
                    <a:pt x="0" y="1227402"/>
                    <a:pt x="0" y="1191154"/>
                    <a:pt x="3175" y="1152525"/>
                  </a:cubicBezTo>
                  <a:cubicBezTo>
                    <a:pt x="6350" y="1113896"/>
                    <a:pt x="12171" y="1071033"/>
                    <a:pt x="19050" y="1031875"/>
                  </a:cubicBezTo>
                  <a:cubicBezTo>
                    <a:pt x="25929" y="992717"/>
                    <a:pt x="32279" y="958321"/>
                    <a:pt x="44450" y="917575"/>
                  </a:cubicBezTo>
                  <a:cubicBezTo>
                    <a:pt x="56621" y="876829"/>
                    <a:pt x="73025" y="832908"/>
                    <a:pt x="92075" y="787400"/>
                  </a:cubicBezTo>
                  <a:cubicBezTo>
                    <a:pt x="111125" y="741892"/>
                    <a:pt x="130175" y="694267"/>
                    <a:pt x="158750" y="644525"/>
                  </a:cubicBezTo>
                  <a:cubicBezTo>
                    <a:pt x="187325" y="594783"/>
                    <a:pt x="231246" y="532871"/>
                    <a:pt x="263525" y="488950"/>
                  </a:cubicBezTo>
                  <a:cubicBezTo>
                    <a:pt x="295804" y="445029"/>
                    <a:pt x="321733" y="413279"/>
                    <a:pt x="352425" y="381000"/>
                  </a:cubicBezTo>
                  <a:cubicBezTo>
                    <a:pt x="383117" y="348721"/>
                    <a:pt x="415396" y="322262"/>
                    <a:pt x="447675" y="295275"/>
                  </a:cubicBezTo>
                  <a:cubicBezTo>
                    <a:pt x="479954" y="268288"/>
                    <a:pt x="500592" y="248179"/>
                    <a:pt x="546100" y="219075"/>
                  </a:cubicBezTo>
                  <a:cubicBezTo>
                    <a:pt x="591608" y="189971"/>
                    <a:pt x="665163" y="147637"/>
                    <a:pt x="720725" y="120650"/>
                  </a:cubicBezTo>
                  <a:cubicBezTo>
                    <a:pt x="776287" y="93663"/>
                    <a:pt x="825500" y="74612"/>
                    <a:pt x="879475" y="57150"/>
                  </a:cubicBezTo>
                  <a:cubicBezTo>
                    <a:pt x="933450" y="39688"/>
                    <a:pt x="985308" y="25400"/>
                    <a:pt x="1044575" y="15875"/>
                  </a:cubicBezTo>
                  <a:cubicBezTo>
                    <a:pt x="1103842" y="6350"/>
                    <a:pt x="1235075" y="0"/>
                    <a:pt x="1235075" y="0"/>
                  </a:cubicBezTo>
                </a:path>
              </a:pathLst>
            </a:custGeom>
            <a:noFill/>
            <a:ln w="76200" cap="flat" cmpd="sng" algn="ctr">
              <a:solidFill>
                <a:srgbClr val="00F3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6324601" y="1956498"/>
              <a:ext cx="2172087" cy="2222340"/>
            </a:xfrm>
            <a:custGeom>
              <a:avLst/>
              <a:gdLst>
                <a:gd name="connsiteX0" fmla="*/ 0 w 1235075"/>
                <a:gd name="connsiteY0" fmla="*/ 1263650 h 1263650"/>
                <a:gd name="connsiteX1" fmla="*/ 3175 w 1235075"/>
                <a:gd name="connsiteY1" fmla="*/ 1152525 h 1263650"/>
                <a:gd name="connsiteX2" fmla="*/ 19050 w 1235075"/>
                <a:gd name="connsiteY2" fmla="*/ 1031875 h 1263650"/>
                <a:gd name="connsiteX3" fmla="*/ 44450 w 1235075"/>
                <a:gd name="connsiteY3" fmla="*/ 917575 h 1263650"/>
                <a:gd name="connsiteX4" fmla="*/ 92075 w 1235075"/>
                <a:gd name="connsiteY4" fmla="*/ 787400 h 1263650"/>
                <a:gd name="connsiteX5" fmla="*/ 158750 w 1235075"/>
                <a:gd name="connsiteY5" fmla="*/ 644525 h 1263650"/>
                <a:gd name="connsiteX6" fmla="*/ 263525 w 1235075"/>
                <a:gd name="connsiteY6" fmla="*/ 488950 h 1263650"/>
                <a:gd name="connsiteX7" fmla="*/ 352425 w 1235075"/>
                <a:gd name="connsiteY7" fmla="*/ 381000 h 1263650"/>
                <a:gd name="connsiteX8" fmla="*/ 447675 w 1235075"/>
                <a:gd name="connsiteY8" fmla="*/ 295275 h 1263650"/>
                <a:gd name="connsiteX9" fmla="*/ 546100 w 1235075"/>
                <a:gd name="connsiteY9" fmla="*/ 219075 h 1263650"/>
                <a:gd name="connsiteX10" fmla="*/ 720725 w 1235075"/>
                <a:gd name="connsiteY10" fmla="*/ 120650 h 1263650"/>
                <a:gd name="connsiteX11" fmla="*/ 879475 w 1235075"/>
                <a:gd name="connsiteY11" fmla="*/ 57150 h 1263650"/>
                <a:gd name="connsiteX12" fmla="*/ 1044575 w 1235075"/>
                <a:gd name="connsiteY12" fmla="*/ 15875 h 1263650"/>
                <a:gd name="connsiteX13" fmla="*/ 1235075 w 1235075"/>
                <a:gd name="connsiteY13" fmla="*/ 0 h 12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5075" h="1263650">
                  <a:moveTo>
                    <a:pt x="0" y="1263650"/>
                  </a:moveTo>
                  <a:cubicBezTo>
                    <a:pt x="0" y="1227402"/>
                    <a:pt x="0" y="1191154"/>
                    <a:pt x="3175" y="1152525"/>
                  </a:cubicBezTo>
                  <a:cubicBezTo>
                    <a:pt x="6350" y="1113896"/>
                    <a:pt x="12171" y="1071033"/>
                    <a:pt x="19050" y="1031875"/>
                  </a:cubicBezTo>
                  <a:cubicBezTo>
                    <a:pt x="25929" y="992717"/>
                    <a:pt x="32279" y="958321"/>
                    <a:pt x="44450" y="917575"/>
                  </a:cubicBezTo>
                  <a:cubicBezTo>
                    <a:pt x="56621" y="876829"/>
                    <a:pt x="73025" y="832908"/>
                    <a:pt x="92075" y="787400"/>
                  </a:cubicBezTo>
                  <a:cubicBezTo>
                    <a:pt x="111125" y="741892"/>
                    <a:pt x="130175" y="694267"/>
                    <a:pt x="158750" y="644525"/>
                  </a:cubicBezTo>
                  <a:cubicBezTo>
                    <a:pt x="187325" y="594783"/>
                    <a:pt x="231246" y="532871"/>
                    <a:pt x="263525" y="488950"/>
                  </a:cubicBezTo>
                  <a:cubicBezTo>
                    <a:pt x="295804" y="445029"/>
                    <a:pt x="321733" y="413279"/>
                    <a:pt x="352425" y="381000"/>
                  </a:cubicBezTo>
                  <a:cubicBezTo>
                    <a:pt x="383117" y="348721"/>
                    <a:pt x="415396" y="322262"/>
                    <a:pt x="447675" y="295275"/>
                  </a:cubicBezTo>
                  <a:cubicBezTo>
                    <a:pt x="479954" y="268288"/>
                    <a:pt x="500592" y="248179"/>
                    <a:pt x="546100" y="219075"/>
                  </a:cubicBezTo>
                  <a:cubicBezTo>
                    <a:pt x="591608" y="189971"/>
                    <a:pt x="665163" y="147637"/>
                    <a:pt x="720725" y="120650"/>
                  </a:cubicBezTo>
                  <a:cubicBezTo>
                    <a:pt x="776287" y="93663"/>
                    <a:pt x="825500" y="74612"/>
                    <a:pt x="879475" y="57150"/>
                  </a:cubicBezTo>
                  <a:cubicBezTo>
                    <a:pt x="933450" y="39688"/>
                    <a:pt x="985308" y="25400"/>
                    <a:pt x="1044575" y="15875"/>
                  </a:cubicBezTo>
                  <a:cubicBezTo>
                    <a:pt x="1103842" y="6350"/>
                    <a:pt x="1235075" y="0"/>
                    <a:pt x="1235075" y="0"/>
                  </a:cubicBezTo>
                </a:path>
              </a:pathLst>
            </a:custGeom>
            <a:noFill/>
            <a:ln w="76200" cap="flat" cmpd="sng" algn="ctr">
              <a:solidFill>
                <a:srgbClr val="00F30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471294" y="4178838"/>
              <a:ext cx="5717781" cy="279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24600" y="1651003"/>
              <a:ext cx="3589" cy="318928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9480275"/>
                </p:ext>
              </p:extLst>
            </p:nvPr>
          </p:nvGraphicFramePr>
          <p:xfrm>
            <a:off x="4152514" y="2911871"/>
            <a:ext cx="205767" cy="263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60" name="Equation" r:id="rId6" imgW="139700" imgH="177800" progId="Equation.DSMT4">
                    <p:embed/>
                  </p:oleObj>
                </mc:Choice>
                <mc:Fallback>
                  <p:oleObj name="Equation" r:id="rId6" imgW="1397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2514" y="2911871"/>
                          <a:ext cx="205767" cy="263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6764208"/>
                </p:ext>
              </p:extLst>
            </p:nvPr>
          </p:nvGraphicFramePr>
          <p:xfrm>
            <a:off x="5213351" y="3043634"/>
            <a:ext cx="292099" cy="258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61" name="Equation" r:id="rId8" imgW="203200" imgH="177800" progId="Equation.DSMT4">
                    <p:embed/>
                  </p:oleObj>
                </mc:Choice>
                <mc:Fallback>
                  <p:oleObj name="Equation" r:id="rId8" imgW="2032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351" y="3043634"/>
                          <a:ext cx="292099" cy="258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6483638"/>
                </p:ext>
              </p:extLst>
            </p:nvPr>
          </p:nvGraphicFramePr>
          <p:xfrm>
            <a:off x="4919662" y="1772209"/>
            <a:ext cx="307975" cy="288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62" name="Equation" r:id="rId10" imgW="177800" imgH="165100" progId="Equation.DSMT4">
                    <p:embed/>
                  </p:oleObj>
                </mc:Choice>
                <mc:Fallback>
                  <p:oleObj name="Equation" r:id="rId10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9662" y="1772209"/>
                          <a:ext cx="307975" cy="288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3182822"/>
                </p:ext>
              </p:extLst>
            </p:nvPr>
          </p:nvGraphicFramePr>
          <p:xfrm>
            <a:off x="5505450" y="2114251"/>
            <a:ext cx="320675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63" name="Equation" r:id="rId12" imgW="203200" imgH="203200" progId="Equation.DSMT4">
                    <p:embed/>
                  </p:oleObj>
                </mc:Choice>
                <mc:Fallback>
                  <p:oleObj name="Equation" r:id="rId12" imgW="2032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5450" y="2114251"/>
                          <a:ext cx="320675" cy="32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2" name="Straight Arrow Connector 71"/>
            <p:cNvCxnSpPr/>
            <p:nvPr/>
          </p:nvCxnSpPr>
          <p:spPr>
            <a:xfrm rot="16200000" flipH="1">
              <a:off x="5826013" y="4683012"/>
              <a:ext cx="2104869" cy="1102106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/>
            <p:cNvSpPr/>
            <p:nvPr/>
          </p:nvSpPr>
          <p:spPr>
            <a:xfrm>
              <a:off x="6324600" y="4495800"/>
              <a:ext cx="165100" cy="55033"/>
            </a:xfrm>
            <a:custGeom>
              <a:avLst/>
              <a:gdLst>
                <a:gd name="connsiteX0" fmla="*/ 0 w 165100"/>
                <a:gd name="connsiteY0" fmla="*/ 25400 h 55033"/>
                <a:gd name="connsiteX1" fmla="*/ 88900 w 165100"/>
                <a:gd name="connsiteY1" fmla="*/ 50800 h 55033"/>
                <a:gd name="connsiteX2" fmla="*/ 165100 w 165100"/>
                <a:gd name="connsiteY2" fmla="*/ 0 h 5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00" h="55033">
                  <a:moveTo>
                    <a:pt x="0" y="25400"/>
                  </a:moveTo>
                  <a:cubicBezTo>
                    <a:pt x="30691" y="40216"/>
                    <a:pt x="61383" y="55033"/>
                    <a:pt x="88900" y="50800"/>
                  </a:cubicBezTo>
                  <a:cubicBezTo>
                    <a:pt x="116417" y="46567"/>
                    <a:pt x="165100" y="0"/>
                    <a:pt x="16510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5863374"/>
                </p:ext>
              </p:extLst>
            </p:nvPr>
          </p:nvGraphicFramePr>
          <p:xfrm>
            <a:off x="6620599" y="3742233"/>
            <a:ext cx="1541603" cy="453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64" name="Equation" r:id="rId14" imgW="952500" imgH="279400" progId="Equation.DSMT4">
                    <p:embed/>
                  </p:oleObj>
                </mc:Choice>
                <mc:Fallback>
                  <p:oleObj name="Equation" r:id="rId14" imgW="9525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0599" y="3742233"/>
                          <a:ext cx="1541603" cy="453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Freeform 41"/>
            <p:cNvSpPr/>
            <p:nvPr/>
          </p:nvSpPr>
          <p:spPr>
            <a:xfrm flipH="1">
              <a:off x="7277101" y="2183308"/>
              <a:ext cx="219604" cy="152400"/>
            </a:xfrm>
            <a:custGeom>
              <a:avLst/>
              <a:gdLst>
                <a:gd name="connsiteX0" fmla="*/ 54504 w 219604"/>
                <a:gd name="connsiteY0" fmla="*/ 146050 h 152400"/>
                <a:gd name="connsiteX1" fmla="*/ 16404 w 219604"/>
                <a:gd name="connsiteY1" fmla="*/ 92075 h 152400"/>
                <a:gd name="connsiteX2" fmla="*/ 152929 w 219604"/>
                <a:gd name="connsiteY2" fmla="*/ 6350 h 152400"/>
                <a:gd name="connsiteX3" fmla="*/ 203729 w 219604"/>
                <a:gd name="connsiteY3" fmla="*/ 53975 h 152400"/>
                <a:gd name="connsiteX4" fmla="*/ 54504 w 219604"/>
                <a:gd name="connsiteY4" fmla="*/ 14605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04" h="152400">
                  <a:moveTo>
                    <a:pt x="54504" y="146050"/>
                  </a:moveTo>
                  <a:cubicBezTo>
                    <a:pt x="23283" y="152400"/>
                    <a:pt x="0" y="115358"/>
                    <a:pt x="16404" y="92075"/>
                  </a:cubicBezTo>
                  <a:cubicBezTo>
                    <a:pt x="32808" y="68792"/>
                    <a:pt x="121708" y="12700"/>
                    <a:pt x="152929" y="6350"/>
                  </a:cubicBezTo>
                  <a:cubicBezTo>
                    <a:pt x="184150" y="0"/>
                    <a:pt x="219604" y="31221"/>
                    <a:pt x="203729" y="53975"/>
                  </a:cubicBezTo>
                  <a:cubicBezTo>
                    <a:pt x="187854" y="76729"/>
                    <a:pt x="85725" y="139700"/>
                    <a:pt x="54504" y="1460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 flipH="1" flipV="1">
              <a:off x="7305675" y="2015033"/>
              <a:ext cx="168275" cy="85725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7468130" y="2102345"/>
              <a:ext cx="168275" cy="85725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7550151" y="2142033"/>
              <a:ext cx="228600" cy="13335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7162801" y="1927719"/>
              <a:ext cx="228600" cy="13335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2" idx="3"/>
            </p:cNvCxnSpPr>
            <p:nvPr/>
          </p:nvCxnSpPr>
          <p:spPr>
            <a:xfrm flipH="1">
              <a:off x="6318251" y="2237283"/>
              <a:ext cx="974725" cy="194155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5963424" y="2684185"/>
              <a:ext cx="1849480" cy="113982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7162801" y="2840434"/>
              <a:ext cx="228600" cy="13335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788151" y="2638820"/>
              <a:ext cx="228600" cy="13335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 flipH="1">
              <a:off x="6957484" y="2783382"/>
              <a:ext cx="160867" cy="399951"/>
            </a:xfrm>
            <a:custGeom>
              <a:avLst/>
              <a:gdLst>
                <a:gd name="connsiteX0" fmla="*/ 0 w 91017"/>
                <a:gd name="connsiteY0" fmla="*/ 279400 h 279400"/>
                <a:gd name="connsiteX1" fmla="*/ 88900 w 91017"/>
                <a:gd name="connsiteY1" fmla="*/ 215900 h 279400"/>
                <a:gd name="connsiteX2" fmla="*/ 12700 w 91017"/>
                <a:gd name="connsiteY2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017" h="279400">
                  <a:moveTo>
                    <a:pt x="0" y="279400"/>
                  </a:moveTo>
                  <a:cubicBezTo>
                    <a:pt x="43391" y="270933"/>
                    <a:pt x="86783" y="262467"/>
                    <a:pt x="88900" y="215900"/>
                  </a:cubicBezTo>
                  <a:cubicBezTo>
                    <a:pt x="91017" y="169333"/>
                    <a:pt x="12700" y="0"/>
                    <a:pt x="12700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6318251" y="3682966"/>
              <a:ext cx="215900" cy="59267"/>
            </a:xfrm>
            <a:custGeom>
              <a:avLst/>
              <a:gdLst>
                <a:gd name="connsiteX0" fmla="*/ 0 w 215900"/>
                <a:gd name="connsiteY0" fmla="*/ 59267 h 59267"/>
                <a:gd name="connsiteX1" fmla="*/ 88900 w 215900"/>
                <a:gd name="connsiteY1" fmla="*/ 8467 h 59267"/>
                <a:gd name="connsiteX2" fmla="*/ 215900 w 215900"/>
                <a:gd name="connsiteY2" fmla="*/ 8467 h 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00" h="59267">
                  <a:moveTo>
                    <a:pt x="0" y="59267"/>
                  </a:moveTo>
                  <a:cubicBezTo>
                    <a:pt x="26458" y="38100"/>
                    <a:pt x="52917" y="16934"/>
                    <a:pt x="88900" y="8467"/>
                  </a:cubicBezTo>
                  <a:cubicBezTo>
                    <a:pt x="124883" y="0"/>
                    <a:pt x="215900" y="8467"/>
                    <a:pt x="215900" y="84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5213350" y="4178838"/>
              <a:ext cx="1101312" cy="1588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6200000" flipH="1">
              <a:off x="4160313" y="5231875"/>
              <a:ext cx="2107662" cy="1588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/>
            <p:cNvSpPr/>
            <p:nvPr/>
          </p:nvSpPr>
          <p:spPr>
            <a:xfrm flipV="1">
              <a:off x="5240338" y="5854700"/>
              <a:ext cx="165100" cy="55033"/>
            </a:xfrm>
            <a:custGeom>
              <a:avLst/>
              <a:gdLst>
                <a:gd name="connsiteX0" fmla="*/ 0 w 165100"/>
                <a:gd name="connsiteY0" fmla="*/ 25400 h 55033"/>
                <a:gd name="connsiteX1" fmla="*/ 88900 w 165100"/>
                <a:gd name="connsiteY1" fmla="*/ 50800 h 55033"/>
                <a:gd name="connsiteX2" fmla="*/ 165100 w 165100"/>
                <a:gd name="connsiteY2" fmla="*/ 0 h 5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00" h="55033">
                  <a:moveTo>
                    <a:pt x="0" y="25400"/>
                  </a:moveTo>
                  <a:cubicBezTo>
                    <a:pt x="30691" y="40216"/>
                    <a:pt x="61383" y="55033"/>
                    <a:pt x="88900" y="50800"/>
                  </a:cubicBezTo>
                  <a:cubicBezTo>
                    <a:pt x="116417" y="46567"/>
                    <a:pt x="165100" y="0"/>
                    <a:pt x="16510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7384569"/>
                </p:ext>
              </p:extLst>
            </p:nvPr>
          </p:nvGraphicFramePr>
          <p:xfrm>
            <a:off x="7469189" y="4800196"/>
            <a:ext cx="1509712" cy="427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65" name="Equation" r:id="rId16" imgW="990600" imgH="279400" progId="Equation.DSMT4">
                    <p:embed/>
                  </p:oleObj>
                </mc:Choice>
                <mc:Fallback>
                  <p:oleObj name="Equation" r:id="rId16" imgW="9906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9189" y="4800196"/>
                          <a:ext cx="1509712" cy="427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6818611"/>
                </p:ext>
              </p:extLst>
            </p:nvPr>
          </p:nvGraphicFramePr>
          <p:xfrm>
            <a:off x="6103938" y="3417888"/>
            <a:ext cx="182562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66" name="Equation" r:id="rId18" imgW="127000" imgH="177800" progId="Equation.DSMT4">
                    <p:embed/>
                  </p:oleObj>
                </mc:Choice>
                <mc:Fallback>
                  <p:oleObj name="Equation" r:id="rId18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3938" y="3417888"/>
                          <a:ext cx="182562" cy="258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454098"/>
                </p:ext>
              </p:extLst>
            </p:nvPr>
          </p:nvGraphicFramePr>
          <p:xfrm>
            <a:off x="6328189" y="4550833"/>
            <a:ext cx="182562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67" name="Equation" r:id="rId20" imgW="127000" imgH="177800" progId="Equation.DSMT4">
                    <p:embed/>
                  </p:oleObj>
                </mc:Choice>
                <mc:Fallback>
                  <p:oleObj name="Equation" r:id="rId20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8189" y="4550833"/>
                          <a:ext cx="182562" cy="258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5120922"/>
                </p:ext>
              </p:extLst>
            </p:nvPr>
          </p:nvGraphicFramePr>
          <p:xfrm>
            <a:off x="7219951" y="5554397"/>
            <a:ext cx="182562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68" name="Equation" r:id="rId22" imgW="127000" imgH="177800" progId="Equation.DSMT4">
                    <p:embed/>
                  </p:oleObj>
                </mc:Choice>
                <mc:Fallback>
                  <p:oleObj name="Equation" r:id="rId22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9951" y="5554397"/>
                          <a:ext cx="182562" cy="258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1765825"/>
                </p:ext>
              </p:extLst>
            </p:nvPr>
          </p:nvGraphicFramePr>
          <p:xfrm>
            <a:off x="8321409" y="2879455"/>
            <a:ext cx="204788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69" name="Equation" r:id="rId24" imgW="139700" imgH="177800" progId="Equation.DSMT4">
                    <p:embed/>
                  </p:oleObj>
                </mc:Choice>
                <mc:Fallback>
                  <p:oleObj name="Equation" r:id="rId24" imgW="1397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1409" y="2879455"/>
                          <a:ext cx="204788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Freeform 48"/>
            <p:cNvSpPr/>
            <p:nvPr/>
          </p:nvSpPr>
          <p:spPr>
            <a:xfrm>
              <a:off x="5152496" y="2183308"/>
              <a:ext cx="219604" cy="152400"/>
            </a:xfrm>
            <a:custGeom>
              <a:avLst/>
              <a:gdLst>
                <a:gd name="connsiteX0" fmla="*/ 54504 w 219604"/>
                <a:gd name="connsiteY0" fmla="*/ 146050 h 152400"/>
                <a:gd name="connsiteX1" fmla="*/ 16404 w 219604"/>
                <a:gd name="connsiteY1" fmla="*/ 92075 h 152400"/>
                <a:gd name="connsiteX2" fmla="*/ 152929 w 219604"/>
                <a:gd name="connsiteY2" fmla="*/ 6350 h 152400"/>
                <a:gd name="connsiteX3" fmla="*/ 203729 w 219604"/>
                <a:gd name="connsiteY3" fmla="*/ 53975 h 152400"/>
                <a:gd name="connsiteX4" fmla="*/ 54504 w 219604"/>
                <a:gd name="connsiteY4" fmla="*/ 14605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04" h="152400">
                  <a:moveTo>
                    <a:pt x="54504" y="146050"/>
                  </a:moveTo>
                  <a:cubicBezTo>
                    <a:pt x="23283" y="152400"/>
                    <a:pt x="0" y="115358"/>
                    <a:pt x="16404" y="92075"/>
                  </a:cubicBezTo>
                  <a:cubicBezTo>
                    <a:pt x="32808" y="68792"/>
                    <a:pt x="121708" y="12700"/>
                    <a:pt x="152929" y="6350"/>
                  </a:cubicBezTo>
                  <a:cubicBezTo>
                    <a:pt x="184150" y="0"/>
                    <a:pt x="219604" y="31221"/>
                    <a:pt x="203729" y="53975"/>
                  </a:cubicBezTo>
                  <a:cubicBezTo>
                    <a:pt x="187854" y="76729"/>
                    <a:pt x="85725" y="139700"/>
                    <a:pt x="54504" y="1460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16200000" flipV="1">
              <a:off x="5175251" y="2015033"/>
              <a:ext cx="168275" cy="85725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V="1">
              <a:off x="5012796" y="2102345"/>
              <a:ext cx="168275" cy="85725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870450" y="2142033"/>
              <a:ext cx="228600" cy="13335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5257800" y="1927719"/>
              <a:ext cx="228600" cy="13335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9" idx="3"/>
            </p:cNvCxnSpPr>
            <p:nvPr/>
          </p:nvCxnSpPr>
          <p:spPr>
            <a:xfrm>
              <a:off x="5356225" y="2237283"/>
              <a:ext cx="974725" cy="194155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836297" y="2684185"/>
              <a:ext cx="1849480" cy="113982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5257800" y="2840434"/>
              <a:ext cx="228600" cy="13335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5632450" y="2638820"/>
              <a:ext cx="228600" cy="13335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5530850" y="2783382"/>
              <a:ext cx="160867" cy="399951"/>
            </a:xfrm>
            <a:custGeom>
              <a:avLst/>
              <a:gdLst>
                <a:gd name="connsiteX0" fmla="*/ 0 w 91017"/>
                <a:gd name="connsiteY0" fmla="*/ 279400 h 279400"/>
                <a:gd name="connsiteX1" fmla="*/ 88900 w 91017"/>
                <a:gd name="connsiteY1" fmla="*/ 215900 h 279400"/>
                <a:gd name="connsiteX2" fmla="*/ 12700 w 91017"/>
                <a:gd name="connsiteY2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017" h="279400">
                  <a:moveTo>
                    <a:pt x="0" y="279400"/>
                  </a:moveTo>
                  <a:cubicBezTo>
                    <a:pt x="43391" y="270933"/>
                    <a:pt x="86783" y="262467"/>
                    <a:pt x="88900" y="215900"/>
                  </a:cubicBezTo>
                  <a:cubicBezTo>
                    <a:pt x="91017" y="169333"/>
                    <a:pt x="12700" y="0"/>
                    <a:pt x="12700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115050" y="3682966"/>
              <a:ext cx="215900" cy="59267"/>
            </a:xfrm>
            <a:custGeom>
              <a:avLst/>
              <a:gdLst>
                <a:gd name="connsiteX0" fmla="*/ 0 w 215900"/>
                <a:gd name="connsiteY0" fmla="*/ 59267 h 59267"/>
                <a:gd name="connsiteX1" fmla="*/ 88900 w 215900"/>
                <a:gd name="connsiteY1" fmla="*/ 8467 h 59267"/>
                <a:gd name="connsiteX2" fmla="*/ 215900 w 215900"/>
                <a:gd name="connsiteY2" fmla="*/ 8467 h 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00" h="59267">
                  <a:moveTo>
                    <a:pt x="0" y="59267"/>
                  </a:moveTo>
                  <a:cubicBezTo>
                    <a:pt x="26458" y="38100"/>
                    <a:pt x="52917" y="16934"/>
                    <a:pt x="88900" y="8467"/>
                  </a:cubicBezTo>
                  <a:cubicBezTo>
                    <a:pt x="124883" y="0"/>
                    <a:pt x="215900" y="8467"/>
                    <a:pt x="215900" y="84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334539" y="4178838"/>
              <a:ext cx="1101312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>
              <a:off x="6381226" y="5231875"/>
              <a:ext cx="2107662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72"/>
            <p:cNvSpPr/>
            <p:nvPr/>
          </p:nvSpPr>
          <p:spPr>
            <a:xfrm flipH="1" flipV="1">
              <a:off x="7243763" y="5854700"/>
              <a:ext cx="165100" cy="55033"/>
            </a:xfrm>
            <a:custGeom>
              <a:avLst/>
              <a:gdLst>
                <a:gd name="connsiteX0" fmla="*/ 0 w 165100"/>
                <a:gd name="connsiteY0" fmla="*/ 25400 h 55033"/>
                <a:gd name="connsiteX1" fmla="*/ 88900 w 165100"/>
                <a:gd name="connsiteY1" fmla="*/ 50800 h 55033"/>
                <a:gd name="connsiteX2" fmla="*/ 165100 w 165100"/>
                <a:gd name="connsiteY2" fmla="*/ 0 h 5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00" h="55033">
                  <a:moveTo>
                    <a:pt x="0" y="25400"/>
                  </a:moveTo>
                  <a:cubicBezTo>
                    <a:pt x="30691" y="40216"/>
                    <a:pt x="61383" y="55033"/>
                    <a:pt x="88900" y="50800"/>
                  </a:cubicBezTo>
                  <a:cubicBezTo>
                    <a:pt x="116417" y="46567"/>
                    <a:pt x="165100" y="0"/>
                    <a:pt x="16510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rot="5400000">
              <a:off x="4721113" y="4697145"/>
              <a:ext cx="2104869" cy="110210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9256811"/>
                </p:ext>
              </p:extLst>
            </p:nvPr>
          </p:nvGraphicFramePr>
          <p:xfrm>
            <a:off x="4510017" y="3742233"/>
            <a:ext cx="1541603" cy="453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70" name="Equation" r:id="rId26" imgW="952500" imgH="279400" progId="Equation.DSMT4">
                    <p:embed/>
                  </p:oleObj>
                </mc:Choice>
                <mc:Fallback>
                  <p:oleObj name="Equation" r:id="rId26" imgW="9525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0017" y="3742233"/>
                          <a:ext cx="1541603" cy="453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3808130"/>
                </p:ext>
              </p:extLst>
            </p:nvPr>
          </p:nvGraphicFramePr>
          <p:xfrm>
            <a:off x="3642784" y="4848351"/>
            <a:ext cx="1509712" cy="427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71" name="Equation" r:id="rId27" imgW="990600" imgH="279400" progId="Equation.DSMT4">
                    <p:embed/>
                  </p:oleObj>
                </mc:Choice>
                <mc:Fallback>
                  <p:oleObj name="Equation" r:id="rId27" imgW="9906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2784" y="4848351"/>
                          <a:ext cx="1509712" cy="427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9888659"/>
                </p:ext>
              </p:extLst>
            </p:nvPr>
          </p:nvGraphicFramePr>
          <p:xfrm>
            <a:off x="5734914" y="5318013"/>
            <a:ext cx="407987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72" name="Equation" r:id="rId28" imgW="266700" imgH="279400" progId="Equation.DSMT4">
                    <p:embed/>
                  </p:oleObj>
                </mc:Choice>
                <mc:Fallback>
                  <p:oleObj name="Equation" r:id="rId28" imgW="2667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4914" y="5318013"/>
                          <a:ext cx="407987" cy="427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731975"/>
                </p:ext>
              </p:extLst>
            </p:nvPr>
          </p:nvGraphicFramePr>
          <p:xfrm>
            <a:off x="6502160" y="5320421"/>
            <a:ext cx="407987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73" name="Equation" r:id="rId30" imgW="266700" imgH="279400" progId="Equation.DSMT4">
                    <p:embed/>
                  </p:oleObj>
                </mc:Choice>
                <mc:Fallback>
                  <p:oleObj name="Equation" r:id="rId30" imgW="2667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2160" y="5320421"/>
                          <a:ext cx="407987" cy="427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4112889"/>
                </p:ext>
              </p:extLst>
            </p:nvPr>
          </p:nvGraphicFramePr>
          <p:xfrm>
            <a:off x="5280819" y="5554397"/>
            <a:ext cx="182562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74" name="Equation" r:id="rId31" imgW="127000" imgH="177800" progId="Equation.DSMT4">
                    <p:embed/>
                  </p:oleObj>
                </mc:Choice>
                <mc:Fallback>
                  <p:oleObj name="Equation" r:id="rId31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819" y="5554397"/>
                          <a:ext cx="182562" cy="258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Freeform 93"/>
            <p:cNvSpPr/>
            <p:nvPr/>
          </p:nvSpPr>
          <p:spPr>
            <a:xfrm flipH="1">
              <a:off x="6165850" y="4495800"/>
              <a:ext cx="165100" cy="55033"/>
            </a:xfrm>
            <a:custGeom>
              <a:avLst/>
              <a:gdLst>
                <a:gd name="connsiteX0" fmla="*/ 0 w 165100"/>
                <a:gd name="connsiteY0" fmla="*/ 25400 h 55033"/>
                <a:gd name="connsiteX1" fmla="*/ 88900 w 165100"/>
                <a:gd name="connsiteY1" fmla="*/ 50800 h 55033"/>
                <a:gd name="connsiteX2" fmla="*/ 165100 w 165100"/>
                <a:gd name="connsiteY2" fmla="*/ 0 h 5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00" h="55033">
                  <a:moveTo>
                    <a:pt x="0" y="25400"/>
                  </a:moveTo>
                  <a:cubicBezTo>
                    <a:pt x="30691" y="40216"/>
                    <a:pt x="61383" y="55033"/>
                    <a:pt x="88900" y="50800"/>
                  </a:cubicBezTo>
                  <a:cubicBezTo>
                    <a:pt x="116417" y="46567"/>
                    <a:pt x="165100" y="0"/>
                    <a:pt x="16510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6105424"/>
                </p:ext>
              </p:extLst>
            </p:nvPr>
          </p:nvGraphicFramePr>
          <p:xfrm>
            <a:off x="6151182" y="4550833"/>
            <a:ext cx="182562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75" name="Equation" r:id="rId32" imgW="127000" imgH="177800" progId="Equation.DSMT4">
                    <p:embed/>
                  </p:oleObj>
                </mc:Choice>
                <mc:Fallback>
                  <p:oleObj name="Equation" r:id="rId32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1182" y="4550833"/>
                          <a:ext cx="182562" cy="258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5907707"/>
                </p:ext>
              </p:extLst>
            </p:nvPr>
          </p:nvGraphicFramePr>
          <p:xfrm>
            <a:off x="6380576" y="3417888"/>
            <a:ext cx="182562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76" name="Equation" r:id="rId33" imgW="127000" imgH="177800" progId="Equation.DSMT4">
                    <p:embed/>
                  </p:oleObj>
                </mc:Choice>
                <mc:Fallback>
                  <p:oleObj name="Equation" r:id="rId33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0576" y="3417888"/>
                          <a:ext cx="182562" cy="258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2362770"/>
                </p:ext>
              </p:extLst>
            </p:nvPr>
          </p:nvGraphicFramePr>
          <p:xfrm>
            <a:off x="7104065" y="3043634"/>
            <a:ext cx="292099" cy="258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77" name="Equation" r:id="rId34" imgW="203200" imgH="177800" progId="Equation.DSMT4">
                    <p:embed/>
                  </p:oleObj>
                </mc:Choice>
                <mc:Fallback>
                  <p:oleObj name="Equation" r:id="rId34" imgW="2032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4065" y="3043634"/>
                          <a:ext cx="292099" cy="258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1654123"/>
                </p:ext>
              </p:extLst>
            </p:nvPr>
          </p:nvGraphicFramePr>
          <p:xfrm>
            <a:off x="7441142" y="1698296"/>
            <a:ext cx="307975" cy="288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78" name="Equation" r:id="rId35" imgW="177800" imgH="165100" progId="Equation.DSMT4">
                    <p:embed/>
                  </p:oleObj>
                </mc:Choice>
                <mc:Fallback>
                  <p:oleObj name="Equation" r:id="rId35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1142" y="1698296"/>
                          <a:ext cx="307975" cy="288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9080126"/>
                </p:ext>
              </p:extLst>
            </p:nvPr>
          </p:nvGraphicFramePr>
          <p:xfrm>
            <a:off x="6873877" y="2113884"/>
            <a:ext cx="320675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279" name="Equation" r:id="rId36" imgW="203200" imgH="203200" progId="Equation.DSMT4">
                    <p:embed/>
                  </p:oleObj>
                </mc:Choice>
                <mc:Fallback>
                  <p:oleObj name="Equation" r:id="rId36" imgW="2032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3877" y="2113884"/>
                          <a:ext cx="320675" cy="32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605756"/>
              </p:ext>
            </p:extLst>
          </p:nvPr>
        </p:nvGraphicFramePr>
        <p:xfrm>
          <a:off x="5846039" y="520700"/>
          <a:ext cx="2190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280" name="Equation" r:id="rId37" imgW="127000" imgH="177800" progId="Equation.DSMT4">
                  <p:embed/>
                </p:oleObj>
              </mc:Choice>
              <mc:Fallback>
                <p:oleObj name="Equation" r:id="rId37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039" y="520700"/>
                        <a:ext cx="2190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46713"/>
              </p:ext>
            </p:extLst>
          </p:nvPr>
        </p:nvGraphicFramePr>
        <p:xfrm>
          <a:off x="3021806" y="1822298"/>
          <a:ext cx="185578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281" name="Equation" r:id="rId39" imgW="1155700" imgH="508000" progId="Equation.DSMT4">
                  <p:embed/>
                </p:oleObj>
              </mc:Choice>
              <mc:Fallback>
                <p:oleObj name="Equation" r:id="rId39" imgW="1155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806" y="1822298"/>
                        <a:ext cx="1855787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125926" y="2689691"/>
            <a:ext cx="402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</a:t>
            </a:r>
            <a:r>
              <a:rPr lang="en-US" sz="2000" dirty="0" smtClean="0">
                <a:latin typeface="Times New Roman"/>
                <a:cs typeface="Times New Roman"/>
              </a:rPr>
              <a:t>e can write: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6312" y="1997457"/>
            <a:ext cx="402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nd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n-US" sz="2000" dirty="0" smtClean="0">
                <a:latin typeface="Times New Roman"/>
                <a:cs typeface="Times New Roman"/>
              </a:rPr>
              <a:t>as: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65013"/>
              </p:ext>
            </p:extLst>
          </p:nvPr>
        </p:nvGraphicFramePr>
        <p:xfrm>
          <a:off x="1233488" y="2075735"/>
          <a:ext cx="10604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0282" name="Equation" r:id="rId41" imgW="660400" imgH="393700" progId="Equation.DSMT4">
                  <p:embed/>
                </p:oleObj>
              </mc:Choice>
              <mc:Fallback>
                <p:oleObj name="Equation" r:id="rId41" imgW="660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2075735"/>
                        <a:ext cx="10604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5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2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14.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41826" y="561719"/>
            <a:ext cx="496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Summing over </a:t>
            </a:r>
            <a:r>
              <a:rPr lang="en-US" sz="2000" dirty="0" smtClean="0">
                <a:latin typeface="Times New Roman"/>
                <a:cs typeface="Times New Roman"/>
              </a:rPr>
              <a:t>all of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differential hoops </a:t>
            </a:r>
            <a:r>
              <a:rPr lang="en-US" sz="2000" dirty="0" smtClean="0">
                <a:latin typeface="Times New Roman"/>
                <a:cs typeface="Times New Roman"/>
              </a:rPr>
              <a:t>yields: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75418"/>
              </p:ext>
            </p:extLst>
          </p:nvPr>
        </p:nvGraphicFramePr>
        <p:xfrm>
          <a:off x="472138" y="1598613"/>
          <a:ext cx="7339013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43" name="Equation" r:id="rId4" imgW="4787900" imgH="3175000" progId="Equation.DSMT4">
                  <p:embed/>
                </p:oleObj>
              </mc:Choice>
              <mc:Fallback>
                <p:oleObj name="Equation" r:id="rId4" imgW="4787900" imgH="317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38" y="1598613"/>
                        <a:ext cx="7339013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191785"/>
              </p:ext>
            </p:extLst>
          </p:nvPr>
        </p:nvGraphicFramePr>
        <p:xfrm>
          <a:off x="7603645" y="2534899"/>
          <a:ext cx="1410791" cy="48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44" name="Equation" r:id="rId6" imgW="1155700" imgH="393700" progId="Equation.DSMT4">
                  <p:embed/>
                </p:oleObj>
              </mc:Choice>
              <mc:Fallback>
                <p:oleObj name="Equation" r:id="rId6" imgW="1155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3645" y="2534899"/>
                        <a:ext cx="1410791" cy="481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375577"/>
              </p:ext>
            </p:extLst>
          </p:nvPr>
        </p:nvGraphicFramePr>
        <p:xfrm>
          <a:off x="7588704" y="3059062"/>
          <a:ext cx="1159485" cy="28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45" name="Equation" r:id="rId8" imgW="927100" imgH="228600" progId="Equation.DSMT4">
                  <p:embed/>
                </p:oleObj>
              </mc:Choice>
              <mc:Fallback>
                <p:oleObj name="Equation" r:id="rId8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704" y="3059062"/>
                        <a:ext cx="1159485" cy="286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308600" y="0"/>
            <a:ext cx="3775075" cy="2895492"/>
            <a:chOff x="4178300" y="0"/>
            <a:chExt cx="4905375" cy="3762435"/>
          </a:xfrm>
        </p:grpSpPr>
        <p:sp>
          <p:nvSpPr>
            <p:cNvPr id="2" name="Oval 1"/>
            <p:cNvSpPr/>
            <p:nvPr/>
          </p:nvSpPr>
          <p:spPr>
            <a:xfrm>
              <a:off x="4178300" y="197822"/>
              <a:ext cx="1854200" cy="3408978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1779970"/>
                </p:ext>
              </p:extLst>
            </p:nvPr>
          </p:nvGraphicFramePr>
          <p:xfrm>
            <a:off x="7922008" y="1993154"/>
            <a:ext cx="467366" cy="25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146" name="Equation" r:id="rId10" imgW="355600" imgH="190500" progId="Equation.DSMT4">
                    <p:embed/>
                  </p:oleObj>
                </mc:Choice>
                <mc:Fallback>
                  <p:oleObj name="Equation" r:id="rId10" imgW="3556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2008" y="1993154"/>
                          <a:ext cx="467366" cy="25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1" name="Straight Connector 80"/>
            <p:cNvCxnSpPr/>
            <p:nvPr/>
          </p:nvCxnSpPr>
          <p:spPr>
            <a:xfrm>
              <a:off x="5105798" y="1889321"/>
              <a:ext cx="3898502" cy="2031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1590045"/>
                </p:ext>
              </p:extLst>
            </p:nvPr>
          </p:nvGraphicFramePr>
          <p:xfrm>
            <a:off x="8077107" y="1800913"/>
            <a:ext cx="192241" cy="192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147" name="Equation" r:id="rId12" imgW="127000" imgH="127000" progId="Equation.DSMT4">
                    <p:embed/>
                  </p:oleObj>
                </mc:Choice>
                <mc:Fallback>
                  <p:oleObj name="Equation" r:id="rId12" imgW="1270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107" y="1800913"/>
                          <a:ext cx="192241" cy="192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Donut 82"/>
            <p:cNvSpPr/>
            <p:nvPr/>
          </p:nvSpPr>
          <p:spPr>
            <a:xfrm>
              <a:off x="4464050" y="468888"/>
              <a:ext cx="1282699" cy="2877909"/>
            </a:xfrm>
            <a:prstGeom prst="donut">
              <a:avLst>
                <a:gd name="adj" fmla="val 7003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5135208" y="537547"/>
              <a:ext cx="3020483" cy="1372001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3634775"/>
                </p:ext>
              </p:extLst>
            </p:nvPr>
          </p:nvGraphicFramePr>
          <p:xfrm>
            <a:off x="4640264" y="1916669"/>
            <a:ext cx="2794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148" name="Equation" r:id="rId14" imgW="203200" imgH="203200" progId="Equation.DSMT4">
                    <p:embed/>
                  </p:oleObj>
                </mc:Choice>
                <mc:Fallback>
                  <p:oleObj name="Equation" r:id="rId14" imgW="2032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0264" y="1916669"/>
                          <a:ext cx="2794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1" name="Straight Arrow Connector 110"/>
            <p:cNvCxnSpPr/>
            <p:nvPr/>
          </p:nvCxnSpPr>
          <p:spPr>
            <a:xfrm>
              <a:off x="8220166" y="1910989"/>
              <a:ext cx="863509" cy="568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7734300" y="1755775"/>
              <a:ext cx="76200" cy="127000"/>
            </a:xfrm>
            <a:custGeom>
              <a:avLst/>
              <a:gdLst>
                <a:gd name="connsiteX0" fmla="*/ 76200 w 76200"/>
                <a:gd name="connsiteY0" fmla="*/ 0 h 127000"/>
                <a:gd name="connsiteX1" fmla="*/ 12700 w 76200"/>
                <a:gd name="connsiteY1" fmla="*/ 76200 h 127000"/>
                <a:gd name="connsiteX2" fmla="*/ 0 w 76200"/>
                <a:gd name="connsiteY2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127000">
                  <a:moveTo>
                    <a:pt x="76200" y="0"/>
                  </a:moveTo>
                  <a:cubicBezTo>
                    <a:pt x="50800" y="27516"/>
                    <a:pt x="25400" y="55033"/>
                    <a:pt x="12700" y="76200"/>
                  </a:cubicBezTo>
                  <a:cubicBezTo>
                    <a:pt x="0" y="97367"/>
                    <a:pt x="0" y="127000"/>
                    <a:pt x="0" y="127000"/>
                  </a:cubicBezTo>
                </a:path>
              </a:pathLst>
            </a:cu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4303245"/>
                </p:ext>
              </p:extLst>
            </p:nvPr>
          </p:nvGraphicFramePr>
          <p:xfrm>
            <a:off x="7529158" y="1654732"/>
            <a:ext cx="177800" cy="24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149" name="Equation" r:id="rId16" imgW="127000" imgH="177800" progId="Equation.DSMT4">
                    <p:embed/>
                  </p:oleObj>
                </mc:Choice>
                <mc:Fallback>
                  <p:oleObj name="Equation" r:id="rId16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9158" y="1654732"/>
                          <a:ext cx="177800" cy="249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1760970"/>
                </p:ext>
              </p:extLst>
            </p:nvPr>
          </p:nvGraphicFramePr>
          <p:xfrm>
            <a:off x="4919664" y="1256104"/>
            <a:ext cx="171095" cy="212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150" name="Equation" r:id="rId18" imgW="101600" imgH="127000" progId="Equation.DSMT4">
                    <p:embed/>
                  </p:oleObj>
                </mc:Choice>
                <mc:Fallback>
                  <p:oleObj name="Equation" r:id="rId18" imgW="1016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9664" y="1256104"/>
                          <a:ext cx="171095" cy="2129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4945411"/>
                </p:ext>
              </p:extLst>
            </p:nvPr>
          </p:nvGraphicFramePr>
          <p:xfrm>
            <a:off x="6357938" y="2352675"/>
            <a:ext cx="2667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151" name="Equation" r:id="rId20" imgW="1739900" imgH="546100" progId="Equation.DSMT4">
                    <p:embed/>
                  </p:oleObj>
                </mc:Choice>
                <mc:Fallback>
                  <p:oleObj name="Equation" r:id="rId20" imgW="1739900" imgH="546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7938" y="2352675"/>
                          <a:ext cx="26670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Freeform 8"/>
            <p:cNvSpPr/>
            <p:nvPr/>
          </p:nvSpPr>
          <p:spPr>
            <a:xfrm>
              <a:off x="4572000" y="2184400"/>
              <a:ext cx="229833" cy="355600"/>
            </a:xfrm>
            <a:custGeom>
              <a:avLst/>
              <a:gdLst>
                <a:gd name="connsiteX0" fmla="*/ 190500 w 229833"/>
                <a:gd name="connsiteY0" fmla="*/ 0 h 355600"/>
                <a:gd name="connsiteX1" fmla="*/ 215900 w 229833"/>
                <a:gd name="connsiteY1" fmla="*/ 190500 h 355600"/>
                <a:gd name="connsiteX2" fmla="*/ 0 w 229833"/>
                <a:gd name="connsiteY2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833" h="355600">
                  <a:moveTo>
                    <a:pt x="190500" y="0"/>
                  </a:moveTo>
                  <a:cubicBezTo>
                    <a:pt x="219075" y="65616"/>
                    <a:pt x="247650" y="131233"/>
                    <a:pt x="215900" y="190500"/>
                  </a:cubicBezTo>
                  <a:cubicBezTo>
                    <a:pt x="184150" y="249767"/>
                    <a:pt x="0" y="355600"/>
                    <a:pt x="0" y="355600"/>
                  </a:cubicBezTo>
                </a:path>
              </a:pathLst>
            </a:custGeom>
            <a:ln w="9525" cmpd="sng"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5105798" y="0"/>
              <a:ext cx="0" cy="376243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7848600" y="1993900"/>
              <a:ext cx="799140" cy="609600"/>
            </a:xfrm>
            <a:custGeom>
              <a:avLst/>
              <a:gdLst>
                <a:gd name="connsiteX0" fmla="*/ 774700 w 799140"/>
                <a:gd name="connsiteY0" fmla="*/ 0 h 609600"/>
                <a:gd name="connsiteX1" fmla="*/ 774700 w 799140"/>
                <a:gd name="connsiteY1" fmla="*/ 228600 h 609600"/>
                <a:gd name="connsiteX2" fmla="*/ 520700 w 799140"/>
                <a:gd name="connsiteY2" fmla="*/ 368300 h 609600"/>
                <a:gd name="connsiteX3" fmla="*/ 152400 w 799140"/>
                <a:gd name="connsiteY3" fmla="*/ 419100 h 609600"/>
                <a:gd name="connsiteX4" fmla="*/ 0 w 799140"/>
                <a:gd name="connsiteY4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140" h="609600">
                  <a:moveTo>
                    <a:pt x="774700" y="0"/>
                  </a:moveTo>
                  <a:cubicBezTo>
                    <a:pt x="795866" y="83608"/>
                    <a:pt x="817033" y="167217"/>
                    <a:pt x="774700" y="228600"/>
                  </a:cubicBezTo>
                  <a:cubicBezTo>
                    <a:pt x="732367" y="289983"/>
                    <a:pt x="624417" y="336550"/>
                    <a:pt x="520700" y="368300"/>
                  </a:cubicBezTo>
                  <a:cubicBezTo>
                    <a:pt x="416983" y="400050"/>
                    <a:pt x="239183" y="378883"/>
                    <a:pt x="152400" y="419100"/>
                  </a:cubicBezTo>
                  <a:cubicBezTo>
                    <a:pt x="65617" y="459317"/>
                    <a:pt x="0" y="609600"/>
                    <a:pt x="0" y="609600"/>
                  </a:cubicBezTo>
                </a:path>
              </a:pathLst>
            </a:custGeom>
            <a:ln w="9525" cmpd="sng">
              <a:solidFill>
                <a:srgbClr val="0000FF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000500" y="2943273"/>
            <a:ext cx="842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rewriting</a:t>
            </a:r>
            <a:endParaRPr lang="en-US" sz="1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68700" y="3123523"/>
            <a:ext cx="482600" cy="483277"/>
          </a:xfrm>
          <a:custGeom>
            <a:avLst/>
            <a:gdLst>
              <a:gd name="connsiteX0" fmla="*/ 482600 w 482600"/>
              <a:gd name="connsiteY0" fmla="*/ 677 h 483277"/>
              <a:gd name="connsiteX1" fmla="*/ 88900 w 482600"/>
              <a:gd name="connsiteY1" fmla="*/ 76877 h 483277"/>
              <a:gd name="connsiteX2" fmla="*/ 0 w 482600"/>
              <a:gd name="connsiteY2" fmla="*/ 483277 h 48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483277">
                <a:moveTo>
                  <a:pt x="482600" y="677"/>
                </a:moveTo>
                <a:cubicBezTo>
                  <a:pt x="325966" y="-1440"/>
                  <a:pt x="169333" y="-3556"/>
                  <a:pt x="88900" y="76877"/>
                </a:cubicBezTo>
                <a:cubicBezTo>
                  <a:pt x="8467" y="157310"/>
                  <a:pt x="0" y="483277"/>
                  <a:pt x="0" y="483277"/>
                </a:cubicBezTo>
              </a:path>
            </a:pathLst>
          </a:cu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058104" y="4254500"/>
            <a:ext cx="282972" cy="469900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887108" y="4254500"/>
            <a:ext cx="282972" cy="469900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497778" y="4562475"/>
            <a:ext cx="176811" cy="323850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252670" y="4851400"/>
            <a:ext cx="176811" cy="323850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780869"/>
              </p:ext>
            </p:extLst>
          </p:nvPr>
        </p:nvGraphicFramePr>
        <p:xfrm>
          <a:off x="4119320" y="5149850"/>
          <a:ext cx="1587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52" name="Equation" r:id="rId22" imgW="127000" imgH="152400" progId="Equation.DSMT4">
                  <p:embed/>
                </p:oleObj>
              </mc:Choice>
              <mc:Fallback>
                <p:oleObj name="Equation" r:id="rId22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320" y="5149850"/>
                        <a:ext cx="15875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8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681562" y="6386514"/>
            <a:ext cx="452116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16a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709244"/>
            <a:ext cx="9109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pple Chancery"/>
                <a:cs typeface="Apple Chancery"/>
              </a:rPr>
              <a:t>Gauss’s Law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85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15.)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8672" y="569156"/>
            <a:ext cx="594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Herein lies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beauty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the method.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Because every point on the surface is equidistant from the charge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evaluation of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at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every differential surface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WILL BE THE SAME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which is to say,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 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CONSTANT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VALUE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and because it is a constant, we can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pull it out of the integral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 (Note that we couldn’t do that with the original Example 1 because each point was a different distance from Q.)  With that, we can write: </a:t>
            </a:r>
            <a:endParaRPr lang="en-US" sz="2000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21136" y="155887"/>
            <a:ext cx="3221264" cy="2222500"/>
            <a:chOff x="5821136" y="155887"/>
            <a:chExt cx="3221264" cy="2222500"/>
          </a:xfrm>
        </p:grpSpPr>
        <p:sp>
          <p:nvSpPr>
            <p:cNvPr id="19" name="Oval 18"/>
            <p:cNvSpPr/>
            <p:nvPr/>
          </p:nvSpPr>
          <p:spPr>
            <a:xfrm>
              <a:off x="6515101" y="155887"/>
              <a:ext cx="2222500" cy="22225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9404223"/>
                </p:ext>
              </p:extLst>
            </p:nvPr>
          </p:nvGraphicFramePr>
          <p:xfrm>
            <a:off x="7442200" y="1055437"/>
            <a:ext cx="371475" cy="434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2127" name="Equation" r:id="rId3" imgW="152400" imgH="177800" progId="Equation.DSMT4">
                    <p:embed/>
                  </p:oleObj>
                </mc:Choice>
                <mc:Fallback>
                  <p:oleObj name="Equation" r:id="rId3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1055437"/>
                          <a:ext cx="371475" cy="434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5821136" y="230442"/>
              <a:ext cx="2178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1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maginary Gaussian surface</a:t>
              </a:r>
              <a:endParaRPr lang="en-US" sz="14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7697918" y="1041400"/>
              <a:ext cx="1344482" cy="199940"/>
            </a:xfrm>
            <a:prstGeom prst="straightConnector1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35"/>
            <p:cNvGrpSpPr/>
            <p:nvPr/>
          </p:nvGrpSpPr>
          <p:grpSpPr>
            <a:xfrm>
              <a:off x="8215658" y="938458"/>
              <a:ext cx="285750" cy="393700"/>
              <a:chOff x="7105650" y="1367367"/>
              <a:chExt cx="285750" cy="393700"/>
            </a:xfrm>
          </p:grpSpPr>
          <p:sp>
            <p:nvSpPr>
              <p:cNvPr id="27" name="Freeform 26"/>
              <p:cNvSpPr/>
              <p:nvPr/>
            </p:nvSpPr>
            <p:spPr>
              <a:xfrm rot="2607034">
                <a:off x="7105650" y="1367367"/>
                <a:ext cx="285750" cy="393700"/>
              </a:xfrm>
              <a:custGeom>
                <a:avLst/>
                <a:gdLst>
                  <a:gd name="connsiteX0" fmla="*/ 25400 w 285750"/>
                  <a:gd name="connsiteY0" fmla="*/ 93133 h 393700"/>
                  <a:gd name="connsiteX1" fmla="*/ 203200 w 285750"/>
                  <a:gd name="connsiteY1" fmla="*/ 42333 h 393700"/>
                  <a:gd name="connsiteX2" fmla="*/ 260350 w 285750"/>
                  <a:gd name="connsiteY2" fmla="*/ 347133 h 393700"/>
                  <a:gd name="connsiteX3" fmla="*/ 50800 w 285750"/>
                  <a:gd name="connsiteY3" fmla="*/ 321733 h 393700"/>
                  <a:gd name="connsiteX4" fmla="*/ 25400 w 285750"/>
                  <a:gd name="connsiteY4" fmla="*/ 93133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0" h="393700">
                    <a:moveTo>
                      <a:pt x="25400" y="93133"/>
                    </a:moveTo>
                    <a:cubicBezTo>
                      <a:pt x="50800" y="46566"/>
                      <a:pt x="164042" y="0"/>
                      <a:pt x="203200" y="42333"/>
                    </a:cubicBezTo>
                    <a:cubicBezTo>
                      <a:pt x="242358" y="84666"/>
                      <a:pt x="285750" y="300566"/>
                      <a:pt x="260350" y="347133"/>
                    </a:cubicBezTo>
                    <a:cubicBezTo>
                      <a:pt x="234950" y="393700"/>
                      <a:pt x="91017" y="363008"/>
                      <a:pt x="50800" y="321733"/>
                    </a:cubicBezTo>
                    <a:cubicBezTo>
                      <a:pt x="10583" y="280458"/>
                      <a:pt x="0" y="139700"/>
                      <a:pt x="25400" y="93133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7106708" y="1525058"/>
                <a:ext cx="159279" cy="93663"/>
              </a:xfrm>
              <a:custGeom>
                <a:avLst/>
                <a:gdLst>
                  <a:gd name="connsiteX0" fmla="*/ 21167 w 159279"/>
                  <a:gd name="connsiteY0" fmla="*/ 24342 h 93663"/>
                  <a:gd name="connsiteX1" fmla="*/ 17992 w 159279"/>
                  <a:gd name="connsiteY1" fmla="*/ 84667 h 93663"/>
                  <a:gd name="connsiteX2" fmla="*/ 129117 w 159279"/>
                  <a:gd name="connsiteY2" fmla="*/ 78317 h 93663"/>
                  <a:gd name="connsiteX3" fmla="*/ 141817 w 159279"/>
                  <a:gd name="connsiteY3" fmla="*/ 8467 h 93663"/>
                  <a:gd name="connsiteX4" fmla="*/ 21167 w 159279"/>
                  <a:gd name="connsiteY4" fmla="*/ 24342 h 93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279" h="93663">
                    <a:moveTo>
                      <a:pt x="21167" y="24342"/>
                    </a:moveTo>
                    <a:cubicBezTo>
                      <a:pt x="530" y="37042"/>
                      <a:pt x="0" y="75671"/>
                      <a:pt x="17992" y="84667"/>
                    </a:cubicBezTo>
                    <a:cubicBezTo>
                      <a:pt x="35984" y="93663"/>
                      <a:pt x="108480" y="91017"/>
                      <a:pt x="129117" y="78317"/>
                    </a:cubicBezTo>
                    <a:cubicBezTo>
                      <a:pt x="149754" y="65617"/>
                      <a:pt x="159279" y="16934"/>
                      <a:pt x="141817" y="8467"/>
                    </a:cubicBezTo>
                    <a:cubicBezTo>
                      <a:pt x="124355" y="0"/>
                      <a:pt x="41804" y="11642"/>
                      <a:pt x="21167" y="2434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Arrow Connector 38"/>
            <p:cNvCxnSpPr>
              <a:stCxn id="38" idx="2"/>
            </p:cNvCxnSpPr>
            <p:nvPr/>
          </p:nvCxnSpPr>
          <p:spPr>
            <a:xfrm flipV="1">
              <a:off x="8345833" y="1096149"/>
              <a:ext cx="544399" cy="7831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2476317"/>
                </p:ext>
              </p:extLst>
            </p:nvPr>
          </p:nvGraphicFramePr>
          <p:xfrm>
            <a:off x="8539692" y="1121549"/>
            <a:ext cx="414338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2128" name="Equation" r:id="rId5" imgW="228600" imgH="190500" progId="Equation.DSMT4">
                    <p:embed/>
                  </p:oleObj>
                </mc:Choice>
                <mc:Fallback>
                  <p:oleObj name="Equation" r:id="rId5" imgW="2286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9692" y="1121549"/>
                          <a:ext cx="414338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6023383"/>
                </p:ext>
              </p:extLst>
            </p:nvPr>
          </p:nvGraphicFramePr>
          <p:xfrm>
            <a:off x="8715111" y="696912"/>
            <a:ext cx="254000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2129" name="Equation" r:id="rId7" imgW="139700" imgH="190500" progId="Equation.DSMT4">
                    <p:embed/>
                  </p:oleObj>
                </mc:Choice>
                <mc:Fallback>
                  <p:oleObj name="Equation" r:id="rId7" imgW="1397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111" y="696912"/>
                          <a:ext cx="254000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25812"/>
              </p:ext>
            </p:extLst>
          </p:nvPr>
        </p:nvGraphicFramePr>
        <p:xfrm>
          <a:off x="6640513" y="2743200"/>
          <a:ext cx="206533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130" name="Equation" r:id="rId9" imgW="1231900" imgH="800100" progId="Equation.DSMT4">
                  <p:embed/>
                </p:oleObj>
              </mc:Choice>
              <mc:Fallback>
                <p:oleObj name="Equation" r:id="rId9" imgW="12319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40513" y="2743200"/>
                        <a:ext cx="2065337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58672" y="3413046"/>
            <a:ext cx="6424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hat makes life wonderful</a:t>
            </a:r>
            <a:r>
              <a:rPr lang="en-US" sz="2000" dirty="0" smtClean="0">
                <a:latin typeface="Times New Roman"/>
                <a:cs typeface="Times New Roman"/>
              </a:rPr>
              <a:t>, as now the only thing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inside the integral </a:t>
            </a:r>
            <a:r>
              <a:rPr lang="en-US" sz="2000" dirty="0" smtClean="0">
                <a:latin typeface="Times New Roman"/>
                <a:cs typeface="Times New Roman"/>
              </a:rPr>
              <a:t>is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differential surface area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lang="en-US" sz="2000" dirty="0" smtClean="0">
                <a:latin typeface="Times New Roman"/>
                <a:cs typeface="Times New Roman"/>
              </a:rPr>
              <a:t>, and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summing that over the surface </a:t>
            </a:r>
            <a:r>
              <a:rPr lang="en-US" sz="2000" dirty="0" smtClean="0">
                <a:latin typeface="Times New Roman"/>
                <a:cs typeface="Times New Roman"/>
              </a:rPr>
              <a:t>simply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yields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total surface area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the sphere </a:t>
            </a:r>
            <a:r>
              <a:rPr lang="en-US" sz="2000" dirty="0" smtClean="0">
                <a:latin typeface="Times New Roman"/>
                <a:cs typeface="Times New Roman"/>
              </a:rPr>
              <a:t>(         ) . . . So we can further write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674787"/>
              </p:ext>
            </p:extLst>
          </p:nvPr>
        </p:nvGraphicFramePr>
        <p:xfrm>
          <a:off x="1319212" y="4358660"/>
          <a:ext cx="6381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131" name="Equation" r:id="rId11" imgW="381000" imgH="203200" progId="Equation.DSMT4">
                  <p:embed/>
                </p:oleObj>
              </mc:Choice>
              <mc:Fallback>
                <p:oleObj name="Equation" r:id="rId11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19212" y="4358660"/>
                        <a:ext cx="6381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695593"/>
              </p:ext>
            </p:extLst>
          </p:nvPr>
        </p:nvGraphicFramePr>
        <p:xfrm>
          <a:off x="6635982" y="4496316"/>
          <a:ext cx="225425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132" name="Equation" r:id="rId13" imgW="1346200" imgH="1155700" progId="Equation.DSMT4">
                  <p:embed/>
                </p:oleObj>
              </mc:Choice>
              <mc:Fallback>
                <p:oleObj name="Equation" r:id="rId13" imgW="13462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35982" y="4496316"/>
                        <a:ext cx="2254250" cy="19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58672" y="5466279"/>
            <a:ext cx="5535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Look familiar?  </a:t>
            </a:r>
            <a:r>
              <a:rPr lang="en-US" sz="2000" dirty="0" smtClean="0">
                <a:latin typeface="Times New Roman"/>
                <a:cs typeface="Times New Roman"/>
              </a:rPr>
              <a:t>It should.  It’s the same as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 field function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 derived for 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point charge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using Coulomb’s Law</a:t>
            </a:r>
            <a:r>
              <a:rPr lang="en-US" sz="2000" dirty="0" smtClean="0">
                <a:latin typeface="Times New Roman"/>
                <a:cs typeface="Times New Roman"/>
              </a:rPr>
              <a:t>! 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713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1"/>
            </p:par>
          </p:childTnLst>
        </p:cTn>
      </p:par>
    </p:tnLst>
    <p:bldLst>
      <p:bldP spid="21" grpId="0"/>
      <p:bldP spid="32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62801" y="493522"/>
            <a:ext cx="555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                     (</a:t>
            </a:r>
            <a:r>
              <a:rPr lang="en-US" sz="2000" dirty="0" err="1" smtClean="0">
                <a:latin typeface="Times New Roman"/>
                <a:cs typeface="Times New Roman"/>
              </a:rPr>
              <a:t>con’t</a:t>
            </a:r>
            <a:r>
              <a:rPr lang="en-US" sz="2000" dirty="0" smtClean="0">
                <a:latin typeface="Times New Roman"/>
                <a:cs typeface="Times New Roman"/>
              </a:rPr>
              <a:t>.—doing this with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density function </a:t>
            </a:r>
            <a:r>
              <a:rPr lang="en-US" sz="2000" dirty="0" smtClean="0">
                <a:latin typeface="Times New Roman"/>
                <a:cs typeface="Times New Roman"/>
              </a:rPr>
              <a:t>. . . though either way would do here)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16.)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84025" y="640901"/>
            <a:ext cx="1791613" cy="17916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655448"/>
              </p:ext>
            </p:extLst>
          </p:nvPr>
        </p:nvGraphicFramePr>
        <p:xfrm>
          <a:off x="7568516" y="988557"/>
          <a:ext cx="2555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121" name="Equation" r:id="rId3" imgW="152400" imgH="152400" progId="Equation.DSMT4">
                  <p:embed/>
                </p:oleObj>
              </mc:Choice>
              <mc:Fallback>
                <p:oleObj name="Equation" r:id="rId3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516" y="988557"/>
                        <a:ext cx="255587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67752" y="1986981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Gaussian surface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2801" y="493522"/>
            <a:ext cx="147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.) for r&lt;R: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775450" y="922523"/>
            <a:ext cx="1218846" cy="1218846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798157"/>
              </p:ext>
            </p:extLst>
          </p:nvPr>
        </p:nvGraphicFramePr>
        <p:xfrm>
          <a:off x="879475" y="1498600"/>
          <a:ext cx="5553075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122" name="Equation" r:id="rId5" imgW="3314700" imgH="2679700" progId="Equation.DSMT4">
                  <p:embed/>
                </p:oleObj>
              </mc:Choice>
              <mc:Fallback>
                <p:oleObj name="Equation" r:id="rId5" imgW="3314700" imgH="267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9475" y="1498600"/>
                        <a:ext cx="5553075" cy="450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V="1">
            <a:off x="7378745" y="1047294"/>
            <a:ext cx="737458" cy="489414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353345" y="1536708"/>
            <a:ext cx="554896" cy="282111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07580"/>
              </p:ext>
            </p:extLst>
          </p:nvPr>
        </p:nvGraphicFramePr>
        <p:xfrm>
          <a:off x="7482791" y="1691250"/>
          <a:ext cx="171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123" name="Equation" r:id="rId7" imgW="101600" imgH="127000" progId="Equation.DSMT4">
                  <p:embed/>
                </p:oleObj>
              </mc:Choice>
              <mc:Fallback>
                <p:oleObj name="Equation" r:id="rId7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2791" y="1691250"/>
                        <a:ext cx="1714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2274888" y="4749800"/>
            <a:ext cx="392112" cy="45650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270250" y="4483100"/>
            <a:ext cx="171450" cy="1524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2801" y="6059557"/>
            <a:ext cx="555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Note that </a:t>
            </a:r>
            <a:r>
              <a:rPr lang="en-US" sz="2000" dirty="0" smtClean="0">
                <a:latin typeface="Times New Roman"/>
                <a:cs typeface="Times New Roman"/>
              </a:rPr>
              <a:t>this is a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linear E-field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inside the sphere!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59300" y="2806700"/>
            <a:ext cx="228600" cy="45650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626100" y="2565051"/>
            <a:ext cx="228600" cy="45650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461000" y="2565051"/>
            <a:ext cx="228600" cy="45650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216400" y="2717451"/>
            <a:ext cx="228600" cy="45650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33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1"/>
            </p:par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1754"/>
              </p:ext>
            </p:extLst>
          </p:nvPr>
        </p:nvGraphicFramePr>
        <p:xfrm>
          <a:off x="1284288" y="2352675"/>
          <a:ext cx="16605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22" name="Equation" r:id="rId4" imgW="990600" imgH="393700" progId="Equation.DSMT4">
                  <p:embed/>
                </p:oleObj>
              </mc:Choice>
              <mc:Fallback>
                <p:oleObj name="Equation" r:id="rId4" imgW="990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4288" y="2352675"/>
                        <a:ext cx="1660525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18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/>
          </p:cNvSpPr>
          <p:nvPr/>
        </p:nvSpPr>
        <p:spPr bwMode="auto">
          <a:xfrm>
            <a:off x="8607180" y="6477000"/>
            <a:ext cx="351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  <p:sp>
        <p:nvSpPr>
          <p:cNvPr id="51" name="Text Box 9"/>
          <p:cNvSpPr txBox="1">
            <a:spLocks/>
          </p:cNvSpPr>
          <p:nvPr/>
        </p:nvSpPr>
        <p:spPr bwMode="auto">
          <a:xfrm>
            <a:off x="371475" y="31537"/>
            <a:ext cx="83834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  <a:sym typeface="Gill Sans" charset="0"/>
              </a:rPr>
              <a:t>Gravitation</a:t>
            </a:r>
            <a:endParaRPr lang="en-US" sz="2800" dirty="0">
              <a:solidFill>
                <a:srgbClr val="0000FF"/>
              </a:solidFill>
              <a:latin typeface="Times New Roman"/>
              <a:cs typeface="Times New Roman"/>
              <a:sym typeface="Gill Sans" charset="0"/>
            </a:endParaRPr>
          </a:p>
        </p:txBody>
      </p:sp>
      <p:sp>
        <p:nvSpPr>
          <p:cNvPr id="40" name="Text Box 9"/>
          <p:cNvSpPr txBox="1">
            <a:spLocks/>
          </p:cNvSpPr>
          <p:nvPr/>
        </p:nvSpPr>
        <p:spPr bwMode="auto">
          <a:xfrm>
            <a:off x="520700" y="855564"/>
            <a:ext cx="2273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  <a:sym typeface="Gill Sans" charset="0"/>
              </a:rPr>
              <a:t>Gravitational force: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  <a:sym typeface="Gill Sans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552514"/>
              </p:ext>
            </p:extLst>
          </p:nvPr>
        </p:nvGraphicFramePr>
        <p:xfrm>
          <a:off x="1284288" y="1306513"/>
          <a:ext cx="17018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23" name="Equation" r:id="rId7" imgW="1016000" imgH="393700" progId="Equation.DSMT4">
                  <p:embed/>
                </p:oleObj>
              </mc:Choice>
              <mc:Fallback>
                <p:oleObj name="Equation" r:id="rId7" imgW="1016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84288" y="1306513"/>
                        <a:ext cx="17018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9"/>
          <p:cNvSpPr txBox="1">
            <a:spLocks/>
          </p:cNvSpPr>
          <p:nvPr/>
        </p:nvSpPr>
        <p:spPr bwMode="auto">
          <a:xfrm>
            <a:off x="520700" y="1933515"/>
            <a:ext cx="4178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  <a:sym typeface="Gill Sans" charset="0"/>
              </a:rPr>
              <a:t>Gravitational potential energy: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  <a:sym typeface="Gill Sans" charset="0"/>
            </a:endParaRPr>
          </a:p>
        </p:txBody>
      </p:sp>
      <p:sp>
        <p:nvSpPr>
          <p:cNvPr id="30" name="Text Box 9"/>
          <p:cNvSpPr txBox="1">
            <a:spLocks/>
          </p:cNvSpPr>
          <p:nvPr/>
        </p:nvSpPr>
        <p:spPr bwMode="auto">
          <a:xfrm>
            <a:off x="520700" y="3013015"/>
            <a:ext cx="5422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  <a:sym typeface="Gill Sans" charset="0"/>
              </a:rPr>
              <a:t>Angular momentum </a:t>
            </a:r>
            <a:r>
              <a:rPr lang="en-US" sz="2000" dirty="0" smtClean="0">
                <a:latin typeface="Times New Roman"/>
                <a:cs typeface="Times New Roman"/>
                <a:sym typeface="Gill Sans" charset="0"/>
              </a:rPr>
              <a:t>(circular motion):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  <a:sym typeface="Gill Sans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210216"/>
              </p:ext>
            </p:extLst>
          </p:nvPr>
        </p:nvGraphicFramePr>
        <p:xfrm>
          <a:off x="1284288" y="3543300"/>
          <a:ext cx="240506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24" name="Equation" r:id="rId9" imgW="1435100" imgH="571500" progId="Equation.DSMT4">
                  <p:embed/>
                </p:oleObj>
              </mc:Choice>
              <mc:Fallback>
                <p:oleObj name="Equation" r:id="rId9" imgW="14351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84288" y="3543300"/>
                        <a:ext cx="2405062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9"/>
          <p:cNvSpPr txBox="1">
            <a:spLocks/>
          </p:cNvSpPr>
          <p:nvPr/>
        </p:nvSpPr>
        <p:spPr bwMode="auto">
          <a:xfrm>
            <a:off x="520700" y="4529138"/>
            <a:ext cx="5422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  <a:sym typeface="Gill Sans" charset="0"/>
              </a:rPr>
              <a:t>Total mechanical energy </a:t>
            </a:r>
            <a:r>
              <a:rPr lang="en-US" sz="2000" dirty="0" smtClean="0">
                <a:latin typeface="Times New Roman"/>
                <a:cs typeface="Times New Roman"/>
                <a:sym typeface="Gill Sans" charset="0"/>
              </a:rPr>
              <a:t>(circular motion):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  <a:sym typeface="Gill Sans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08382"/>
              </p:ext>
            </p:extLst>
          </p:nvPr>
        </p:nvGraphicFramePr>
        <p:xfrm>
          <a:off x="1284288" y="5097463"/>
          <a:ext cx="7192963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725" name="Equation" r:id="rId11" imgW="4292600" imgH="838200" progId="Equation.DSMT4">
                  <p:embed/>
                </p:oleObj>
              </mc:Choice>
              <mc:Fallback>
                <p:oleObj name="Equation" r:id="rId11" imgW="42926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84288" y="5097463"/>
                        <a:ext cx="7192963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6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17.)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84025" y="640901"/>
            <a:ext cx="1791613" cy="17916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892001"/>
              </p:ext>
            </p:extLst>
          </p:nvPr>
        </p:nvGraphicFramePr>
        <p:xfrm>
          <a:off x="7568516" y="988557"/>
          <a:ext cx="2555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175" name="Equation" r:id="rId3" imgW="152400" imgH="152400" progId="Equation.DSMT4">
                  <p:embed/>
                </p:oleObj>
              </mc:Choice>
              <mc:Fallback>
                <p:oleObj name="Equation" r:id="rId3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516" y="988557"/>
                        <a:ext cx="255587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62801" y="493522"/>
            <a:ext cx="566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.) What does </a:t>
            </a:r>
            <a:r>
              <a:rPr lang="en-US" sz="2000" dirty="0" smtClean="0">
                <a:latin typeface="Times New Roman"/>
                <a:cs typeface="Times New Roman"/>
              </a:rPr>
              <a:t>the graph look like for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 field magnitude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versus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position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78745" y="1047294"/>
            <a:ext cx="737458" cy="489414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270000" y="1818819"/>
            <a:ext cx="0" cy="257538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04900" y="4216400"/>
            <a:ext cx="46101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70000" y="2273300"/>
            <a:ext cx="1159486" cy="194310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438400" y="2260600"/>
            <a:ext cx="3314700" cy="1867416"/>
          </a:xfrm>
          <a:custGeom>
            <a:avLst/>
            <a:gdLst>
              <a:gd name="connsiteX0" fmla="*/ 0 w 3314700"/>
              <a:gd name="connsiteY0" fmla="*/ 0 h 1955800"/>
              <a:gd name="connsiteX1" fmla="*/ 177800 w 3314700"/>
              <a:gd name="connsiteY1" fmla="*/ 342900 h 1955800"/>
              <a:gd name="connsiteX2" fmla="*/ 444500 w 3314700"/>
              <a:gd name="connsiteY2" fmla="*/ 711200 h 1955800"/>
              <a:gd name="connsiteX3" fmla="*/ 711200 w 3314700"/>
              <a:gd name="connsiteY3" fmla="*/ 1003300 h 1955800"/>
              <a:gd name="connsiteX4" fmla="*/ 990600 w 3314700"/>
              <a:gd name="connsiteY4" fmla="*/ 1270000 h 1955800"/>
              <a:gd name="connsiteX5" fmla="*/ 1358900 w 3314700"/>
              <a:gd name="connsiteY5" fmla="*/ 1536700 h 1955800"/>
              <a:gd name="connsiteX6" fmla="*/ 1739900 w 3314700"/>
              <a:gd name="connsiteY6" fmla="*/ 1714500 h 1955800"/>
              <a:gd name="connsiteX7" fmla="*/ 2108200 w 3314700"/>
              <a:gd name="connsiteY7" fmla="*/ 1828800 h 1955800"/>
              <a:gd name="connsiteX8" fmla="*/ 2425700 w 3314700"/>
              <a:gd name="connsiteY8" fmla="*/ 1892300 h 1955800"/>
              <a:gd name="connsiteX9" fmla="*/ 2832100 w 3314700"/>
              <a:gd name="connsiteY9" fmla="*/ 1943100 h 1955800"/>
              <a:gd name="connsiteX10" fmla="*/ 3314700 w 3314700"/>
              <a:gd name="connsiteY10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4700" h="1955800">
                <a:moveTo>
                  <a:pt x="0" y="0"/>
                </a:moveTo>
                <a:cubicBezTo>
                  <a:pt x="51858" y="112183"/>
                  <a:pt x="103717" y="224367"/>
                  <a:pt x="177800" y="342900"/>
                </a:cubicBezTo>
                <a:cubicBezTo>
                  <a:pt x="251883" y="461433"/>
                  <a:pt x="355600" y="601133"/>
                  <a:pt x="444500" y="711200"/>
                </a:cubicBezTo>
                <a:cubicBezTo>
                  <a:pt x="533400" y="821267"/>
                  <a:pt x="620183" y="910167"/>
                  <a:pt x="711200" y="1003300"/>
                </a:cubicBezTo>
                <a:cubicBezTo>
                  <a:pt x="802217" y="1096433"/>
                  <a:pt x="882650" y="1181100"/>
                  <a:pt x="990600" y="1270000"/>
                </a:cubicBezTo>
                <a:cubicBezTo>
                  <a:pt x="1098550" y="1358900"/>
                  <a:pt x="1234017" y="1462617"/>
                  <a:pt x="1358900" y="1536700"/>
                </a:cubicBezTo>
                <a:cubicBezTo>
                  <a:pt x="1483783" y="1610783"/>
                  <a:pt x="1615017" y="1665817"/>
                  <a:pt x="1739900" y="1714500"/>
                </a:cubicBezTo>
                <a:cubicBezTo>
                  <a:pt x="1864783" y="1763183"/>
                  <a:pt x="1993900" y="1799167"/>
                  <a:pt x="2108200" y="1828800"/>
                </a:cubicBezTo>
                <a:cubicBezTo>
                  <a:pt x="2222500" y="1858433"/>
                  <a:pt x="2305050" y="1873250"/>
                  <a:pt x="2425700" y="1892300"/>
                </a:cubicBezTo>
                <a:cubicBezTo>
                  <a:pt x="2546350" y="1911350"/>
                  <a:pt x="2683933" y="1932517"/>
                  <a:pt x="2832100" y="1943100"/>
                </a:cubicBezTo>
                <a:cubicBezTo>
                  <a:pt x="2980267" y="1953683"/>
                  <a:pt x="3314700" y="1955800"/>
                  <a:pt x="3314700" y="1955800"/>
                </a:cubicBezTo>
              </a:path>
            </a:pathLst>
          </a:cu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434167" y="2260600"/>
            <a:ext cx="11273" cy="1944132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33207"/>
              </p:ext>
            </p:extLst>
          </p:nvPr>
        </p:nvGraphicFramePr>
        <p:xfrm>
          <a:off x="862013" y="1710988"/>
          <a:ext cx="3190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176" name="Equation" r:id="rId5" imgW="190500" imgH="279400" progId="Equation.DSMT4">
                  <p:embed/>
                </p:oleObj>
              </mc:Choice>
              <mc:Fallback>
                <p:oleObj name="Equation" r:id="rId5" imgW="190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710988"/>
                        <a:ext cx="3190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982908"/>
              </p:ext>
            </p:extLst>
          </p:nvPr>
        </p:nvGraphicFramePr>
        <p:xfrm>
          <a:off x="5534026" y="4268232"/>
          <a:ext cx="169862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177" name="Equation" r:id="rId7" imgW="101600" imgH="127000" progId="Equation.DSMT4">
                  <p:embed/>
                </p:oleObj>
              </mc:Choice>
              <mc:Fallback>
                <p:oleObj name="Equation" r:id="rId7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6" y="4268232"/>
                        <a:ext cx="169862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704124"/>
              </p:ext>
            </p:extLst>
          </p:nvPr>
        </p:nvGraphicFramePr>
        <p:xfrm>
          <a:off x="2332038" y="4256088"/>
          <a:ext cx="2540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178" name="Equation" r:id="rId9" imgW="152400" imgH="152400" progId="Equation.DSMT4">
                  <p:embed/>
                </p:oleObj>
              </mc:Choice>
              <mc:Fallback>
                <p:oleObj name="Equation" r:id="rId9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4256088"/>
                        <a:ext cx="2540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491486"/>
              </p:ext>
            </p:extLst>
          </p:nvPr>
        </p:nvGraphicFramePr>
        <p:xfrm>
          <a:off x="1270000" y="2432514"/>
          <a:ext cx="815975" cy="503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179" name="Equation" r:id="rId11" imgW="762000" imgH="469900" progId="Equation.DSMT4">
                  <p:embed/>
                </p:oleObj>
              </mc:Choice>
              <mc:Fallback>
                <p:oleObj name="Equation" r:id="rId11" imgW="762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70000" y="2432514"/>
                        <a:ext cx="815975" cy="503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988722"/>
              </p:ext>
            </p:extLst>
          </p:nvPr>
        </p:nvGraphicFramePr>
        <p:xfrm>
          <a:off x="3170238" y="2712453"/>
          <a:ext cx="7493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180" name="Equation" r:id="rId13" imgW="698500" imgH="469900" progId="Equation.DSMT4">
                  <p:embed/>
                </p:oleObj>
              </mc:Choice>
              <mc:Fallback>
                <p:oleObj name="Equation" r:id="rId13" imgW="698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70238" y="2712453"/>
                        <a:ext cx="74930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503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2"/>
            </p:par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62801" y="493522"/>
            <a:ext cx="555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                     This is easy.  With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all the charge on the surface</a:t>
            </a:r>
            <a:r>
              <a:rPr lang="en-US" sz="2000" dirty="0" smtClean="0">
                <a:latin typeface="Times New Roman"/>
                <a:cs typeface="Times New Roman"/>
              </a:rPr>
              <a:t>,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charge enclosed </a:t>
            </a:r>
            <a:r>
              <a:rPr lang="en-US" sz="2000" dirty="0" smtClean="0">
                <a:latin typeface="Times New Roman"/>
                <a:cs typeface="Times New Roman"/>
              </a:rPr>
              <a:t>inside the Gaussian surface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 zero </a:t>
            </a:r>
            <a:r>
              <a:rPr lang="en-US" sz="2000" dirty="0" smtClean="0">
                <a:latin typeface="Times New Roman"/>
                <a:cs typeface="Times New Roman"/>
              </a:rPr>
              <a:t>and: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52645" y="345162"/>
            <a:ext cx="1791613" cy="17916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18.)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887960"/>
              </p:ext>
            </p:extLst>
          </p:nvPr>
        </p:nvGraphicFramePr>
        <p:xfrm>
          <a:off x="7960986" y="880012"/>
          <a:ext cx="2555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199" name="Equation" r:id="rId3" imgW="152400" imgH="152400" progId="Equation.DSMT4">
                  <p:embed/>
                </p:oleObj>
              </mc:Choice>
              <mc:Fallback>
                <p:oleObj name="Equation" r:id="rId3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986" y="880012"/>
                        <a:ext cx="255587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62801" y="493522"/>
            <a:ext cx="147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.) for r&lt;R: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47365" y="751555"/>
            <a:ext cx="737458" cy="489414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821074"/>
              </p:ext>
            </p:extLst>
          </p:nvPr>
        </p:nvGraphicFramePr>
        <p:xfrm>
          <a:off x="2197100" y="1498145"/>
          <a:ext cx="14462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200" name="Equation" r:id="rId5" imgW="863600" imgH="546100" progId="Equation.DSMT4">
                  <p:embed/>
                </p:oleObj>
              </mc:Choice>
              <mc:Fallback>
                <p:oleObj name="Equation" r:id="rId5" imgW="8636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7100" y="1498145"/>
                        <a:ext cx="1446212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24701" y="2791949"/>
            <a:ext cx="843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.) What does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graph</a:t>
            </a:r>
            <a:r>
              <a:rPr lang="en-US" sz="2000" dirty="0" smtClean="0">
                <a:latin typeface="Times New Roman"/>
                <a:cs typeface="Times New Roman"/>
              </a:rPr>
              <a:t> look like for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E-field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magnitude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versus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position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703387" y="3573969"/>
            <a:ext cx="0" cy="257538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538287" y="5971550"/>
            <a:ext cx="46101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703387" y="5959882"/>
            <a:ext cx="1168400" cy="11668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871787" y="4015750"/>
            <a:ext cx="3314700" cy="1867416"/>
          </a:xfrm>
          <a:custGeom>
            <a:avLst/>
            <a:gdLst>
              <a:gd name="connsiteX0" fmla="*/ 0 w 3314700"/>
              <a:gd name="connsiteY0" fmla="*/ 0 h 1955800"/>
              <a:gd name="connsiteX1" fmla="*/ 177800 w 3314700"/>
              <a:gd name="connsiteY1" fmla="*/ 342900 h 1955800"/>
              <a:gd name="connsiteX2" fmla="*/ 444500 w 3314700"/>
              <a:gd name="connsiteY2" fmla="*/ 711200 h 1955800"/>
              <a:gd name="connsiteX3" fmla="*/ 711200 w 3314700"/>
              <a:gd name="connsiteY3" fmla="*/ 1003300 h 1955800"/>
              <a:gd name="connsiteX4" fmla="*/ 990600 w 3314700"/>
              <a:gd name="connsiteY4" fmla="*/ 1270000 h 1955800"/>
              <a:gd name="connsiteX5" fmla="*/ 1358900 w 3314700"/>
              <a:gd name="connsiteY5" fmla="*/ 1536700 h 1955800"/>
              <a:gd name="connsiteX6" fmla="*/ 1739900 w 3314700"/>
              <a:gd name="connsiteY6" fmla="*/ 1714500 h 1955800"/>
              <a:gd name="connsiteX7" fmla="*/ 2108200 w 3314700"/>
              <a:gd name="connsiteY7" fmla="*/ 1828800 h 1955800"/>
              <a:gd name="connsiteX8" fmla="*/ 2425700 w 3314700"/>
              <a:gd name="connsiteY8" fmla="*/ 1892300 h 1955800"/>
              <a:gd name="connsiteX9" fmla="*/ 2832100 w 3314700"/>
              <a:gd name="connsiteY9" fmla="*/ 1943100 h 1955800"/>
              <a:gd name="connsiteX10" fmla="*/ 3314700 w 3314700"/>
              <a:gd name="connsiteY10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4700" h="1955800">
                <a:moveTo>
                  <a:pt x="0" y="0"/>
                </a:moveTo>
                <a:cubicBezTo>
                  <a:pt x="51858" y="112183"/>
                  <a:pt x="103717" y="224367"/>
                  <a:pt x="177800" y="342900"/>
                </a:cubicBezTo>
                <a:cubicBezTo>
                  <a:pt x="251883" y="461433"/>
                  <a:pt x="355600" y="601133"/>
                  <a:pt x="444500" y="711200"/>
                </a:cubicBezTo>
                <a:cubicBezTo>
                  <a:pt x="533400" y="821267"/>
                  <a:pt x="620183" y="910167"/>
                  <a:pt x="711200" y="1003300"/>
                </a:cubicBezTo>
                <a:cubicBezTo>
                  <a:pt x="802217" y="1096433"/>
                  <a:pt x="882650" y="1181100"/>
                  <a:pt x="990600" y="1270000"/>
                </a:cubicBezTo>
                <a:cubicBezTo>
                  <a:pt x="1098550" y="1358900"/>
                  <a:pt x="1234017" y="1462617"/>
                  <a:pt x="1358900" y="1536700"/>
                </a:cubicBezTo>
                <a:cubicBezTo>
                  <a:pt x="1483783" y="1610783"/>
                  <a:pt x="1615017" y="1665817"/>
                  <a:pt x="1739900" y="1714500"/>
                </a:cubicBezTo>
                <a:cubicBezTo>
                  <a:pt x="1864783" y="1763183"/>
                  <a:pt x="1993900" y="1799167"/>
                  <a:pt x="2108200" y="1828800"/>
                </a:cubicBezTo>
                <a:cubicBezTo>
                  <a:pt x="2222500" y="1858433"/>
                  <a:pt x="2305050" y="1873250"/>
                  <a:pt x="2425700" y="1892300"/>
                </a:cubicBezTo>
                <a:cubicBezTo>
                  <a:pt x="2546350" y="1911350"/>
                  <a:pt x="2683933" y="1932517"/>
                  <a:pt x="2832100" y="1943100"/>
                </a:cubicBezTo>
                <a:cubicBezTo>
                  <a:pt x="2980267" y="1953683"/>
                  <a:pt x="3314700" y="1955800"/>
                  <a:pt x="3314700" y="1955800"/>
                </a:cubicBezTo>
              </a:path>
            </a:pathLst>
          </a:cu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867554" y="4015750"/>
            <a:ext cx="11273" cy="1944132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638097"/>
              </p:ext>
            </p:extLst>
          </p:nvPr>
        </p:nvGraphicFramePr>
        <p:xfrm>
          <a:off x="1295400" y="3466138"/>
          <a:ext cx="3190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201" name="Equation" r:id="rId7" imgW="190500" imgH="279400" progId="Equation.DSMT4">
                  <p:embed/>
                </p:oleObj>
              </mc:Choice>
              <mc:Fallback>
                <p:oleObj name="Equation" r:id="rId7" imgW="190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66138"/>
                        <a:ext cx="3190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13864"/>
              </p:ext>
            </p:extLst>
          </p:nvPr>
        </p:nvGraphicFramePr>
        <p:xfrm>
          <a:off x="5967413" y="6023382"/>
          <a:ext cx="169862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202" name="Equation" r:id="rId9" imgW="101600" imgH="127000" progId="Equation.DSMT4">
                  <p:embed/>
                </p:oleObj>
              </mc:Choice>
              <mc:Fallback>
                <p:oleObj name="Equation" r:id="rId9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6023382"/>
                        <a:ext cx="169862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016491"/>
              </p:ext>
            </p:extLst>
          </p:nvPr>
        </p:nvGraphicFramePr>
        <p:xfrm>
          <a:off x="2765425" y="6011238"/>
          <a:ext cx="2540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203" name="Equation" r:id="rId11" imgW="152400" imgH="152400" progId="Equation.DSMT4">
                  <p:embed/>
                </p:oleObj>
              </mc:Choice>
              <mc:Fallback>
                <p:oleObj name="Equation" r:id="rId11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6011238"/>
                        <a:ext cx="2540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760193" y="3661807"/>
            <a:ext cx="4167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Note that </a:t>
            </a:r>
            <a:r>
              <a:rPr lang="en-US" sz="2000" dirty="0" smtClean="0">
                <a:latin typeface="Times New Roman"/>
                <a:cs typeface="Times New Roman"/>
              </a:rPr>
              <a:t>this suggests that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functions</a:t>
            </a:r>
            <a:r>
              <a:rPr lang="en-US" sz="2000" dirty="0" smtClean="0">
                <a:latin typeface="Times New Roman"/>
                <a:cs typeface="Times New Roman"/>
              </a:rPr>
              <a:t> are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discontinuous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. . . 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6390" y="1628303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Gaussian surface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11258" y="793886"/>
            <a:ext cx="894165" cy="894165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050250"/>
              </p:ext>
            </p:extLst>
          </p:nvPr>
        </p:nvGraphicFramePr>
        <p:xfrm>
          <a:off x="3805238" y="4642853"/>
          <a:ext cx="7493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204" name="Equation" r:id="rId13" imgW="698500" imgH="469900" progId="Equation.DSMT4">
                  <p:embed/>
                </p:oleObj>
              </mc:Choice>
              <mc:Fallback>
                <p:oleObj name="Equation" r:id="rId13" imgW="698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05238" y="4642853"/>
                        <a:ext cx="74930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71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8"/>
            </p:par>
          </p:childTnLst>
        </p:cTn>
      </p:par>
    </p:tnLst>
    <p:bldLst>
      <p:bldP spid="21" grpId="0"/>
      <p:bldP spid="39" grpId="0"/>
      <p:bldP spid="51" grpId="0" animBg="1"/>
      <p:bldP spid="56" grpId="0"/>
      <p:bldP spid="22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6096000" y="546100"/>
            <a:ext cx="3162300" cy="3257550"/>
          </a:xfrm>
          <a:custGeom>
            <a:avLst/>
            <a:gdLst>
              <a:gd name="connsiteX0" fmla="*/ 844550 w 3162300"/>
              <a:gd name="connsiteY0" fmla="*/ 3257550 h 3257550"/>
              <a:gd name="connsiteX1" fmla="*/ 990600 w 3162300"/>
              <a:gd name="connsiteY1" fmla="*/ 3136900 h 3257550"/>
              <a:gd name="connsiteX2" fmla="*/ 1136650 w 3162300"/>
              <a:gd name="connsiteY2" fmla="*/ 2895600 h 3257550"/>
              <a:gd name="connsiteX3" fmla="*/ 1206500 w 3162300"/>
              <a:gd name="connsiteY3" fmla="*/ 2686050 h 3257550"/>
              <a:gd name="connsiteX4" fmla="*/ 1212850 w 3162300"/>
              <a:gd name="connsiteY4" fmla="*/ 2400300 h 3257550"/>
              <a:gd name="connsiteX5" fmla="*/ 1155700 w 3162300"/>
              <a:gd name="connsiteY5" fmla="*/ 2171700 h 3257550"/>
              <a:gd name="connsiteX6" fmla="*/ 1028700 w 3162300"/>
              <a:gd name="connsiteY6" fmla="*/ 1930400 h 3257550"/>
              <a:gd name="connsiteX7" fmla="*/ 889000 w 3162300"/>
              <a:gd name="connsiteY7" fmla="*/ 1765300 h 3257550"/>
              <a:gd name="connsiteX8" fmla="*/ 660400 w 3162300"/>
              <a:gd name="connsiteY8" fmla="*/ 1593850 h 3257550"/>
              <a:gd name="connsiteX9" fmla="*/ 393700 w 3162300"/>
              <a:gd name="connsiteY9" fmla="*/ 1504950 h 3257550"/>
              <a:gd name="connsiteX10" fmla="*/ 177800 w 3162300"/>
              <a:gd name="connsiteY10" fmla="*/ 1498600 h 3257550"/>
              <a:gd name="connsiteX11" fmla="*/ 0 w 3162300"/>
              <a:gd name="connsiteY11" fmla="*/ 1530350 h 3257550"/>
              <a:gd name="connsiteX12" fmla="*/ 3162300 w 3162300"/>
              <a:gd name="connsiteY12" fmla="*/ 0 h 3257550"/>
              <a:gd name="connsiteX13" fmla="*/ 3124200 w 3162300"/>
              <a:gd name="connsiteY13" fmla="*/ 2190750 h 3257550"/>
              <a:gd name="connsiteX14" fmla="*/ 3041650 w 3162300"/>
              <a:gd name="connsiteY14" fmla="*/ 2209800 h 3257550"/>
              <a:gd name="connsiteX15" fmla="*/ 844550 w 3162300"/>
              <a:gd name="connsiteY15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2300" h="3257550">
                <a:moveTo>
                  <a:pt x="844550" y="3257550"/>
                </a:moveTo>
                <a:lnTo>
                  <a:pt x="990600" y="3136900"/>
                </a:lnTo>
                <a:lnTo>
                  <a:pt x="1136650" y="2895600"/>
                </a:lnTo>
                <a:lnTo>
                  <a:pt x="1206500" y="2686050"/>
                </a:lnTo>
                <a:lnTo>
                  <a:pt x="1212850" y="2400300"/>
                </a:lnTo>
                <a:lnTo>
                  <a:pt x="1155700" y="2171700"/>
                </a:lnTo>
                <a:lnTo>
                  <a:pt x="1028700" y="1930400"/>
                </a:lnTo>
                <a:lnTo>
                  <a:pt x="889000" y="1765300"/>
                </a:lnTo>
                <a:lnTo>
                  <a:pt x="660400" y="1593850"/>
                </a:lnTo>
                <a:lnTo>
                  <a:pt x="393700" y="1504950"/>
                </a:lnTo>
                <a:lnTo>
                  <a:pt x="177800" y="1498600"/>
                </a:lnTo>
                <a:lnTo>
                  <a:pt x="0" y="1530350"/>
                </a:lnTo>
                <a:lnTo>
                  <a:pt x="3162300" y="0"/>
                </a:lnTo>
                <a:lnTo>
                  <a:pt x="3124200" y="2190750"/>
                </a:lnTo>
                <a:lnTo>
                  <a:pt x="3041650" y="2209800"/>
                </a:lnTo>
                <a:lnTo>
                  <a:pt x="844550" y="3257550"/>
                </a:lnTo>
                <a:close/>
              </a:path>
            </a:pathLst>
          </a:custGeom>
          <a:solidFill>
            <a:srgbClr val="FF00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19.)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95474" y="200963"/>
            <a:ext cx="3741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With that,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Gauss’s Law </a:t>
            </a:r>
            <a:r>
              <a:rPr lang="en-US" sz="2000" dirty="0" smtClean="0">
                <a:latin typeface="Times New Roman"/>
                <a:cs typeface="Times New Roman"/>
              </a:rPr>
              <a:t>becomes: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9825" y="4524305"/>
            <a:ext cx="6098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b.) Derive </a:t>
            </a:r>
            <a:r>
              <a:rPr lang="en-US" sz="2000" dirty="0" smtClean="0">
                <a:latin typeface="Times New Roman"/>
                <a:cs typeface="Times New Roman"/>
              </a:rPr>
              <a:t>an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 smtClean="0">
                <a:latin typeface="Times New Roman"/>
                <a:cs typeface="Times New Roman"/>
              </a:rPr>
              <a:t>for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&lt;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a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16584" y="4546520"/>
            <a:ext cx="49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(It’s zero as no charge inside Gaussian surface.)</a:t>
            </a:r>
            <a:endParaRPr lang="en-US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9825" y="4959330"/>
            <a:ext cx="6098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c.) Derive </a:t>
            </a:r>
            <a:r>
              <a:rPr lang="en-US" sz="2000" dirty="0" smtClean="0">
                <a:latin typeface="Times New Roman"/>
                <a:cs typeface="Times New Roman"/>
              </a:rPr>
              <a:t>an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 smtClean="0">
                <a:latin typeface="Times New Roman"/>
                <a:cs typeface="Times New Roman"/>
              </a:rPr>
              <a:t>for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 &gt; b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3574" y="5359480"/>
            <a:ext cx="831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Same problem </a:t>
            </a:r>
            <a:r>
              <a:rPr lang="en-US" sz="2000" dirty="0" smtClean="0">
                <a:latin typeface="Times New Roman"/>
                <a:cs typeface="Times New Roman"/>
              </a:rPr>
              <a:t>as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Part a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exception of the limits of the integration are different (you are now adding up ALL the charge inside the cylinder, so the limits go from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 = a</a:t>
            </a:r>
            <a:r>
              <a:rPr lang="en-US" sz="2000" dirty="0" smtClean="0">
                <a:latin typeface="Times New Roman"/>
                <a:cs typeface="Times New Roman"/>
              </a:rPr>
              <a:t> to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 = b </a:t>
            </a:r>
            <a:r>
              <a:rPr lang="en-US" sz="2000" dirty="0" smtClean="0">
                <a:latin typeface="Times New Roman"/>
                <a:cs typeface="Times New Roman"/>
              </a:rPr>
              <a:t>instead of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 = a </a:t>
            </a:r>
            <a:r>
              <a:rPr lang="en-US" sz="2000" dirty="0" smtClean="0">
                <a:latin typeface="Times New Roman"/>
                <a:cs typeface="Times New Roman"/>
              </a:rPr>
              <a:t>to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 = the Gaussian radius r</a:t>
            </a:r>
            <a:r>
              <a:rPr lang="en-US" sz="2000" dirty="0" smtClean="0">
                <a:latin typeface="Times New Roman"/>
                <a:cs typeface="Times New Roman"/>
              </a:rPr>
              <a:t>.)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3483" y="625656"/>
            <a:ext cx="3949700" cy="3806825"/>
            <a:chOff x="1911883" y="625656"/>
            <a:chExt cx="3949700" cy="3806825"/>
          </a:xfrm>
        </p:grpSpPr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8045816"/>
                </p:ext>
              </p:extLst>
            </p:nvPr>
          </p:nvGraphicFramePr>
          <p:xfrm>
            <a:off x="1911883" y="625656"/>
            <a:ext cx="3949700" cy="3806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6223" name="Equation" r:id="rId3" imgW="2349500" imgH="2311400" progId="Equation.DSMT4">
                    <p:embed/>
                  </p:oleObj>
                </mc:Choice>
                <mc:Fallback>
                  <p:oleObj name="Equation" r:id="rId3" imgW="2349500" imgH="2311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11883" y="625656"/>
                          <a:ext cx="3949700" cy="3806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9" name="Straight Connector 78"/>
            <p:cNvCxnSpPr/>
            <p:nvPr/>
          </p:nvCxnSpPr>
          <p:spPr>
            <a:xfrm flipV="1">
              <a:off x="3069592" y="2256878"/>
              <a:ext cx="165100" cy="3820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60092" y="2266950"/>
              <a:ext cx="165100" cy="3820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3488692" y="2277022"/>
              <a:ext cx="165100" cy="3820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993392" y="2631528"/>
              <a:ext cx="165100" cy="3820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3183892" y="2641600"/>
              <a:ext cx="165100" cy="3820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590292" y="2651672"/>
              <a:ext cx="165100" cy="3820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037762" y="552450"/>
            <a:ext cx="4201610" cy="3408356"/>
            <a:chOff x="-38733" y="2195519"/>
            <a:chExt cx="4201610" cy="3408356"/>
          </a:xfrm>
        </p:grpSpPr>
        <p:grpSp>
          <p:nvGrpSpPr>
            <p:cNvPr id="38" name="Group 37"/>
            <p:cNvGrpSpPr/>
            <p:nvPr/>
          </p:nvGrpSpPr>
          <p:grpSpPr>
            <a:xfrm>
              <a:off x="1395413" y="2852738"/>
              <a:ext cx="2767464" cy="2212152"/>
              <a:chOff x="5277643" y="856191"/>
              <a:chExt cx="2446338" cy="1955463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V="1">
                <a:off x="6220559" y="2152214"/>
                <a:ext cx="1337802" cy="65944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68"/>
              <p:cNvCxnSpPr>
                <a:cxnSpLocks noChangeShapeType="1"/>
                <a:stCxn id="45" idx="0"/>
                <a:endCxn id="43" idx="0"/>
              </p:cNvCxnSpPr>
              <p:nvPr/>
            </p:nvCxnSpPr>
            <p:spPr bwMode="auto">
              <a:xfrm rot="5400000" flipH="1" flipV="1">
                <a:off x="5876130" y="592667"/>
                <a:ext cx="665163" cy="132556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sp>
            <p:nvSpPr>
              <p:cNvPr id="42" name="Freeform 68"/>
              <p:cNvSpPr>
                <a:spLocks noChangeArrowheads="1"/>
              </p:cNvSpPr>
              <p:nvPr/>
            </p:nvSpPr>
            <p:spPr bwMode="auto">
              <a:xfrm>
                <a:off x="6868318" y="868891"/>
                <a:ext cx="855663" cy="1152525"/>
              </a:xfrm>
              <a:custGeom>
                <a:avLst/>
                <a:gdLst>
                  <a:gd name="T0" fmla="*/ 0 w 855662"/>
                  <a:gd name="T1" fmla="*/ 53975 h 1152525"/>
                  <a:gd name="T2" fmla="*/ 127000 w 855662"/>
                  <a:gd name="T3" fmla="*/ 9525 h 1152525"/>
                  <a:gd name="T4" fmla="*/ 260350 w 855662"/>
                  <a:gd name="T5" fmla="*/ 3175 h 1152525"/>
                  <a:gd name="T6" fmla="*/ 390525 w 855662"/>
                  <a:gd name="T7" fmla="*/ 28575 h 1152525"/>
                  <a:gd name="T8" fmla="*/ 520708 w 855662"/>
                  <a:gd name="T9" fmla="*/ 88900 h 1152525"/>
                  <a:gd name="T10" fmla="*/ 638183 w 855662"/>
                  <a:gd name="T11" fmla="*/ 177800 h 1152525"/>
                  <a:gd name="T12" fmla="*/ 736608 w 855662"/>
                  <a:gd name="T13" fmla="*/ 298450 h 1152525"/>
                  <a:gd name="T14" fmla="*/ 828683 w 855662"/>
                  <a:gd name="T15" fmla="*/ 495300 h 1152525"/>
                  <a:gd name="T16" fmla="*/ 854083 w 855662"/>
                  <a:gd name="T17" fmla="*/ 708025 h 1152525"/>
                  <a:gd name="T18" fmla="*/ 838208 w 855662"/>
                  <a:gd name="T19" fmla="*/ 841375 h 1152525"/>
                  <a:gd name="T20" fmla="*/ 781058 w 855662"/>
                  <a:gd name="T21" fmla="*/ 987425 h 1152525"/>
                  <a:gd name="T22" fmla="*/ 695333 w 855662"/>
                  <a:gd name="T23" fmla="*/ 1098550 h 1152525"/>
                  <a:gd name="T24" fmla="*/ 625483 w 855662"/>
                  <a:gd name="T25" fmla="*/ 1152525 h 11525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5662"/>
                  <a:gd name="T40" fmla="*/ 0 h 1152525"/>
                  <a:gd name="T41" fmla="*/ 855662 w 855662"/>
                  <a:gd name="T42" fmla="*/ 1152525 h 11525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5662" h="1152525">
                    <a:moveTo>
                      <a:pt x="0" y="53975"/>
                    </a:moveTo>
                    <a:cubicBezTo>
                      <a:pt x="41804" y="35983"/>
                      <a:pt x="83608" y="17992"/>
                      <a:pt x="127000" y="9525"/>
                    </a:cubicBezTo>
                    <a:cubicBezTo>
                      <a:pt x="170392" y="1058"/>
                      <a:pt x="216429" y="0"/>
                      <a:pt x="260350" y="3175"/>
                    </a:cubicBezTo>
                    <a:cubicBezTo>
                      <a:pt x="304271" y="6350"/>
                      <a:pt x="347133" y="14288"/>
                      <a:pt x="390525" y="28575"/>
                    </a:cubicBezTo>
                    <a:cubicBezTo>
                      <a:pt x="433917" y="42862"/>
                      <a:pt x="479425" y="64029"/>
                      <a:pt x="520700" y="88900"/>
                    </a:cubicBezTo>
                    <a:cubicBezTo>
                      <a:pt x="561975" y="113771"/>
                      <a:pt x="602192" y="142875"/>
                      <a:pt x="638175" y="177800"/>
                    </a:cubicBezTo>
                    <a:cubicBezTo>
                      <a:pt x="674158" y="212725"/>
                      <a:pt x="704850" y="245533"/>
                      <a:pt x="736600" y="298450"/>
                    </a:cubicBezTo>
                    <a:cubicBezTo>
                      <a:pt x="768350" y="351367"/>
                      <a:pt x="809096" y="427038"/>
                      <a:pt x="828675" y="495300"/>
                    </a:cubicBezTo>
                    <a:cubicBezTo>
                      <a:pt x="848254" y="563562"/>
                      <a:pt x="852488" y="650346"/>
                      <a:pt x="854075" y="708025"/>
                    </a:cubicBezTo>
                    <a:cubicBezTo>
                      <a:pt x="855662" y="765704"/>
                      <a:pt x="850371" y="794808"/>
                      <a:pt x="838200" y="841375"/>
                    </a:cubicBezTo>
                    <a:cubicBezTo>
                      <a:pt x="826029" y="887942"/>
                      <a:pt x="804863" y="944563"/>
                      <a:pt x="781050" y="987425"/>
                    </a:cubicBezTo>
                    <a:cubicBezTo>
                      <a:pt x="757238" y="1030288"/>
                      <a:pt x="721254" y="1071033"/>
                      <a:pt x="695325" y="1098550"/>
                    </a:cubicBezTo>
                    <a:cubicBezTo>
                      <a:pt x="669396" y="1126067"/>
                      <a:pt x="647435" y="1139296"/>
                      <a:pt x="625475" y="1152525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Donut 42"/>
              <p:cNvSpPr/>
              <p:nvPr/>
            </p:nvSpPr>
            <p:spPr bwMode="auto">
              <a:xfrm rot="20008896">
                <a:off x="6603206" y="856191"/>
                <a:ext cx="1103312" cy="1270000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8575" cap="flat" cmpd="sng" algn="ctr">
                <a:solidFill>
                  <a:srgbClr val="0000FF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44" name="Straight Connector 70"/>
              <p:cNvCxnSpPr>
                <a:cxnSpLocks noChangeShapeType="1"/>
                <a:stCxn id="45" idx="4"/>
                <a:endCxn id="43" idx="4"/>
              </p:cNvCxnSpPr>
              <p:nvPr/>
            </p:nvCxnSpPr>
            <p:spPr bwMode="auto">
              <a:xfrm rot="5400000" flipH="1" flipV="1">
                <a:off x="6442868" y="1729316"/>
                <a:ext cx="665163" cy="132556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sp>
            <p:nvSpPr>
              <p:cNvPr id="45" name="Donut 44"/>
              <p:cNvSpPr/>
              <p:nvPr/>
            </p:nvSpPr>
            <p:spPr bwMode="auto">
              <a:xfrm rot="20008896">
                <a:off x="5277643" y="1521354"/>
                <a:ext cx="1103313" cy="1270000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6" name="Donut 45"/>
            <p:cNvSpPr/>
            <p:nvPr/>
          </p:nvSpPr>
          <p:spPr bwMode="auto">
            <a:xfrm rot="20008896">
              <a:off x="466725" y="3665538"/>
              <a:ext cx="1755775" cy="1938337"/>
            </a:xfrm>
            <a:prstGeom prst="donut">
              <a:avLst>
                <a:gd name="adj" fmla="val 30440"/>
              </a:avLst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7" name="Straight Connector 16"/>
            <p:cNvCxnSpPr>
              <a:cxnSpLocks noChangeShapeType="1"/>
            </p:cNvCxnSpPr>
            <p:nvPr/>
          </p:nvCxnSpPr>
          <p:spPr bwMode="auto">
            <a:xfrm flipV="1">
              <a:off x="967850" y="2195519"/>
              <a:ext cx="3195027" cy="15462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17"/>
            <p:cNvCxnSpPr>
              <a:cxnSpLocks noChangeShapeType="1"/>
            </p:cNvCxnSpPr>
            <p:nvPr/>
          </p:nvCxnSpPr>
          <p:spPr bwMode="auto">
            <a:xfrm flipV="1">
              <a:off x="1769002" y="4398963"/>
              <a:ext cx="2301348" cy="11086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18"/>
            <p:cNvCxnSpPr>
              <a:cxnSpLocks noChangeShapeType="1"/>
            </p:cNvCxnSpPr>
            <p:nvPr/>
          </p:nvCxnSpPr>
          <p:spPr bwMode="auto">
            <a:xfrm flipV="1">
              <a:off x="334430" y="4478863"/>
              <a:ext cx="1333500" cy="64770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19"/>
            <p:cNvCxnSpPr>
              <a:cxnSpLocks noChangeShapeType="1"/>
            </p:cNvCxnSpPr>
            <p:nvPr/>
          </p:nvCxnSpPr>
          <p:spPr bwMode="auto">
            <a:xfrm flipV="1">
              <a:off x="1693328" y="3375539"/>
              <a:ext cx="2248435" cy="108639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5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7536790"/>
                </p:ext>
              </p:extLst>
            </p:nvPr>
          </p:nvGraphicFramePr>
          <p:xfrm>
            <a:off x="1058862" y="5080000"/>
            <a:ext cx="65087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6224" name="Equation" r:id="rId5" imgW="419100" imgH="203200" progId="Equation.DSMT4">
                    <p:embed/>
                  </p:oleObj>
                </mc:Choice>
                <mc:Fallback>
                  <p:oleObj name="Equation" r:id="rId5" imgW="4191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8862" y="5080000"/>
                          <a:ext cx="650875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4423125"/>
                </p:ext>
              </p:extLst>
            </p:nvPr>
          </p:nvGraphicFramePr>
          <p:xfrm>
            <a:off x="1206500" y="4202113"/>
            <a:ext cx="177800" cy="196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6225" name="Equation" r:id="rId7" imgW="114300" imgH="127000" progId="Equation.DSMT4">
                    <p:embed/>
                  </p:oleObj>
                </mc:Choice>
                <mc:Fallback>
                  <p:oleObj name="Equation" r:id="rId7" imgW="1143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6500" y="4202113"/>
                          <a:ext cx="177800" cy="196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9037981"/>
                </p:ext>
              </p:extLst>
            </p:nvPr>
          </p:nvGraphicFramePr>
          <p:xfrm>
            <a:off x="1793081" y="4620684"/>
            <a:ext cx="198438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6226" name="Equation" r:id="rId9" imgW="127000" imgH="165100" progId="Equation.DSMT4">
                    <p:embed/>
                  </p:oleObj>
                </mc:Choice>
                <mc:Fallback>
                  <p:oleObj name="Equation" r:id="rId9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081" y="4620684"/>
                          <a:ext cx="198438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1325030" y="4318526"/>
              <a:ext cx="182033" cy="333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31"/>
            <p:cNvCxnSpPr>
              <a:cxnSpLocks noChangeShapeType="1"/>
            </p:cNvCxnSpPr>
            <p:nvPr/>
          </p:nvCxnSpPr>
          <p:spPr bwMode="auto">
            <a:xfrm>
              <a:off x="1325030" y="4651901"/>
              <a:ext cx="901703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215900" y="3124200"/>
              <a:ext cx="2286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Apple Chancery"/>
                  <a:cs typeface="Apple Chancery"/>
                </a:rPr>
                <a:t>3-d view</a:t>
              </a: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-38733" y="5036344"/>
              <a:ext cx="8720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  <a:latin typeface="Apple Chancery"/>
                  <a:cs typeface="Apple Chancery"/>
                </a:rPr>
                <a:t>c</a:t>
              </a:r>
              <a:r>
                <a:rPr lang="en-US" sz="1400" dirty="0" smtClean="0">
                  <a:solidFill>
                    <a:srgbClr val="FF0000"/>
                  </a:solidFill>
                  <a:latin typeface="Apple Chancery"/>
                  <a:cs typeface="Apple Chancery"/>
                </a:rPr>
                <a:t>entral axis</a:t>
              </a:r>
              <a:endParaRPr lang="en-US" sz="1400" dirty="0">
                <a:solidFill>
                  <a:srgbClr val="FF0000"/>
                </a:solidFill>
                <a:latin typeface="Apple Chancery"/>
                <a:cs typeface="Apple Chancery"/>
              </a:endParaRPr>
            </a:p>
          </p:txBody>
        </p:sp>
        <p:cxnSp>
          <p:nvCxnSpPr>
            <p:cNvPr id="58" name="Straight Connector 19"/>
            <p:cNvCxnSpPr>
              <a:cxnSpLocks noChangeShapeType="1"/>
            </p:cNvCxnSpPr>
            <p:nvPr/>
          </p:nvCxnSpPr>
          <p:spPr bwMode="auto">
            <a:xfrm flipV="1">
              <a:off x="1141329" y="3081337"/>
              <a:ext cx="2427371" cy="1171019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19"/>
            <p:cNvCxnSpPr>
              <a:cxnSpLocks noChangeShapeType="1"/>
            </p:cNvCxnSpPr>
            <p:nvPr/>
          </p:nvCxnSpPr>
          <p:spPr bwMode="auto">
            <a:xfrm flipV="1">
              <a:off x="1529021" y="3874571"/>
              <a:ext cx="2427371" cy="1171019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Arrow Connector 59"/>
            <p:cNvCxnSpPr>
              <a:endCxn id="42" idx="9"/>
            </p:cNvCxnSpPr>
            <p:nvPr/>
          </p:nvCxnSpPr>
          <p:spPr>
            <a:xfrm>
              <a:off x="3536950" y="3594163"/>
              <a:ext cx="606182" cy="224763"/>
            </a:xfrm>
            <a:prstGeom prst="straightConnector1">
              <a:avLst/>
            </a:prstGeom>
            <a:ln w="127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12"/>
            <p:cNvSpPr txBox="1">
              <a:spLocks noChangeArrowheads="1"/>
            </p:cNvSpPr>
            <p:nvPr/>
          </p:nvSpPr>
          <p:spPr bwMode="auto">
            <a:xfrm>
              <a:off x="2310884" y="3999755"/>
              <a:ext cx="1143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Gaussian       </a:t>
              </a:r>
            </a:p>
            <a:p>
              <a:r>
                <a:rPr lang="en-US" sz="14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4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 surface</a:t>
              </a:r>
              <a:endParaRPr lang="en-US" sz="14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graphicFrame>
          <p:nvGraphicFramePr>
            <p:cNvPr id="6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2265817"/>
                </p:ext>
              </p:extLst>
            </p:nvPr>
          </p:nvGraphicFramePr>
          <p:xfrm>
            <a:off x="3138818" y="4548494"/>
            <a:ext cx="21907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6227" name="Equation" r:id="rId11" imgW="139700" imgH="152400" progId="Equation.DSMT4">
                    <p:embed/>
                  </p:oleObj>
                </mc:Choice>
                <mc:Fallback>
                  <p:oleObj name="Equation" r:id="rId11" imgW="1397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8818" y="4548494"/>
                          <a:ext cx="21907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2392934"/>
                </p:ext>
              </p:extLst>
            </p:nvPr>
          </p:nvGraphicFramePr>
          <p:xfrm>
            <a:off x="3806825" y="3497263"/>
            <a:ext cx="158750" cy="195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6228" name="Equation" r:id="rId13" imgW="101600" imgH="127000" progId="Equation.DSMT4">
                    <p:embed/>
                  </p:oleObj>
                </mc:Choice>
                <mc:Fallback>
                  <p:oleObj name="Equation" r:id="rId13" imgW="1016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6825" y="3497263"/>
                          <a:ext cx="158750" cy="195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4055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72" grpId="0"/>
      <p:bldP spid="73" grpId="0"/>
      <p:bldP spid="74" grpId="0"/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20.)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2" name="Rectangle 47"/>
          <p:cNvSpPr>
            <a:spLocks noChangeArrowheads="1"/>
          </p:cNvSpPr>
          <p:nvPr/>
        </p:nvSpPr>
        <p:spPr bwMode="auto">
          <a:xfrm>
            <a:off x="4754563" y="6019800"/>
            <a:ext cx="6858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835385" y="1633218"/>
            <a:ext cx="2016515" cy="3458273"/>
            <a:chOff x="5146285" y="1571328"/>
            <a:chExt cx="2016515" cy="3458273"/>
          </a:xfrm>
        </p:grpSpPr>
        <p:grpSp>
          <p:nvGrpSpPr>
            <p:cNvPr id="21" name="Group 20"/>
            <p:cNvGrpSpPr/>
            <p:nvPr/>
          </p:nvGrpSpPr>
          <p:grpSpPr>
            <a:xfrm>
              <a:off x="5966465" y="1571328"/>
              <a:ext cx="380774" cy="3135315"/>
              <a:chOff x="5256213" y="2526498"/>
              <a:chExt cx="380774" cy="313531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256213" y="2526498"/>
                <a:ext cx="368300" cy="31353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5361760"/>
                  </p:ext>
                </p:extLst>
              </p:nvPr>
            </p:nvGraphicFramePr>
            <p:xfrm>
              <a:off x="5272088" y="254317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21" name="Equation" r:id="rId3" imgW="139700" imgH="139700" progId="Equation.DSMT4">
                      <p:embed/>
                    </p:oleObj>
                  </mc:Choice>
                  <mc:Fallback>
                    <p:oleObj name="Equation" r:id="rId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2088" y="254317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7570418"/>
                  </p:ext>
                </p:extLst>
              </p:nvPr>
            </p:nvGraphicFramePr>
            <p:xfrm>
              <a:off x="5502947" y="254495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22" name="Equation" r:id="rId5" imgW="139700" imgH="139700" progId="Equation.DSMT4">
                      <p:embed/>
                    </p:oleObj>
                  </mc:Choice>
                  <mc:Fallback>
                    <p:oleObj name="Equation" r:id="rId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2947" y="254495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445408"/>
                  </p:ext>
                </p:extLst>
              </p:nvPr>
            </p:nvGraphicFramePr>
            <p:xfrm>
              <a:off x="5388041" y="254495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23" name="Equation" r:id="rId6" imgW="139700" imgH="139700" progId="Equation.DSMT4">
                      <p:embed/>
                    </p:oleObj>
                  </mc:Choice>
                  <mc:Fallback>
                    <p:oleObj name="Equation" r:id="rId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8041" y="254495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2388990"/>
                  </p:ext>
                </p:extLst>
              </p:nvPr>
            </p:nvGraphicFramePr>
            <p:xfrm>
              <a:off x="5327585" y="263381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24" name="Equation" r:id="rId7" imgW="139700" imgH="139700" progId="Equation.DSMT4">
                      <p:embed/>
                    </p:oleObj>
                  </mc:Choice>
                  <mc:Fallback>
                    <p:oleObj name="Equation" r:id="rId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7585" y="263381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1486022"/>
                  </p:ext>
                </p:extLst>
              </p:nvPr>
            </p:nvGraphicFramePr>
            <p:xfrm>
              <a:off x="5443538" y="263559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25" name="Equation" r:id="rId8" imgW="139700" imgH="139700" progId="Equation.DSMT4">
                      <p:embed/>
                    </p:oleObj>
                  </mc:Choice>
                  <mc:Fallback>
                    <p:oleObj name="Equation" r:id="rId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3538" y="263559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0004649"/>
                  </p:ext>
                </p:extLst>
              </p:nvPr>
            </p:nvGraphicFramePr>
            <p:xfrm>
              <a:off x="5277701" y="272762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26" name="Equation" r:id="rId9" imgW="139700" imgH="139700" progId="Equation.DSMT4">
                      <p:embed/>
                    </p:oleObj>
                  </mc:Choice>
                  <mc:Fallback>
                    <p:oleObj name="Equation" r:id="rId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7701" y="272762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3011379"/>
                  </p:ext>
                </p:extLst>
              </p:nvPr>
            </p:nvGraphicFramePr>
            <p:xfrm>
              <a:off x="5508560" y="27294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27" name="Equation" r:id="rId10" imgW="139700" imgH="139700" progId="Equation.DSMT4">
                      <p:embed/>
                    </p:oleObj>
                  </mc:Choice>
                  <mc:Fallback>
                    <p:oleObj name="Equation" r:id="rId1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8560" y="27294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7353013"/>
                  </p:ext>
                </p:extLst>
              </p:nvPr>
            </p:nvGraphicFramePr>
            <p:xfrm>
              <a:off x="5393654" y="27294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28" name="Equation" r:id="rId11" imgW="139700" imgH="139700" progId="Equation.DSMT4">
                      <p:embed/>
                    </p:oleObj>
                  </mc:Choice>
                  <mc:Fallback>
                    <p:oleObj name="Equation" r:id="rId1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3654" y="27294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5474889"/>
                  </p:ext>
                </p:extLst>
              </p:nvPr>
            </p:nvGraphicFramePr>
            <p:xfrm>
              <a:off x="5333198" y="281826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29" name="Equation" r:id="rId12" imgW="139700" imgH="139700" progId="Equation.DSMT4">
                      <p:embed/>
                    </p:oleObj>
                  </mc:Choice>
                  <mc:Fallback>
                    <p:oleObj name="Equation" r:id="rId1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3198" y="281826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6710902"/>
                  </p:ext>
                </p:extLst>
              </p:nvPr>
            </p:nvGraphicFramePr>
            <p:xfrm>
              <a:off x="5449151" y="282004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30" name="Equation" r:id="rId13" imgW="139700" imgH="139700" progId="Equation.DSMT4">
                      <p:embed/>
                    </p:oleObj>
                  </mc:Choice>
                  <mc:Fallback>
                    <p:oleObj name="Equation" r:id="rId1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9151" y="282004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7921020"/>
                  </p:ext>
                </p:extLst>
              </p:nvPr>
            </p:nvGraphicFramePr>
            <p:xfrm>
              <a:off x="5278325" y="291388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31" name="Equation" r:id="rId14" imgW="139700" imgH="139700" progId="Equation.DSMT4">
                      <p:embed/>
                    </p:oleObj>
                  </mc:Choice>
                  <mc:Fallback>
                    <p:oleObj name="Equation" r:id="rId1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8325" y="291388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8169201"/>
                  </p:ext>
                </p:extLst>
              </p:nvPr>
            </p:nvGraphicFramePr>
            <p:xfrm>
              <a:off x="5509184" y="291566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32" name="Equation" r:id="rId15" imgW="139700" imgH="139700" progId="Equation.DSMT4">
                      <p:embed/>
                    </p:oleObj>
                  </mc:Choice>
                  <mc:Fallback>
                    <p:oleObj name="Equation" r:id="rId1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9184" y="291566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3048865"/>
                  </p:ext>
                </p:extLst>
              </p:nvPr>
            </p:nvGraphicFramePr>
            <p:xfrm>
              <a:off x="5394278" y="291566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33" name="Equation" r:id="rId16" imgW="139700" imgH="139700" progId="Equation.DSMT4">
                      <p:embed/>
                    </p:oleObj>
                  </mc:Choice>
                  <mc:Fallback>
                    <p:oleObj name="Equation" r:id="rId1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4278" y="291566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6088260"/>
                  </p:ext>
                </p:extLst>
              </p:nvPr>
            </p:nvGraphicFramePr>
            <p:xfrm>
              <a:off x="5333822" y="300452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34" name="Equation" r:id="rId17" imgW="139700" imgH="139700" progId="Equation.DSMT4">
                      <p:embed/>
                    </p:oleObj>
                  </mc:Choice>
                  <mc:Fallback>
                    <p:oleObj name="Equation" r:id="rId1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3822" y="300452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3312541"/>
                  </p:ext>
                </p:extLst>
              </p:nvPr>
            </p:nvGraphicFramePr>
            <p:xfrm>
              <a:off x="5449775" y="300630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35" name="Equation" r:id="rId18" imgW="139700" imgH="139700" progId="Equation.DSMT4">
                      <p:embed/>
                    </p:oleObj>
                  </mc:Choice>
                  <mc:Fallback>
                    <p:oleObj name="Equation" r:id="rId1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9775" y="300630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8689295"/>
                  </p:ext>
                </p:extLst>
              </p:nvPr>
            </p:nvGraphicFramePr>
            <p:xfrm>
              <a:off x="5283938" y="309833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36" name="Equation" r:id="rId19" imgW="139700" imgH="139700" progId="Equation.DSMT4">
                      <p:embed/>
                    </p:oleObj>
                  </mc:Choice>
                  <mc:Fallback>
                    <p:oleObj name="Equation" r:id="rId1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3938" y="309833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95191977"/>
                  </p:ext>
                </p:extLst>
              </p:nvPr>
            </p:nvGraphicFramePr>
            <p:xfrm>
              <a:off x="5514797" y="310011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37" name="Equation" r:id="rId20" imgW="139700" imgH="139700" progId="Equation.DSMT4">
                      <p:embed/>
                    </p:oleObj>
                  </mc:Choice>
                  <mc:Fallback>
                    <p:oleObj name="Equation" r:id="rId2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4797" y="310011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2727575"/>
                  </p:ext>
                </p:extLst>
              </p:nvPr>
            </p:nvGraphicFramePr>
            <p:xfrm>
              <a:off x="5399891" y="310011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38" name="Equation" r:id="rId21" imgW="139700" imgH="139700" progId="Equation.DSMT4">
                      <p:embed/>
                    </p:oleObj>
                  </mc:Choice>
                  <mc:Fallback>
                    <p:oleObj name="Equation" r:id="rId2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9891" y="310011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8790471"/>
                  </p:ext>
                </p:extLst>
              </p:nvPr>
            </p:nvGraphicFramePr>
            <p:xfrm>
              <a:off x="5339435" y="318897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39" name="Equation" r:id="rId22" imgW="139700" imgH="139700" progId="Equation.DSMT4">
                      <p:embed/>
                    </p:oleObj>
                  </mc:Choice>
                  <mc:Fallback>
                    <p:oleObj name="Equation" r:id="rId2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9435" y="318897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8887114"/>
                  </p:ext>
                </p:extLst>
              </p:nvPr>
            </p:nvGraphicFramePr>
            <p:xfrm>
              <a:off x="5455388" y="319074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40" name="Equation" r:id="rId23" imgW="139700" imgH="139700" progId="Equation.DSMT4">
                      <p:embed/>
                    </p:oleObj>
                  </mc:Choice>
                  <mc:Fallback>
                    <p:oleObj name="Equation" r:id="rId2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5388" y="319074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4526589"/>
                  </p:ext>
                </p:extLst>
              </p:nvPr>
            </p:nvGraphicFramePr>
            <p:xfrm>
              <a:off x="5284562" y="328459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41" name="Equation" r:id="rId24" imgW="139700" imgH="139700" progId="Equation.DSMT4">
                      <p:embed/>
                    </p:oleObj>
                  </mc:Choice>
                  <mc:Fallback>
                    <p:oleObj name="Equation" r:id="rId2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4562" y="328459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1172971"/>
                  </p:ext>
                </p:extLst>
              </p:nvPr>
            </p:nvGraphicFramePr>
            <p:xfrm>
              <a:off x="5515421" y="328637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42" name="Equation" r:id="rId25" imgW="139700" imgH="139700" progId="Equation.DSMT4">
                      <p:embed/>
                    </p:oleObj>
                  </mc:Choice>
                  <mc:Fallback>
                    <p:oleObj name="Equation" r:id="rId2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5421" y="328637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3990649"/>
                  </p:ext>
                </p:extLst>
              </p:nvPr>
            </p:nvGraphicFramePr>
            <p:xfrm>
              <a:off x="5400515" y="328637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43" name="Equation" r:id="rId26" imgW="139700" imgH="139700" progId="Equation.DSMT4">
                      <p:embed/>
                    </p:oleObj>
                  </mc:Choice>
                  <mc:Fallback>
                    <p:oleObj name="Equation" r:id="rId2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00515" y="328637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0516266"/>
                  </p:ext>
                </p:extLst>
              </p:nvPr>
            </p:nvGraphicFramePr>
            <p:xfrm>
              <a:off x="5340059" y="337523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44" name="Equation" r:id="rId27" imgW="139700" imgH="139700" progId="Equation.DSMT4">
                      <p:embed/>
                    </p:oleObj>
                  </mc:Choice>
                  <mc:Fallback>
                    <p:oleObj name="Equation" r:id="rId2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40059" y="337523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1067199"/>
                  </p:ext>
                </p:extLst>
              </p:nvPr>
            </p:nvGraphicFramePr>
            <p:xfrm>
              <a:off x="5456012" y="337700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45" name="Equation" r:id="rId28" imgW="139700" imgH="139700" progId="Equation.DSMT4">
                      <p:embed/>
                    </p:oleObj>
                  </mc:Choice>
                  <mc:Fallback>
                    <p:oleObj name="Equation" r:id="rId2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6012" y="337700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7719238"/>
                  </p:ext>
                </p:extLst>
              </p:nvPr>
            </p:nvGraphicFramePr>
            <p:xfrm>
              <a:off x="5290175" y="346904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46" name="Equation" r:id="rId29" imgW="139700" imgH="139700" progId="Equation.DSMT4">
                      <p:embed/>
                    </p:oleObj>
                  </mc:Choice>
                  <mc:Fallback>
                    <p:oleObj name="Equation" r:id="rId2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0175" y="346904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3586661"/>
                  </p:ext>
                </p:extLst>
              </p:nvPr>
            </p:nvGraphicFramePr>
            <p:xfrm>
              <a:off x="5521034" y="347082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47" name="Equation" r:id="rId30" imgW="139700" imgH="139700" progId="Equation.DSMT4">
                      <p:embed/>
                    </p:oleObj>
                  </mc:Choice>
                  <mc:Fallback>
                    <p:oleObj name="Equation" r:id="rId3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21034" y="347082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9278464"/>
                  </p:ext>
                </p:extLst>
              </p:nvPr>
            </p:nvGraphicFramePr>
            <p:xfrm>
              <a:off x="5406128" y="347082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48" name="Equation" r:id="rId31" imgW="139700" imgH="139700" progId="Equation.DSMT4">
                      <p:embed/>
                    </p:oleObj>
                  </mc:Choice>
                  <mc:Fallback>
                    <p:oleObj name="Equation" r:id="rId3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06128" y="347082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24251256"/>
                  </p:ext>
                </p:extLst>
              </p:nvPr>
            </p:nvGraphicFramePr>
            <p:xfrm>
              <a:off x="5345672" y="355967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49" name="Equation" r:id="rId32" imgW="139700" imgH="139700" progId="Equation.DSMT4">
                      <p:embed/>
                    </p:oleObj>
                  </mc:Choice>
                  <mc:Fallback>
                    <p:oleObj name="Equation" r:id="rId3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45672" y="355967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4051936"/>
                  </p:ext>
                </p:extLst>
              </p:nvPr>
            </p:nvGraphicFramePr>
            <p:xfrm>
              <a:off x="5461625" y="356145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50" name="Equation" r:id="rId33" imgW="139700" imgH="139700" progId="Equation.DSMT4">
                      <p:embed/>
                    </p:oleObj>
                  </mc:Choice>
                  <mc:Fallback>
                    <p:oleObj name="Equation" r:id="rId3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61625" y="356145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96672605"/>
                  </p:ext>
                </p:extLst>
              </p:nvPr>
            </p:nvGraphicFramePr>
            <p:xfrm>
              <a:off x="5278099" y="3655302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51" name="Equation" r:id="rId34" imgW="139700" imgH="139700" progId="Equation.DSMT4">
                      <p:embed/>
                    </p:oleObj>
                  </mc:Choice>
                  <mc:Fallback>
                    <p:oleObj name="Equation" r:id="rId3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8099" y="3655302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6800232"/>
                  </p:ext>
                </p:extLst>
              </p:nvPr>
            </p:nvGraphicFramePr>
            <p:xfrm>
              <a:off x="5508958" y="365708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52" name="Equation" r:id="rId35" imgW="139700" imgH="139700" progId="Equation.DSMT4">
                      <p:embed/>
                    </p:oleObj>
                  </mc:Choice>
                  <mc:Fallback>
                    <p:oleObj name="Equation" r:id="rId3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8958" y="365708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2100660"/>
                  </p:ext>
                </p:extLst>
              </p:nvPr>
            </p:nvGraphicFramePr>
            <p:xfrm>
              <a:off x="5394052" y="365708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53" name="Equation" r:id="rId36" imgW="139700" imgH="139700" progId="Equation.DSMT4">
                      <p:embed/>
                    </p:oleObj>
                  </mc:Choice>
                  <mc:Fallback>
                    <p:oleObj name="Equation" r:id="rId3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4052" y="365708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1133615"/>
                  </p:ext>
                </p:extLst>
              </p:nvPr>
            </p:nvGraphicFramePr>
            <p:xfrm>
              <a:off x="5333596" y="374593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54" name="Equation" r:id="rId37" imgW="139700" imgH="139700" progId="Equation.DSMT4">
                      <p:embed/>
                    </p:oleObj>
                  </mc:Choice>
                  <mc:Fallback>
                    <p:oleObj name="Equation" r:id="rId3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3596" y="374593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3726368"/>
                  </p:ext>
                </p:extLst>
              </p:nvPr>
            </p:nvGraphicFramePr>
            <p:xfrm>
              <a:off x="5449549" y="374771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55" name="Equation" r:id="rId38" imgW="139700" imgH="139700" progId="Equation.DSMT4">
                      <p:embed/>
                    </p:oleObj>
                  </mc:Choice>
                  <mc:Fallback>
                    <p:oleObj name="Equation" r:id="rId3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9549" y="374771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1875968"/>
                  </p:ext>
                </p:extLst>
              </p:nvPr>
            </p:nvGraphicFramePr>
            <p:xfrm>
              <a:off x="5283712" y="383975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56" name="Equation" r:id="rId39" imgW="139700" imgH="139700" progId="Equation.DSMT4">
                      <p:embed/>
                    </p:oleObj>
                  </mc:Choice>
                  <mc:Fallback>
                    <p:oleObj name="Equation" r:id="rId3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3712" y="383975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8075537"/>
                  </p:ext>
                </p:extLst>
              </p:nvPr>
            </p:nvGraphicFramePr>
            <p:xfrm>
              <a:off x="5514571" y="384153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57" name="Equation" r:id="rId40" imgW="139700" imgH="139700" progId="Equation.DSMT4">
                      <p:embed/>
                    </p:oleObj>
                  </mc:Choice>
                  <mc:Fallback>
                    <p:oleObj name="Equation" r:id="rId4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4571" y="384153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2262198"/>
                  </p:ext>
                </p:extLst>
              </p:nvPr>
            </p:nvGraphicFramePr>
            <p:xfrm>
              <a:off x="5399665" y="384153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58" name="Equation" r:id="rId41" imgW="139700" imgH="139700" progId="Equation.DSMT4">
                      <p:embed/>
                    </p:oleObj>
                  </mc:Choice>
                  <mc:Fallback>
                    <p:oleObj name="Equation" r:id="rId4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9665" y="384153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5940716"/>
                  </p:ext>
                </p:extLst>
              </p:nvPr>
            </p:nvGraphicFramePr>
            <p:xfrm>
              <a:off x="5339209" y="393038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59" name="Equation" r:id="rId42" imgW="139700" imgH="139700" progId="Equation.DSMT4">
                      <p:embed/>
                    </p:oleObj>
                  </mc:Choice>
                  <mc:Fallback>
                    <p:oleObj name="Equation" r:id="rId4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9209" y="393038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4012883"/>
                  </p:ext>
                </p:extLst>
              </p:nvPr>
            </p:nvGraphicFramePr>
            <p:xfrm>
              <a:off x="5455162" y="39321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60" name="Equation" r:id="rId43" imgW="139700" imgH="139700" progId="Equation.DSMT4">
                      <p:embed/>
                    </p:oleObj>
                  </mc:Choice>
                  <mc:Fallback>
                    <p:oleObj name="Equation" r:id="rId4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5162" y="39321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0908289"/>
                  </p:ext>
                </p:extLst>
              </p:nvPr>
            </p:nvGraphicFramePr>
            <p:xfrm>
              <a:off x="5271636" y="402601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61" name="Equation" r:id="rId44" imgW="139700" imgH="139700" progId="Equation.DSMT4">
                      <p:embed/>
                    </p:oleObj>
                  </mc:Choice>
                  <mc:Fallback>
                    <p:oleObj name="Equation" r:id="rId4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1636" y="402601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4868083"/>
                  </p:ext>
                </p:extLst>
              </p:nvPr>
            </p:nvGraphicFramePr>
            <p:xfrm>
              <a:off x="5502495" y="402779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62" name="Equation" r:id="rId45" imgW="139700" imgH="139700" progId="Equation.DSMT4">
                      <p:embed/>
                    </p:oleObj>
                  </mc:Choice>
                  <mc:Fallback>
                    <p:oleObj name="Equation" r:id="rId4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2495" y="402779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817511"/>
                  </p:ext>
                </p:extLst>
              </p:nvPr>
            </p:nvGraphicFramePr>
            <p:xfrm>
              <a:off x="5387589" y="402779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63" name="Equation" r:id="rId46" imgW="139700" imgH="139700" progId="Equation.DSMT4">
                      <p:embed/>
                    </p:oleObj>
                  </mc:Choice>
                  <mc:Fallback>
                    <p:oleObj name="Equation" r:id="rId4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7589" y="402779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0102374"/>
                  </p:ext>
                </p:extLst>
              </p:nvPr>
            </p:nvGraphicFramePr>
            <p:xfrm>
              <a:off x="5327133" y="411664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64" name="Equation" r:id="rId47" imgW="139700" imgH="139700" progId="Equation.DSMT4">
                      <p:embed/>
                    </p:oleObj>
                  </mc:Choice>
                  <mc:Fallback>
                    <p:oleObj name="Equation" r:id="rId4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7133" y="411664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675100"/>
                  </p:ext>
                </p:extLst>
              </p:nvPr>
            </p:nvGraphicFramePr>
            <p:xfrm>
              <a:off x="5443086" y="411842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65" name="Equation" r:id="rId48" imgW="139700" imgH="139700" progId="Equation.DSMT4">
                      <p:embed/>
                    </p:oleObj>
                  </mc:Choice>
                  <mc:Fallback>
                    <p:oleObj name="Equation" r:id="rId4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3086" y="411842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0606295"/>
                  </p:ext>
                </p:extLst>
              </p:nvPr>
            </p:nvGraphicFramePr>
            <p:xfrm>
              <a:off x="5277249" y="421046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66" name="Equation" r:id="rId49" imgW="139700" imgH="139700" progId="Equation.DSMT4">
                      <p:embed/>
                    </p:oleObj>
                  </mc:Choice>
                  <mc:Fallback>
                    <p:oleObj name="Equation" r:id="rId4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7249" y="421046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7636270"/>
                  </p:ext>
                </p:extLst>
              </p:nvPr>
            </p:nvGraphicFramePr>
            <p:xfrm>
              <a:off x="5508108" y="421223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67" name="Equation" r:id="rId50" imgW="139700" imgH="139700" progId="Equation.DSMT4">
                      <p:embed/>
                    </p:oleObj>
                  </mc:Choice>
                  <mc:Fallback>
                    <p:oleObj name="Equation" r:id="rId5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8108" y="421223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6175089"/>
                  </p:ext>
                </p:extLst>
              </p:nvPr>
            </p:nvGraphicFramePr>
            <p:xfrm>
              <a:off x="5393202" y="421223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68" name="Equation" r:id="rId51" imgW="139700" imgH="139700" progId="Equation.DSMT4">
                      <p:embed/>
                    </p:oleObj>
                  </mc:Choice>
                  <mc:Fallback>
                    <p:oleObj name="Equation" r:id="rId5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93202" y="421223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8125937"/>
                  </p:ext>
                </p:extLst>
              </p:nvPr>
            </p:nvGraphicFramePr>
            <p:xfrm>
              <a:off x="5332746" y="430109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69" name="Equation" r:id="rId52" imgW="139700" imgH="139700" progId="Equation.DSMT4">
                      <p:embed/>
                    </p:oleObj>
                  </mc:Choice>
                  <mc:Fallback>
                    <p:oleObj name="Equation" r:id="rId5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2746" y="430109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4351094"/>
                  </p:ext>
                </p:extLst>
              </p:nvPr>
            </p:nvGraphicFramePr>
            <p:xfrm>
              <a:off x="5448699" y="430287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70" name="Equation" r:id="rId53" imgW="139700" imgH="139700" progId="Equation.DSMT4">
                      <p:embed/>
                    </p:oleObj>
                  </mc:Choice>
                  <mc:Fallback>
                    <p:oleObj name="Equation" r:id="rId5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8699" y="430287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2538770"/>
                  </p:ext>
                </p:extLst>
              </p:nvPr>
            </p:nvGraphicFramePr>
            <p:xfrm>
              <a:off x="5265173" y="4396720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71" name="Equation" r:id="rId54" imgW="139700" imgH="139700" progId="Equation.DSMT4">
                      <p:embed/>
                    </p:oleObj>
                  </mc:Choice>
                  <mc:Fallback>
                    <p:oleObj name="Equation" r:id="rId5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5173" y="4396720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1331115"/>
                  </p:ext>
                </p:extLst>
              </p:nvPr>
            </p:nvGraphicFramePr>
            <p:xfrm>
              <a:off x="5496032" y="439849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72" name="Equation" r:id="rId55" imgW="139700" imgH="139700" progId="Equation.DSMT4">
                      <p:embed/>
                    </p:oleObj>
                  </mc:Choice>
                  <mc:Fallback>
                    <p:oleObj name="Equation" r:id="rId5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6032" y="439849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1225558"/>
                  </p:ext>
                </p:extLst>
              </p:nvPr>
            </p:nvGraphicFramePr>
            <p:xfrm>
              <a:off x="5381126" y="439849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73" name="Equation" r:id="rId56" imgW="139700" imgH="139700" progId="Equation.DSMT4">
                      <p:embed/>
                    </p:oleObj>
                  </mc:Choice>
                  <mc:Fallback>
                    <p:oleObj name="Equation" r:id="rId5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1126" y="439849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18484926"/>
                  </p:ext>
                </p:extLst>
              </p:nvPr>
            </p:nvGraphicFramePr>
            <p:xfrm>
              <a:off x="5320670" y="448735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74" name="Equation" r:id="rId57" imgW="139700" imgH="139700" progId="Equation.DSMT4">
                      <p:embed/>
                    </p:oleObj>
                  </mc:Choice>
                  <mc:Fallback>
                    <p:oleObj name="Equation" r:id="rId5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0670" y="448735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22679144"/>
                  </p:ext>
                </p:extLst>
              </p:nvPr>
            </p:nvGraphicFramePr>
            <p:xfrm>
              <a:off x="5436623" y="448913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75" name="Equation" r:id="rId58" imgW="139700" imgH="139700" progId="Equation.DSMT4">
                      <p:embed/>
                    </p:oleObj>
                  </mc:Choice>
                  <mc:Fallback>
                    <p:oleObj name="Equation" r:id="rId5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36623" y="448913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6608553"/>
                  </p:ext>
                </p:extLst>
              </p:nvPr>
            </p:nvGraphicFramePr>
            <p:xfrm>
              <a:off x="5270786" y="458116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76" name="Equation" r:id="rId59" imgW="139700" imgH="139700" progId="Equation.DSMT4">
                      <p:embed/>
                    </p:oleObj>
                  </mc:Choice>
                  <mc:Fallback>
                    <p:oleObj name="Equation" r:id="rId5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0786" y="458116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0990089"/>
                  </p:ext>
                </p:extLst>
              </p:nvPr>
            </p:nvGraphicFramePr>
            <p:xfrm>
              <a:off x="5501645" y="458294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77" name="Equation" r:id="rId60" imgW="139700" imgH="139700" progId="Equation.DSMT4">
                      <p:embed/>
                    </p:oleObj>
                  </mc:Choice>
                  <mc:Fallback>
                    <p:oleObj name="Equation" r:id="rId6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1645" y="458294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1585389"/>
                  </p:ext>
                </p:extLst>
              </p:nvPr>
            </p:nvGraphicFramePr>
            <p:xfrm>
              <a:off x="5386739" y="458294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78" name="Equation" r:id="rId61" imgW="139700" imgH="139700" progId="Equation.DSMT4">
                      <p:embed/>
                    </p:oleObj>
                  </mc:Choice>
                  <mc:Fallback>
                    <p:oleObj name="Equation" r:id="rId6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6739" y="458294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7840051"/>
                  </p:ext>
                </p:extLst>
              </p:nvPr>
            </p:nvGraphicFramePr>
            <p:xfrm>
              <a:off x="5326283" y="467180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79" name="Equation" r:id="rId62" imgW="139700" imgH="139700" progId="Equation.DSMT4">
                      <p:embed/>
                    </p:oleObj>
                  </mc:Choice>
                  <mc:Fallback>
                    <p:oleObj name="Equation" r:id="rId6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6283" y="467180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9814934"/>
                  </p:ext>
                </p:extLst>
              </p:nvPr>
            </p:nvGraphicFramePr>
            <p:xfrm>
              <a:off x="5442236" y="467358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80" name="Equation" r:id="rId63" imgW="139700" imgH="139700" progId="Equation.DSMT4">
                      <p:embed/>
                    </p:oleObj>
                  </mc:Choice>
                  <mc:Fallback>
                    <p:oleObj name="Equation" r:id="rId6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2236" y="467358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0455497"/>
                  </p:ext>
                </p:extLst>
              </p:nvPr>
            </p:nvGraphicFramePr>
            <p:xfrm>
              <a:off x="5265060" y="476742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81" name="Equation" r:id="rId64" imgW="139700" imgH="139700" progId="Equation.DSMT4">
                      <p:embed/>
                    </p:oleObj>
                  </mc:Choice>
                  <mc:Fallback>
                    <p:oleObj name="Equation" r:id="rId6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5060" y="476742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9097392"/>
                  </p:ext>
                </p:extLst>
              </p:nvPr>
            </p:nvGraphicFramePr>
            <p:xfrm>
              <a:off x="5495919" y="476920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82" name="Equation" r:id="rId65" imgW="139700" imgH="139700" progId="Equation.DSMT4">
                      <p:embed/>
                    </p:oleObj>
                  </mc:Choice>
                  <mc:Fallback>
                    <p:oleObj name="Equation" r:id="rId6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5919" y="476920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7596737"/>
                  </p:ext>
                </p:extLst>
              </p:nvPr>
            </p:nvGraphicFramePr>
            <p:xfrm>
              <a:off x="5381013" y="476920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83" name="Equation" r:id="rId66" imgW="139700" imgH="139700" progId="Equation.DSMT4">
                      <p:embed/>
                    </p:oleObj>
                  </mc:Choice>
                  <mc:Fallback>
                    <p:oleObj name="Equation" r:id="rId6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1013" y="476920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1796014"/>
                  </p:ext>
                </p:extLst>
              </p:nvPr>
            </p:nvGraphicFramePr>
            <p:xfrm>
              <a:off x="5320557" y="485806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84" name="Equation" r:id="rId67" imgW="139700" imgH="139700" progId="Equation.DSMT4">
                      <p:embed/>
                    </p:oleObj>
                  </mc:Choice>
                  <mc:Fallback>
                    <p:oleObj name="Equation" r:id="rId6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0557" y="485806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317661"/>
                  </p:ext>
                </p:extLst>
              </p:nvPr>
            </p:nvGraphicFramePr>
            <p:xfrm>
              <a:off x="5436510" y="485984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85" name="Equation" r:id="rId68" imgW="139700" imgH="139700" progId="Equation.DSMT4">
                      <p:embed/>
                    </p:oleObj>
                  </mc:Choice>
                  <mc:Fallback>
                    <p:oleObj name="Equation" r:id="rId6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36510" y="485984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3056179"/>
                  </p:ext>
                </p:extLst>
              </p:nvPr>
            </p:nvGraphicFramePr>
            <p:xfrm>
              <a:off x="5270673" y="495187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86" name="Equation" r:id="rId69" imgW="139700" imgH="139700" progId="Equation.DSMT4">
                      <p:embed/>
                    </p:oleObj>
                  </mc:Choice>
                  <mc:Fallback>
                    <p:oleObj name="Equation" r:id="rId6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0673" y="495187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045616"/>
                  </p:ext>
                </p:extLst>
              </p:nvPr>
            </p:nvGraphicFramePr>
            <p:xfrm>
              <a:off x="5501532" y="495365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87" name="Equation" r:id="rId70" imgW="139700" imgH="139700" progId="Equation.DSMT4">
                      <p:embed/>
                    </p:oleObj>
                  </mc:Choice>
                  <mc:Fallback>
                    <p:oleObj name="Equation" r:id="rId7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1532" y="495365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26503662"/>
                  </p:ext>
                </p:extLst>
              </p:nvPr>
            </p:nvGraphicFramePr>
            <p:xfrm>
              <a:off x="5386626" y="495365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88" name="Equation" r:id="rId71" imgW="139700" imgH="139700" progId="Equation.DSMT4">
                      <p:embed/>
                    </p:oleObj>
                  </mc:Choice>
                  <mc:Fallback>
                    <p:oleObj name="Equation" r:id="rId7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6626" y="495365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1003489"/>
                  </p:ext>
                </p:extLst>
              </p:nvPr>
            </p:nvGraphicFramePr>
            <p:xfrm>
              <a:off x="5326170" y="50425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89" name="Equation" r:id="rId72" imgW="139700" imgH="139700" progId="Equation.DSMT4">
                      <p:embed/>
                    </p:oleObj>
                  </mc:Choice>
                  <mc:Fallback>
                    <p:oleObj name="Equation" r:id="rId7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6170" y="50425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3963040"/>
                  </p:ext>
                </p:extLst>
              </p:nvPr>
            </p:nvGraphicFramePr>
            <p:xfrm>
              <a:off x="5442123" y="504429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90" name="Equation" r:id="rId73" imgW="139700" imgH="139700" progId="Equation.DSMT4">
                      <p:embed/>
                    </p:oleObj>
                  </mc:Choice>
                  <mc:Fallback>
                    <p:oleObj name="Equation" r:id="rId7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2123" y="504429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4136761"/>
                  </p:ext>
                </p:extLst>
              </p:nvPr>
            </p:nvGraphicFramePr>
            <p:xfrm>
              <a:off x="5264947" y="5138138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91" name="Equation" r:id="rId74" imgW="139700" imgH="139700" progId="Equation.DSMT4">
                      <p:embed/>
                    </p:oleObj>
                  </mc:Choice>
                  <mc:Fallback>
                    <p:oleObj name="Equation" r:id="rId7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4947" y="5138138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9785764"/>
                  </p:ext>
                </p:extLst>
              </p:nvPr>
            </p:nvGraphicFramePr>
            <p:xfrm>
              <a:off x="5495806" y="513991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92" name="Equation" r:id="rId75" imgW="139700" imgH="139700" progId="Equation.DSMT4">
                      <p:embed/>
                    </p:oleObj>
                  </mc:Choice>
                  <mc:Fallback>
                    <p:oleObj name="Equation" r:id="rId7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5806" y="513991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0663635"/>
                  </p:ext>
                </p:extLst>
              </p:nvPr>
            </p:nvGraphicFramePr>
            <p:xfrm>
              <a:off x="5380900" y="513991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93" name="Equation" r:id="rId76" imgW="139700" imgH="139700" progId="Equation.DSMT4">
                      <p:embed/>
                    </p:oleObj>
                  </mc:Choice>
                  <mc:Fallback>
                    <p:oleObj name="Equation" r:id="rId7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0900" y="513991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0546371"/>
                  </p:ext>
                </p:extLst>
              </p:nvPr>
            </p:nvGraphicFramePr>
            <p:xfrm>
              <a:off x="5320444" y="522877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94" name="Equation" r:id="rId77" imgW="139700" imgH="139700" progId="Equation.DSMT4">
                      <p:embed/>
                    </p:oleObj>
                  </mc:Choice>
                  <mc:Fallback>
                    <p:oleObj name="Equation" r:id="rId7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0444" y="522877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3551576"/>
                  </p:ext>
                </p:extLst>
              </p:nvPr>
            </p:nvGraphicFramePr>
            <p:xfrm>
              <a:off x="5436397" y="523055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95" name="Equation" r:id="rId78" imgW="139700" imgH="139700" progId="Equation.DSMT4">
                      <p:embed/>
                    </p:oleObj>
                  </mc:Choice>
                  <mc:Fallback>
                    <p:oleObj name="Equation" r:id="rId7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36397" y="523055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9156882"/>
                  </p:ext>
                </p:extLst>
              </p:nvPr>
            </p:nvGraphicFramePr>
            <p:xfrm>
              <a:off x="5270560" y="532258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96" name="Equation" r:id="rId79" imgW="139700" imgH="139700" progId="Equation.DSMT4">
                      <p:embed/>
                    </p:oleObj>
                  </mc:Choice>
                  <mc:Fallback>
                    <p:oleObj name="Equation" r:id="rId7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0560" y="532258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486152"/>
                  </p:ext>
                </p:extLst>
              </p:nvPr>
            </p:nvGraphicFramePr>
            <p:xfrm>
              <a:off x="5501419" y="532436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97" name="Equation" r:id="rId80" imgW="139700" imgH="139700" progId="Equation.DSMT4">
                      <p:embed/>
                    </p:oleObj>
                  </mc:Choice>
                  <mc:Fallback>
                    <p:oleObj name="Equation" r:id="rId8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1419" y="532436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3503754"/>
                  </p:ext>
                </p:extLst>
              </p:nvPr>
            </p:nvGraphicFramePr>
            <p:xfrm>
              <a:off x="5386513" y="532436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98" name="Equation" r:id="rId81" imgW="139700" imgH="139700" progId="Equation.DSMT4">
                      <p:embed/>
                    </p:oleObj>
                  </mc:Choice>
                  <mc:Fallback>
                    <p:oleObj name="Equation" r:id="rId8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6513" y="532436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9888882"/>
                  </p:ext>
                </p:extLst>
              </p:nvPr>
            </p:nvGraphicFramePr>
            <p:xfrm>
              <a:off x="5326057" y="5413224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199" name="Equation" r:id="rId82" imgW="139700" imgH="139700" progId="Equation.DSMT4">
                      <p:embed/>
                    </p:oleObj>
                  </mc:Choice>
                  <mc:Fallback>
                    <p:oleObj name="Equation" r:id="rId8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6057" y="5413224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1256154"/>
                  </p:ext>
                </p:extLst>
              </p:nvPr>
            </p:nvGraphicFramePr>
            <p:xfrm>
              <a:off x="5442010" y="54150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200" name="Equation" r:id="rId83" imgW="139700" imgH="139700" progId="Equation.DSMT4">
                      <p:embed/>
                    </p:oleObj>
                  </mc:Choice>
                  <mc:Fallback>
                    <p:oleObj name="Equation" r:id="rId8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2010" y="54150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5149754"/>
                  </p:ext>
                </p:extLst>
              </p:nvPr>
            </p:nvGraphicFramePr>
            <p:xfrm>
              <a:off x="5264834" y="550884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201" name="Equation" r:id="rId84" imgW="139700" imgH="139700" progId="Equation.DSMT4">
                      <p:embed/>
                    </p:oleObj>
                  </mc:Choice>
                  <mc:Fallback>
                    <p:oleObj name="Equation" r:id="rId8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4834" y="550884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5311579"/>
                  </p:ext>
                </p:extLst>
              </p:nvPr>
            </p:nvGraphicFramePr>
            <p:xfrm>
              <a:off x="5495693" y="551062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202" name="Equation" r:id="rId85" imgW="139700" imgH="139700" progId="Equation.DSMT4">
                      <p:embed/>
                    </p:oleObj>
                  </mc:Choice>
                  <mc:Fallback>
                    <p:oleObj name="Equation" r:id="rId8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5693" y="551062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4256042"/>
                  </p:ext>
                </p:extLst>
              </p:nvPr>
            </p:nvGraphicFramePr>
            <p:xfrm>
              <a:off x="5380787" y="5510626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203" name="Equation" r:id="rId86" imgW="139700" imgH="139700" progId="Equation.DSMT4">
                      <p:embed/>
                    </p:oleObj>
                  </mc:Choice>
                  <mc:Fallback>
                    <p:oleObj name="Equation" r:id="rId8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0787" y="5510626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6045600"/>
                </p:ext>
              </p:extLst>
            </p:nvPr>
          </p:nvGraphicFramePr>
          <p:xfrm>
            <a:off x="6107131" y="4693051"/>
            <a:ext cx="430212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9204" name="Equation" r:id="rId87" imgW="254000" imgH="203200" progId="Equation.DSMT4">
                    <p:embed/>
                  </p:oleObj>
                </mc:Choice>
                <mc:Fallback>
                  <p:oleObj name="Equation" r:id="rId87" imgW="2540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7131" y="4693051"/>
                          <a:ext cx="430212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5635625" y="2329423"/>
              <a:ext cx="1033464" cy="3887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537343" y="2431588"/>
              <a:ext cx="473057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6537343" y="2574202"/>
              <a:ext cx="625457" cy="9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H="1">
              <a:off x="5285985" y="2431588"/>
              <a:ext cx="473057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>
              <a:off x="5146285" y="2574202"/>
              <a:ext cx="625457" cy="9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1824183"/>
                </p:ext>
              </p:extLst>
            </p:nvPr>
          </p:nvGraphicFramePr>
          <p:xfrm>
            <a:off x="6739287" y="2593588"/>
            <a:ext cx="236538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9205" name="Equation" r:id="rId89" imgW="139700" imgH="190500" progId="Equation.DSMT4">
                    <p:embed/>
                  </p:oleObj>
                </mc:Choice>
                <mc:Fallback>
                  <p:oleObj name="Equation" r:id="rId89" imgW="1397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9287" y="2593588"/>
                          <a:ext cx="236538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4206006"/>
                </p:ext>
              </p:extLst>
            </p:nvPr>
          </p:nvGraphicFramePr>
          <p:xfrm>
            <a:off x="5322094" y="2598270"/>
            <a:ext cx="236538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9206" name="Equation" r:id="rId91" imgW="139700" imgH="190500" progId="Equation.DSMT4">
                    <p:embed/>
                  </p:oleObj>
                </mc:Choice>
                <mc:Fallback>
                  <p:oleObj name="Equation" r:id="rId91" imgW="1397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2094" y="2598270"/>
                          <a:ext cx="236538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9090727"/>
                </p:ext>
              </p:extLst>
            </p:nvPr>
          </p:nvGraphicFramePr>
          <p:xfrm>
            <a:off x="5160963" y="2012950"/>
            <a:ext cx="3905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9207" name="Equation" r:id="rId92" imgW="228600" imgH="190500" progId="Equation.DSMT4">
                    <p:embed/>
                  </p:oleObj>
                </mc:Choice>
                <mc:Fallback>
                  <p:oleObj name="Equation" r:id="rId92" imgW="2286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0963" y="2012950"/>
                          <a:ext cx="390525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1550863"/>
                </p:ext>
              </p:extLst>
            </p:nvPr>
          </p:nvGraphicFramePr>
          <p:xfrm>
            <a:off x="6686552" y="2033284"/>
            <a:ext cx="3905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9208" name="Equation" r:id="rId94" imgW="228600" imgH="190500" progId="Equation.DSMT4">
                    <p:embed/>
                  </p:oleObj>
                </mc:Choice>
                <mc:Fallback>
                  <p:oleObj name="Equation" r:id="rId94" imgW="2286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6552" y="2033284"/>
                          <a:ext cx="390525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4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76190"/>
              </p:ext>
            </p:extLst>
          </p:nvPr>
        </p:nvGraphicFramePr>
        <p:xfrm>
          <a:off x="341313" y="827088"/>
          <a:ext cx="6338887" cy="34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209" name="Equation" r:id="rId95" imgW="3784600" imgH="2044700" progId="Equation.DSMT4">
                  <p:embed/>
                </p:oleObj>
              </mc:Choice>
              <mc:Fallback>
                <p:oleObj name="Equation" r:id="rId95" imgW="3784600" imgH="204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6"/>
                      <a:stretch>
                        <a:fillRect/>
                      </a:stretch>
                    </p:blipFill>
                    <p:spPr>
                      <a:xfrm>
                        <a:off x="341313" y="827088"/>
                        <a:ext cx="6338887" cy="343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5" name="Straight Connector 144"/>
          <p:cNvCxnSpPr/>
          <p:nvPr/>
        </p:nvCxnSpPr>
        <p:spPr>
          <a:xfrm flipV="1">
            <a:off x="1436688" y="2996896"/>
            <a:ext cx="392112" cy="45650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2400300" y="1568004"/>
            <a:ext cx="812800" cy="52179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66638"/>
              </p:ext>
            </p:extLst>
          </p:nvPr>
        </p:nvGraphicFramePr>
        <p:xfrm>
          <a:off x="3213100" y="1408780"/>
          <a:ext cx="161925" cy="19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210" name="Equation" r:id="rId97" imgW="127000" imgH="152400" progId="Equation.DSMT4">
                  <p:embed/>
                </p:oleObj>
              </mc:Choice>
              <mc:Fallback>
                <p:oleObj name="Equation" r:id="rId97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8"/>
                      <a:stretch>
                        <a:fillRect/>
                      </a:stretch>
                    </p:blipFill>
                    <p:spPr>
                      <a:xfrm>
                        <a:off x="3213100" y="1408780"/>
                        <a:ext cx="161925" cy="194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8" name="Straight Connector 147"/>
          <p:cNvCxnSpPr/>
          <p:nvPr/>
        </p:nvCxnSpPr>
        <p:spPr>
          <a:xfrm flipV="1">
            <a:off x="2516188" y="2829726"/>
            <a:ext cx="392112" cy="45650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Freeform 118"/>
          <p:cNvSpPr/>
          <p:nvPr/>
        </p:nvSpPr>
        <p:spPr>
          <a:xfrm>
            <a:off x="7622606" y="1535898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 rot="10800000">
            <a:off x="7632700" y="4715469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7292452" y="674984"/>
            <a:ext cx="1137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hin      sheet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insulator 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from side</a:t>
            </a:r>
            <a:endParaRPr lang="en-US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255553"/>
              </p:ext>
            </p:extLst>
          </p:nvPr>
        </p:nvGraphicFramePr>
        <p:xfrm>
          <a:off x="7665025" y="769435"/>
          <a:ext cx="257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211" name="Equation" r:id="rId99" imgW="152400" imgH="114300" progId="Equation.DSMT4">
                  <p:embed/>
                </p:oleObj>
              </mc:Choice>
              <mc:Fallback>
                <p:oleObj name="Equation" r:id="rId99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5025" y="769435"/>
                        <a:ext cx="257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39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0"/>
            </p:par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5891716" y="1554207"/>
            <a:ext cx="531878" cy="3147674"/>
            <a:chOff x="6155498" y="2469689"/>
            <a:chExt cx="531878" cy="3147674"/>
          </a:xfrm>
        </p:grpSpPr>
        <p:sp>
          <p:nvSpPr>
            <p:cNvPr id="148" name="Rectangle 147"/>
            <p:cNvSpPr/>
            <p:nvPr/>
          </p:nvSpPr>
          <p:spPr>
            <a:xfrm>
              <a:off x="6229350" y="2482048"/>
              <a:ext cx="368300" cy="313531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6155498" y="2469689"/>
              <a:ext cx="115953" cy="3130508"/>
              <a:chOff x="6155498" y="2469689"/>
              <a:chExt cx="115953" cy="3130508"/>
            </a:xfrm>
          </p:grpSpPr>
          <p:graphicFrame>
            <p:nvGraphicFramePr>
              <p:cNvPr id="18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131471"/>
                  </p:ext>
                </p:extLst>
              </p:nvPr>
            </p:nvGraphicFramePr>
            <p:xfrm>
              <a:off x="6155498" y="24696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17" name="Equation" r:id="rId3" imgW="139700" imgH="139700" progId="Equation.DSMT4">
                      <p:embed/>
                    </p:oleObj>
                  </mc:Choice>
                  <mc:Fallback>
                    <p:oleObj name="Equation" r:id="rId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4696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789843"/>
                  </p:ext>
                </p:extLst>
              </p:nvPr>
            </p:nvGraphicFramePr>
            <p:xfrm>
              <a:off x="6155498" y="25770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18" name="Equation" r:id="rId5" imgW="139700" imgH="139700" progId="Equation.DSMT4">
                      <p:embed/>
                    </p:oleObj>
                  </mc:Choice>
                  <mc:Fallback>
                    <p:oleObj name="Equation" r:id="rId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5770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999662"/>
                  </p:ext>
                </p:extLst>
              </p:nvPr>
            </p:nvGraphicFramePr>
            <p:xfrm>
              <a:off x="6155498" y="26708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19" name="Equation" r:id="rId6" imgW="139700" imgH="139700" progId="Equation.DSMT4">
                      <p:embed/>
                    </p:oleObj>
                  </mc:Choice>
                  <mc:Fallback>
                    <p:oleObj name="Equation" r:id="rId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6708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6393231"/>
                  </p:ext>
                </p:extLst>
              </p:nvPr>
            </p:nvGraphicFramePr>
            <p:xfrm>
              <a:off x="6155498" y="277812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20" name="Equation" r:id="rId7" imgW="139700" imgH="139700" progId="Equation.DSMT4">
                      <p:embed/>
                    </p:oleObj>
                  </mc:Choice>
                  <mc:Fallback>
                    <p:oleObj name="Equation" r:id="rId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77812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2719849"/>
                  </p:ext>
                </p:extLst>
              </p:nvPr>
            </p:nvGraphicFramePr>
            <p:xfrm>
              <a:off x="6155498" y="28719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21" name="Equation" r:id="rId8" imgW="139700" imgH="139700" progId="Equation.DSMT4">
                      <p:embed/>
                    </p:oleObj>
                  </mc:Choice>
                  <mc:Fallback>
                    <p:oleObj name="Equation" r:id="rId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8719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9307284"/>
                  </p:ext>
                </p:extLst>
              </p:nvPr>
            </p:nvGraphicFramePr>
            <p:xfrm>
              <a:off x="6155498" y="297925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22" name="Equation" r:id="rId9" imgW="139700" imgH="139700" progId="Equation.DSMT4">
                      <p:embed/>
                    </p:oleObj>
                  </mc:Choice>
                  <mc:Fallback>
                    <p:oleObj name="Equation" r:id="rId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97925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7635737"/>
                  </p:ext>
                </p:extLst>
              </p:nvPr>
            </p:nvGraphicFramePr>
            <p:xfrm>
              <a:off x="6155498" y="30730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23" name="Equation" r:id="rId10" imgW="139700" imgH="139700" progId="Equation.DSMT4">
                      <p:embed/>
                    </p:oleObj>
                  </mc:Choice>
                  <mc:Fallback>
                    <p:oleObj name="Equation" r:id="rId1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0730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4711669"/>
                  </p:ext>
                </p:extLst>
              </p:nvPr>
            </p:nvGraphicFramePr>
            <p:xfrm>
              <a:off x="6155498" y="318038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24" name="Equation" r:id="rId11" imgW="139700" imgH="139700" progId="Equation.DSMT4">
                      <p:embed/>
                    </p:oleObj>
                  </mc:Choice>
                  <mc:Fallback>
                    <p:oleObj name="Equation" r:id="rId1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18038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3767801"/>
                  </p:ext>
                </p:extLst>
              </p:nvPr>
            </p:nvGraphicFramePr>
            <p:xfrm>
              <a:off x="6155498" y="327419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25" name="Equation" r:id="rId12" imgW="139700" imgH="139700" progId="Equation.DSMT4">
                      <p:embed/>
                    </p:oleObj>
                  </mc:Choice>
                  <mc:Fallback>
                    <p:oleObj name="Equation" r:id="rId1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27419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913230"/>
                  </p:ext>
                </p:extLst>
              </p:nvPr>
            </p:nvGraphicFramePr>
            <p:xfrm>
              <a:off x="6155498" y="338150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26" name="Equation" r:id="rId13" imgW="139700" imgH="139700" progId="Equation.DSMT4">
                      <p:embed/>
                    </p:oleObj>
                  </mc:Choice>
                  <mc:Fallback>
                    <p:oleObj name="Equation" r:id="rId1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38150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3467136"/>
                  </p:ext>
                </p:extLst>
              </p:nvPr>
            </p:nvGraphicFramePr>
            <p:xfrm>
              <a:off x="6155498" y="347531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27" name="Equation" r:id="rId14" imgW="139700" imgH="139700" progId="Equation.DSMT4">
                      <p:embed/>
                    </p:oleObj>
                  </mc:Choice>
                  <mc:Fallback>
                    <p:oleObj name="Equation" r:id="rId1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47531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7769909"/>
                  </p:ext>
                </p:extLst>
              </p:nvPr>
            </p:nvGraphicFramePr>
            <p:xfrm>
              <a:off x="6155498" y="358263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28" name="Equation" r:id="rId15" imgW="139700" imgH="139700" progId="Equation.DSMT4">
                      <p:embed/>
                    </p:oleObj>
                  </mc:Choice>
                  <mc:Fallback>
                    <p:oleObj name="Equation" r:id="rId1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58263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165453"/>
                  </p:ext>
                </p:extLst>
              </p:nvPr>
            </p:nvGraphicFramePr>
            <p:xfrm>
              <a:off x="6155498" y="367644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29" name="Equation" r:id="rId16" imgW="139700" imgH="139700" progId="Equation.DSMT4">
                      <p:embed/>
                    </p:oleObj>
                  </mc:Choice>
                  <mc:Fallback>
                    <p:oleObj name="Equation" r:id="rId1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67644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6255534"/>
                  </p:ext>
                </p:extLst>
              </p:nvPr>
            </p:nvGraphicFramePr>
            <p:xfrm>
              <a:off x="6155498" y="378375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30" name="Equation" r:id="rId17" imgW="139700" imgH="139700" progId="Equation.DSMT4">
                      <p:embed/>
                    </p:oleObj>
                  </mc:Choice>
                  <mc:Fallback>
                    <p:oleObj name="Equation" r:id="rId1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78375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508365"/>
                  </p:ext>
                </p:extLst>
              </p:nvPr>
            </p:nvGraphicFramePr>
            <p:xfrm>
              <a:off x="6155498" y="387757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31" name="Equation" r:id="rId18" imgW="139700" imgH="139700" progId="Equation.DSMT4">
                      <p:embed/>
                    </p:oleObj>
                  </mc:Choice>
                  <mc:Fallback>
                    <p:oleObj name="Equation" r:id="rId1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87757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1187390"/>
                  </p:ext>
                </p:extLst>
              </p:nvPr>
            </p:nvGraphicFramePr>
            <p:xfrm>
              <a:off x="6155498" y="398488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32" name="Equation" r:id="rId19" imgW="139700" imgH="139700" progId="Equation.DSMT4">
                      <p:embed/>
                    </p:oleObj>
                  </mc:Choice>
                  <mc:Fallback>
                    <p:oleObj name="Equation" r:id="rId1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98488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6527395"/>
                  </p:ext>
                </p:extLst>
              </p:nvPr>
            </p:nvGraphicFramePr>
            <p:xfrm>
              <a:off x="6155498" y="407869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33" name="Equation" r:id="rId20" imgW="139700" imgH="139700" progId="Equation.DSMT4">
                      <p:embed/>
                    </p:oleObj>
                  </mc:Choice>
                  <mc:Fallback>
                    <p:oleObj name="Equation" r:id="rId2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07869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7988922"/>
                  </p:ext>
                </p:extLst>
              </p:nvPr>
            </p:nvGraphicFramePr>
            <p:xfrm>
              <a:off x="6155498" y="418601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34" name="Equation" r:id="rId21" imgW="139700" imgH="139700" progId="Equation.DSMT4">
                      <p:embed/>
                    </p:oleObj>
                  </mc:Choice>
                  <mc:Fallback>
                    <p:oleObj name="Equation" r:id="rId2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18601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3478952"/>
                  </p:ext>
                </p:extLst>
              </p:nvPr>
            </p:nvGraphicFramePr>
            <p:xfrm>
              <a:off x="6155498" y="427982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35" name="Equation" r:id="rId22" imgW="139700" imgH="139700" progId="Equation.DSMT4">
                      <p:embed/>
                    </p:oleObj>
                  </mc:Choice>
                  <mc:Fallback>
                    <p:oleObj name="Equation" r:id="rId2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27982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0454289"/>
                  </p:ext>
                </p:extLst>
              </p:nvPr>
            </p:nvGraphicFramePr>
            <p:xfrm>
              <a:off x="6155498" y="438713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36" name="Equation" r:id="rId23" imgW="139700" imgH="139700" progId="Equation.DSMT4">
                      <p:embed/>
                    </p:oleObj>
                  </mc:Choice>
                  <mc:Fallback>
                    <p:oleObj name="Equation" r:id="rId2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38713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9109959"/>
                  </p:ext>
                </p:extLst>
              </p:nvPr>
            </p:nvGraphicFramePr>
            <p:xfrm>
              <a:off x="6155498" y="448094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37" name="Equation" r:id="rId24" imgW="139700" imgH="139700" progId="Equation.DSMT4">
                      <p:embed/>
                    </p:oleObj>
                  </mc:Choice>
                  <mc:Fallback>
                    <p:oleObj name="Equation" r:id="rId2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48094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69318492"/>
                  </p:ext>
                </p:extLst>
              </p:nvPr>
            </p:nvGraphicFramePr>
            <p:xfrm>
              <a:off x="6155498" y="458826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38" name="Equation" r:id="rId25" imgW="139700" imgH="139700" progId="Equation.DSMT4">
                      <p:embed/>
                    </p:oleObj>
                  </mc:Choice>
                  <mc:Fallback>
                    <p:oleObj name="Equation" r:id="rId2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58826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54294899"/>
                  </p:ext>
                </p:extLst>
              </p:nvPr>
            </p:nvGraphicFramePr>
            <p:xfrm>
              <a:off x="6155498" y="468207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39" name="Equation" r:id="rId26" imgW="139700" imgH="139700" progId="Equation.DSMT4">
                      <p:embed/>
                    </p:oleObj>
                  </mc:Choice>
                  <mc:Fallback>
                    <p:oleObj name="Equation" r:id="rId2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68207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3377157"/>
                  </p:ext>
                </p:extLst>
              </p:nvPr>
            </p:nvGraphicFramePr>
            <p:xfrm>
              <a:off x="6155498" y="47893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40" name="Equation" r:id="rId27" imgW="139700" imgH="139700" progId="Equation.DSMT4">
                      <p:embed/>
                    </p:oleObj>
                  </mc:Choice>
                  <mc:Fallback>
                    <p:oleObj name="Equation" r:id="rId2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7893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4128504"/>
                  </p:ext>
                </p:extLst>
              </p:nvPr>
            </p:nvGraphicFramePr>
            <p:xfrm>
              <a:off x="6155498" y="488320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41" name="Equation" r:id="rId28" imgW="139700" imgH="139700" progId="Equation.DSMT4">
                      <p:embed/>
                    </p:oleObj>
                  </mc:Choice>
                  <mc:Fallback>
                    <p:oleObj name="Equation" r:id="rId2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88320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0309838"/>
                  </p:ext>
                </p:extLst>
              </p:nvPr>
            </p:nvGraphicFramePr>
            <p:xfrm>
              <a:off x="6155498" y="49905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42" name="Equation" r:id="rId29" imgW="139700" imgH="139700" progId="Equation.DSMT4">
                      <p:embed/>
                    </p:oleObj>
                  </mc:Choice>
                  <mc:Fallback>
                    <p:oleObj name="Equation" r:id="rId2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9905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8943752"/>
                  </p:ext>
                </p:extLst>
              </p:nvPr>
            </p:nvGraphicFramePr>
            <p:xfrm>
              <a:off x="6155498" y="508432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43" name="Equation" r:id="rId30" imgW="139700" imgH="139700" progId="Equation.DSMT4">
                      <p:embed/>
                    </p:oleObj>
                  </mc:Choice>
                  <mc:Fallback>
                    <p:oleObj name="Equation" r:id="rId3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08432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51256016"/>
                  </p:ext>
                </p:extLst>
              </p:nvPr>
            </p:nvGraphicFramePr>
            <p:xfrm>
              <a:off x="6155498" y="51916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44" name="Equation" r:id="rId31" imgW="139700" imgH="139700" progId="Equation.DSMT4">
                      <p:embed/>
                    </p:oleObj>
                  </mc:Choice>
                  <mc:Fallback>
                    <p:oleObj name="Equation" r:id="rId3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1916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9828595"/>
                  </p:ext>
                </p:extLst>
              </p:nvPr>
            </p:nvGraphicFramePr>
            <p:xfrm>
              <a:off x="6155498" y="528545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45" name="Equation" r:id="rId32" imgW="139700" imgH="139700" progId="Equation.DSMT4">
                      <p:embed/>
                    </p:oleObj>
                  </mc:Choice>
                  <mc:Fallback>
                    <p:oleObj name="Equation" r:id="rId3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28545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8317481"/>
                  </p:ext>
                </p:extLst>
              </p:nvPr>
            </p:nvGraphicFramePr>
            <p:xfrm>
              <a:off x="6155498" y="53927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46" name="Equation" r:id="rId33" imgW="139700" imgH="139700" progId="Equation.DSMT4">
                      <p:embed/>
                    </p:oleObj>
                  </mc:Choice>
                  <mc:Fallback>
                    <p:oleObj name="Equation" r:id="rId3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3927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3130888"/>
                  </p:ext>
                </p:extLst>
              </p:nvPr>
            </p:nvGraphicFramePr>
            <p:xfrm>
              <a:off x="6155498" y="548657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47" name="Equation" r:id="rId34" imgW="139700" imgH="139700" progId="Equation.DSMT4">
                      <p:embed/>
                    </p:oleObj>
                  </mc:Choice>
                  <mc:Fallback>
                    <p:oleObj name="Equation" r:id="rId3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48657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0" name="Group 149"/>
            <p:cNvGrpSpPr/>
            <p:nvPr/>
          </p:nvGrpSpPr>
          <p:grpSpPr>
            <a:xfrm>
              <a:off x="6571423" y="2475698"/>
              <a:ext cx="115953" cy="3130508"/>
              <a:chOff x="6155498" y="2469689"/>
              <a:chExt cx="115953" cy="3130508"/>
            </a:xfrm>
          </p:grpSpPr>
          <p:graphicFrame>
            <p:nvGraphicFramePr>
              <p:cNvPr id="15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9568933"/>
                  </p:ext>
                </p:extLst>
              </p:nvPr>
            </p:nvGraphicFramePr>
            <p:xfrm>
              <a:off x="6155498" y="24696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48" name="Equation" r:id="rId35" imgW="139700" imgH="139700" progId="Equation.DSMT4">
                      <p:embed/>
                    </p:oleObj>
                  </mc:Choice>
                  <mc:Fallback>
                    <p:oleObj name="Equation" r:id="rId3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4696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8345275"/>
                  </p:ext>
                </p:extLst>
              </p:nvPr>
            </p:nvGraphicFramePr>
            <p:xfrm>
              <a:off x="6155498" y="257700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49" name="Equation" r:id="rId36" imgW="139700" imgH="139700" progId="Equation.DSMT4">
                      <p:embed/>
                    </p:oleObj>
                  </mc:Choice>
                  <mc:Fallback>
                    <p:oleObj name="Equation" r:id="rId3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57700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5912682"/>
                  </p:ext>
                </p:extLst>
              </p:nvPr>
            </p:nvGraphicFramePr>
            <p:xfrm>
              <a:off x="6155498" y="26708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50" name="Equation" r:id="rId37" imgW="139700" imgH="139700" progId="Equation.DSMT4">
                      <p:embed/>
                    </p:oleObj>
                  </mc:Choice>
                  <mc:Fallback>
                    <p:oleObj name="Equation" r:id="rId3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6708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1121862"/>
                  </p:ext>
                </p:extLst>
              </p:nvPr>
            </p:nvGraphicFramePr>
            <p:xfrm>
              <a:off x="6155498" y="277812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51" name="Equation" r:id="rId38" imgW="139700" imgH="139700" progId="Equation.DSMT4">
                      <p:embed/>
                    </p:oleObj>
                  </mc:Choice>
                  <mc:Fallback>
                    <p:oleObj name="Equation" r:id="rId3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77812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7049406"/>
                  </p:ext>
                </p:extLst>
              </p:nvPr>
            </p:nvGraphicFramePr>
            <p:xfrm>
              <a:off x="6155498" y="28719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52" name="Equation" r:id="rId39" imgW="139700" imgH="139700" progId="Equation.DSMT4">
                      <p:embed/>
                    </p:oleObj>
                  </mc:Choice>
                  <mc:Fallback>
                    <p:oleObj name="Equation" r:id="rId3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8719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5229415"/>
                  </p:ext>
                </p:extLst>
              </p:nvPr>
            </p:nvGraphicFramePr>
            <p:xfrm>
              <a:off x="6155498" y="297925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53" name="Equation" r:id="rId40" imgW="139700" imgH="139700" progId="Equation.DSMT4">
                      <p:embed/>
                    </p:oleObj>
                  </mc:Choice>
                  <mc:Fallback>
                    <p:oleObj name="Equation" r:id="rId4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297925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6663209"/>
                  </p:ext>
                </p:extLst>
              </p:nvPr>
            </p:nvGraphicFramePr>
            <p:xfrm>
              <a:off x="6155498" y="30730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54" name="Equation" r:id="rId41" imgW="139700" imgH="139700" progId="Equation.DSMT4">
                      <p:embed/>
                    </p:oleObj>
                  </mc:Choice>
                  <mc:Fallback>
                    <p:oleObj name="Equation" r:id="rId4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0730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99951474"/>
                  </p:ext>
                </p:extLst>
              </p:nvPr>
            </p:nvGraphicFramePr>
            <p:xfrm>
              <a:off x="6155498" y="318038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55" name="Equation" r:id="rId42" imgW="139700" imgH="139700" progId="Equation.DSMT4">
                      <p:embed/>
                    </p:oleObj>
                  </mc:Choice>
                  <mc:Fallback>
                    <p:oleObj name="Equation" r:id="rId4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18038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2965192"/>
                  </p:ext>
                </p:extLst>
              </p:nvPr>
            </p:nvGraphicFramePr>
            <p:xfrm>
              <a:off x="6155498" y="327419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56" name="Equation" r:id="rId43" imgW="139700" imgH="139700" progId="Equation.DSMT4">
                      <p:embed/>
                    </p:oleObj>
                  </mc:Choice>
                  <mc:Fallback>
                    <p:oleObj name="Equation" r:id="rId4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27419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1967857"/>
                  </p:ext>
                </p:extLst>
              </p:nvPr>
            </p:nvGraphicFramePr>
            <p:xfrm>
              <a:off x="6155498" y="338150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57" name="Equation" r:id="rId44" imgW="139700" imgH="139700" progId="Equation.DSMT4">
                      <p:embed/>
                    </p:oleObj>
                  </mc:Choice>
                  <mc:Fallback>
                    <p:oleObj name="Equation" r:id="rId4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38150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1806920"/>
                  </p:ext>
                </p:extLst>
              </p:nvPr>
            </p:nvGraphicFramePr>
            <p:xfrm>
              <a:off x="6155498" y="347531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58" name="Equation" r:id="rId45" imgW="139700" imgH="139700" progId="Equation.DSMT4">
                      <p:embed/>
                    </p:oleObj>
                  </mc:Choice>
                  <mc:Fallback>
                    <p:oleObj name="Equation" r:id="rId4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47531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553939"/>
                  </p:ext>
                </p:extLst>
              </p:nvPr>
            </p:nvGraphicFramePr>
            <p:xfrm>
              <a:off x="6155498" y="358263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59" name="Equation" r:id="rId46" imgW="139700" imgH="139700" progId="Equation.DSMT4">
                      <p:embed/>
                    </p:oleObj>
                  </mc:Choice>
                  <mc:Fallback>
                    <p:oleObj name="Equation" r:id="rId4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58263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7985156"/>
                  </p:ext>
                </p:extLst>
              </p:nvPr>
            </p:nvGraphicFramePr>
            <p:xfrm>
              <a:off x="6155498" y="367644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60" name="Equation" r:id="rId47" imgW="139700" imgH="139700" progId="Equation.DSMT4">
                      <p:embed/>
                    </p:oleObj>
                  </mc:Choice>
                  <mc:Fallback>
                    <p:oleObj name="Equation" r:id="rId4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67644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9882651"/>
                  </p:ext>
                </p:extLst>
              </p:nvPr>
            </p:nvGraphicFramePr>
            <p:xfrm>
              <a:off x="6155498" y="378375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61" name="Equation" r:id="rId48" imgW="139700" imgH="139700" progId="Equation.DSMT4">
                      <p:embed/>
                    </p:oleObj>
                  </mc:Choice>
                  <mc:Fallback>
                    <p:oleObj name="Equation" r:id="rId4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78375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4086929"/>
                  </p:ext>
                </p:extLst>
              </p:nvPr>
            </p:nvGraphicFramePr>
            <p:xfrm>
              <a:off x="6155498" y="387757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62" name="Equation" r:id="rId49" imgW="139700" imgH="139700" progId="Equation.DSMT4">
                      <p:embed/>
                    </p:oleObj>
                  </mc:Choice>
                  <mc:Fallback>
                    <p:oleObj name="Equation" r:id="rId4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87757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0411902"/>
                  </p:ext>
                </p:extLst>
              </p:nvPr>
            </p:nvGraphicFramePr>
            <p:xfrm>
              <a:off x="6155498" y="398488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63" name="Equation" r:id="rId50" imgW="139700" imgH="139700" progId="Equation.DSMT4">
                      <p:embed/>
                    </p:oleObj>
                  </mc:Choice>
                  <mc:Fallback>
                    <p:oleObj name="Equation" r:id="rId5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398488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1428720"/>
                  </p:ext>
                </p:extLst>
              </p:nvPr>
            </p:nvGraphicFramePr>
            <p:xfrm>
              <a:off x="6155498" y="407869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64" name="Equation" r:id="rId51" imgW="139700" imgH="139700" progId="Equation.DSMT4">
                      <p:embed/>
                    </p:oleObj>
                  </mc:Choice>
                  <mc:Fallback>
                    <p:oleObj name="Equation" r:id="rId5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07869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3294229"/>
                  </p:ext>
                </p:extLst>
              </p:nvPr>
            </p:nvGraphicFramePr>
            <p:xfrm>
              <a:off x="6155498" y="418601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65" name="Equation" r:id="rId52" imgW="139700" imgH="139700" progId="Equation.DSMT4">
                      <p:embed/>
                    </p:oleObj>
                  </mc:Choice>
                  <mc:Fallback>
                    <p:oleObj name="Equation" r:id="rId5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18601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1481876"/>
                  </p:ext>
                </p:extLst>
              </p:nvPr>
            </p:nvGraphicFramePr>
            <p:xfrm>
              <a:off x="6155498" y="427982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66" name="Equation" r:id="rId53" imgW="139700" imgH="139700" progId="Equation.DSMT4">
                      <p:embed/>
                    </p:oleObj>
                  </mc:Choice>
                  <mc:Fallback>
                    <p:oleObj name="Equation" r:id="rId5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27982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3197759"/>
                  </p:ext>
                </p:extLst>
              </p:nvPr>
            </p:nvGraphicFramePr>
            <p:xfrm>
              <a:off x="6155498" y="438713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67" name="Equation" r:id="rId54" imgW="139700" imgH="139700" progId="Equation.DSMT4">
                      <p:embed/>
                    </p:oleObj>
                  </mc:Choice>
                  <mc:Fallback>
                    <p:oleObj name="Equation" r:id="rId5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38713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5022033"/>
                  </p:ext>
                </p:extLst>
              </p:nvPr>
            </p:nvGraphicFramePr>
            <p:xfrm>
              <a:off x="6155498" y="448094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68" name="Equation" r:id="rId55" imgW="139700" imgH="139700" progId="Equation.DSMT4">
                      <p:embed/>
                    </p:oleObj>
                  </mc:Choice>
                  <mc:Fallback>
                    <p:oleObj name="Equation" r:id="rId5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48094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91524914"/>
                  </p:ext>
                </p:extLst>
              </p:nvPr>
            </p:nvGraphicFramePr>
            <p:xfrm>
              <a:off x="6155498" y="458826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69" name="Equation" r:id="rId56" imgW="139700" imgH="139700" progId="Equation.DSMT4">
                      <p:embed/>
                    </p:oleObj>
                  </mc:Choice>
                  <mc:Fallback>
                    <p:oleObj name="Equation" r:id="rId56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58826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0732364"/>
                  </p:ext>
                </p:extLst>
              </p:nvPr>
            </p:nvGraphicFramePr>
            <p:xfrm>
              <a:off x="6155498" y="468207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70" name="Equation" r:id="rId57" imgW="139700" imgH="139700" progId="Equation.DSMT4">
                      <p:embed/>
                    </p:oleObj>
                  </mc:Choice>
                  <mc:Fallback>
                    <p:oleObj name="Equation" r:id="rId57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68207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5904089"/>
                  </p:ext>
                </p:extLst>
              </p:nvPr>
            </p:nvGraphicFramePr>
            <p:xfrm>
              <a:off x="6155498" y="478938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71" name="Equation" r:id="rId58" imgW="139700" imgH="139700" progId="Equation.DSMT4">
                      <p:embed/>
                    </p:oleObj>
                  </mc:Choice>
                  <mc:Fallback>
                    <p:oleObj name="Equation" r:id="rId58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78938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7621868"/>
                  </p:ext>
                </p:extLst>
              </p:nvPr>
            </p:nvGraphicFramePr>
            <p:xfrm>
              <a:off x="6155498" y="488320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72" name="Equation" r:id="rId59" imgW="139700" imgH="139700" progId="Equation.DSMT4">
                      <p:embed/>
                    </p:oleObj>
                  </mc:Choice>
                  <mc:Fallback>
                    <p:oleObj name="Equation" r:id="rId59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88320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4143825"/>
                  </p:ext>
                </p:extLst>
              </p:nvPr>
            </p:nvGraphicFramePr>
            <p:xfrm>
              <a:off x="6155498" y="4990515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73" name="Equation" r:id="rId60" imgW="139700" imgH="139700" progId="Equation.DSMT4">
                      <p:embed/>
                    </p:oleObj>
                  </mc:Choice>
                  <mc:Fallback>
                    <p:oleObj name="Equation" r:id="rId60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4990515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3835612"/>
                  </p:ext>
                </p:extLst>
              </p:nvPr>
            </p:nvGraphicFramePr>
            <p:xfrm>
              <a:off x="6155498" y="508432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74" name="Equation" r:id="rId61" imgW="139700" imgH="139700" progId="Equation.DSMT4">
                      <p:embed/>
                    </p:oleObj>
                  </mc:Choice>
                  <mc:Fallback>
                    <p:oleObj name="Equation" r:id="rId6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08432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360021"/>
                  </p:ext>
                </p:extLst>
              </p:nvPr>
            </p:nvGraphicFramePr>
            <p:xfrm>
              <a:off x="6155498" y="5191641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75" name="Equation" r:id="rId62" imgW="139700" imgH="139700" progId="Equation.DSMT4">
                      <p:embed/>
                    </p:oleObj>
                  </mc:Choice>
                  <mc:Fallback>
                    <p:oleObj name="Equation" r:id="rId62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191641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7613722"/>
                  </p:ext>
                </p:extLst>
              </p:nvPr>
            </p:nvGraphicFramePr>
            <p:xfrm>
              <a:off x="6155498" y="5285453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76" name="Equation" r:id="rId63" imgW="139700" imgH="139700" progId="Equation.DSMT4">
                      <p:embed/>
                    </p:oleObj>
                  </mc:Choice>
                  <mc:Fallback>
                    <p:oleObj name="Equation" r:id="rId6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285453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066963"/>
                  </p:ext>
                </p:extLst>
              </p:nvPr>
            </p:nvGraphicFramePr>
            <p:xfrm>
              <a:off x="6155498" y="5392767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77" name="Equation" r:id="rId64" imgW="139700" imgH="139700" progId="Equation.DSMT4">
                      <p:embed/>
                    </p:oleObj>
                  </mc:Choice>
                  <mc:Fallback>
                    <p:oleObj name="Equation" r:id="rId64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392767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1706284"/>
                  </p:ext>
                </p:extLst>
              </p:nvPr>
            </p:nvGraphicFramePr>
            <p:xfrm>
              <a:off x="6155498" y="5486579"/>
              <a:ext cx="115953" cy="11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7978" name="Equation" r:id="rId65" imgW="139700" imgH="139700" progId="Equation.DSMT4">
                      <p:embed/>
                    </p:oleObj>
                  </mc:Choice>
                  <mc:Fallback>
                    <p:oleObj name="Equation" r:id="rId65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5498" y="5486579"/>
                            <a:ext cx="115953" cy="1136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45" name="TextBox 144"/>
          <p:cNvSpPr txBox="1"/>
          <p:nvPr/>
        </p:nvSpPr>
        <p:spPr>
          <a:xfrm>
            <a:off x="5522514" y="674984"/>
            <a:ext cx="1137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hin      sheet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conductor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from side</a:t>
            </a:r>
            <a:endParaRPr lang="en-US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85508"/>
              </p:ext>
            </p:extLst>
          </p:nvPr>
        </p:nvGraphicFramePr>
        <p:xfrm>
          <a:off x="6086475" y="4692650"/>
          <a:ext cx="473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979" name="Equation" r:id="rId66" imgW="279400" imgH="203200" progId="Equation.DSMT4">
                  <p:embed/>
                </p:oleObj>
              </mc:Choice>
              <mc:Fallback>
                <p:oleObj name="Equation" r:id="rId66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692650"/>
                        <a:ext cx="4730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53301" y="1583051"/>
            <a:ext cx="43742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Here is where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difference in the charge configurations </a:t>
            </a:r>
            <a:r>
              <a:rPr lang="en-US" sz="2000" dirty="0" smtClean="0">
                <a:latin typeface="Times New Roman"/>
                <a:cs typeface="Times New Roman"/>
              </a:rPr>
              <a:t>comes into play.  We could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use the same plug </a:t>
            </a:r>
            <a:r>
              <a:rPr lang="en-US" sz="2000" dirty="0" smtClean="0">
                <a:latin typeface="Times New Roman"/>
                <a:cs typeface="Times New Roman"/>
              </a:rPr>
              <a:t>we used with the insulator, but there would be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two surfaces upon which there was charge placed</a:t>
            </a:r>
            <a:r>
              <a:rPr lang="en-US" sz="2000" dirty="0" smtClean="0">
                <a:latin typeface="Times New Roman"/>
                <a:cs typeface="Times New Roman"/>
              </a:rPr>
              <a:t>, each of which would have a charge density of        .  That means: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21.)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4045" y="175241"/>
            <a:ext cx="4643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11: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Derive</a:t>
            </a:r>
            <a:r>
              <a:rPr lang="en-US" sz="2000" dirty="0" smtClean="0">
                <a:latin typeface="Times New Roman"/>
                <a:cs typeface="Times New Roman"/>
              </a:rPr>
              <a:t> an expression for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 field function</a:t>
            </a:r>
            <a:r>
              <a:rPr lang="en-US" sz="2000" dirty="0" smtClean="0">
                <a:latin typeface="Times New Roman"/>
                <a:cs typeface="Times New Roman"/>
              </a:rPr>
              <a:t> for an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000" dirty="0" smtClean="0">
                <a:latin typeface="Times New Roman"/>
                <a:cs typeface="Times New Roman"/>
              </a:rPr>
              <a:t>infinite” sheet of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conducting material </a:t>
            </a:r>
            <a:r>
              <a:rPr lang="en-US" sz="2000" dirty="0" smtClean="0">
                <a:latin typeface="Times New Roman"/>
                <a:cs typeface="Times New Roman"/>
              </a:rPr>
              <a:t>whose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area charge density </a:t>
            </a:r>
            <a:r>
              <a:rPr lang="en-US" sz="2000" dirty="0" smtClean="0">
                <a:latin typeface="Times New Roman"/>
                <a:cs typeface="Times New Roman"/>
              </a:rPr>
              <a:t>is a constant       . 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2" name="Rectangle 47"/>
          <p:cNvSpPr>
            <a:spLocks noChangeArrowheads="1"/>
          </p:cNvSpPr>
          <p:nvPr/>
        </p:nvSpPr>
        <p:spPr bwMode="auto">
          <a:xfrm>
            <a:off x="4754563" y="6019800"/>
            <a:ext cx="6858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65919"/>
              </p:ext>
            </p:extLst>
          </p:nvPr>
        </p:nvGraphicFramePr>
        <p:xfrm>
          <a:off x="3198813" y="1266825"/>
          <a:ext cx="473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980" name="Equation" r:id="rId68" imgW="279400" imgH="203200" progId="Equation.DSMT4">
                  <p:embed/>
                </p:oleObj>
              </mc:Choice>
              <mc:Fallback>
                <p:oleObj name="Equation" r:id="rId68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1266825"/>
                        <a:ext cx="4730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312400" y="530430"/>
            <a:ext cx="1568662" cy="4192588"/>
            <a:chOff x="7312400" y="1438480"/>
            <a:chExt cx="1568662" cy="4192588"/>
          </a:xfrm>
        </p:grpSpPr>
        <p:sp>
          <p:nvSpPr>
            <p:cNvPr id="119" name="Freeform 30"/>
            <p:cNvSpPr>
              <a:spLocks noChangeArrowheads="1"/>
            </p:cNvSpPr>
            <p:nvPr/>
          </p:nvSpPr>
          <p:spPr bwMode="auto">
            <a:xfrm>
              <a:off x="7318725" y="1438480"/>
              <a:ext cx="1233424" cy="4178883"/>
            </a:xfrm>
            <a:custGeom>
              <a:avLst/>
              <a:gdLst>
                <a:gd name="T0" fmla="*/ 12946939 w 1143000"/>
                <a:gd name="T1" fmla="*/ 0 h 3873500"/>
                <a:gd name="T2" fmla="*/ 0 w 1143000"/>
                <a:gd name="T3" fmla="*/ 11065657 h 3873500"/>
                <a:gd name="T4" fmla="*/ 0 w 1143000"/>
                <a:gd name="T5" fmla="*/ 43831495 h 3873500"/>
                <a:gd name="T6" fmla="*/ 12946939 w 1143000"/>
                <a:gd name="T7" fmla="*/ 32693984 h 3873500"/>
                <a:gd name="T8" fmla="*/ 12946939 w 1143000"/>
                <a:gd name="T9" fmla="*/ 0 h 3873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000"/>
                <a:gd name="T16" fmla="*/ 0 h 3873500"/>
                <a:gd name="T17" fmla="*/ 1143000 w 1143000"/>
                <a:gd name="T18" fmla="*/ 3873500 h 3873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000" h="3873500">
                  <a:moveTo>
                    <a:pt x="1143000" y="0"/>
                  </a:moveTo>
                  <a:lnTo>
                    <a:pt x="0" y="977900"/>
                  </a:lnTo>
                  <a:lnTo>
                    <a:pt x="0" y="3873500"/>
                  </a:lnTo>
                  <a:lnTo>
                    <a:pt x="1143000" y="288925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"/>
            <p:cNvSpPr>
              <a:spLocks noChangeArrowheads="1"/>
            </p:cNvSpPr>
            <p:nvPr/>
          </p:nvSpPr>
          <p:spPr bwMode="auto">
            <a:xfrm>
              <a:off x="7647638" y="1438480"/>
              <a:ext cx="1233424" cy="4178883"/>
            </a:xfrm>
            <a:custGeom>
              <a:avLst/>
              <a:gdLst>
                <a:gd name="T0" fmla="*/ 12946939 w 1143000"/>
                <a:gd name="T1" fmla="*/ 0 h 3873500"/>
                <a:gd name="T2" fmla="*/ 0 w 1143000"/>
                <a:gd name="T3" fmla="*/ 11065657 h 3873500"/>
                <a:gd name="T4" fmla="*/ 0 w 1143000"/>
                <a:gd name="T5" fmla="*/ 43831495 h 3873500"/>
                <a:gd name="T6" fmla="*/ 12946939 w 1143000"/>
                <a:gd name="T7" fmla="*/ 32693984 h 3873500"/>
                <a:gd name="T8" fmla="*/ 12946939 w 1143000"/>
                <a:gd name="T9" fmla="*/ 0 h 3873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000"/>
                <a:gd name="T16" fmla="*/ 0 h 3873500"/>
                <a:gd name="T17" fmla="*/ 1143000 w 1143000"/>
                <a:gd name="T18" fmla="*/ 3873500 h 3873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000" h="3873500">
                  <a:moveTo>
                    <a:pt x="1143000" y="0"/>
                  </a:moveTo>
                  <a:lnTo>
                    <a:pt x="0" y="977900"/>
                  </a:lnTo>
                  <a:lnTo>
                    <a:pt x="0" y="3873500"/>
                  </a:lnTo>
                  <a:lnTo>
                    <a:pt x="1143000" y="288925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36"/>
            <p:cNvSpPr>
              <a:spLocks noChangeArrowheads="1"/>
            </p:cNvSpPr>
            <p:nvPr/>
          </p:nvSpPr>
          <p:spPr bwMode="auto">
            <a:xfrm>
              <a:off x="7318725" y="2507448"/>
              <a:ext cx="328913" cy="312362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7"/>
            <p:cNvSpPr>
              <a:spLocks noChangeArrowheads="1"/>
            </p:cNvSpPr>
            <p:nvPr/>
          </p:nvSpPr>
          <p:spPr bwMode="auto">
            <a:xfrm>
              <a:off x="7312400" y="1438480"/>
              <a:ext cx="1568662" cy="1068968"/>
            </a:xfrm>
            <a:custGeom>
              <a:avLst/>
              <a:gdLst>
                <a:gd name="T0" fmla="*/ 13001381 w 1454150"/>
                <a:gd name="T1" fmla="*/ 0 h 990600"/>
                <a:gd name="T2" fmla="*/ 16449267 w 1454150"/>
                <a:gd name="T3" fmla="*/ 0 h 990600"/>
                <a:gd name="T4" fmla="*/ 3519713 w 1454150"/>
                <a:gd name="T5" fmla="*/ 11220682 h 990600"/>
                <a:gd name="T6" fmla="*/ 0 w 1454150"/>
                <a:gd name="T7" fmla="*/ 11148753 h 990600"/>
                <a:gd name="T8" fmla="*/ 13001381 w 1454150"/>
                <a:gd name="T9" fmla="*/ 0 h 990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4150"/>
                <a:gd name="T16" fmla="*/ 0 h 990600"/>
                <a:gd name="T17" fmla="*/ 1454150 w 1454150"/>
                <a:gd name="T18" fmla="*/ 990600 h 990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4150" h="990600">
                  <a:moveTo>
                    <a:pt x="1149350" y="0"/>
                  </a:moveTo>
                  <a:lnTo>
                    <a:pt x="1454150" y="0"/>
                  </a:lnTo>
                  <a:lnTo>
                    <a:pt x="311150" y="990600"/>
                  </a:lnTo>
                  <a:lnTo>
                    <a:pt x="0" y="984250"/>
                  </a:lnTo>
                  <a:lnTo>
                    <a:pt x="1149350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758176" y="2118784"/>
            <a:ext cx="1077384" cy="479666"/>
            <a:chOff x="7758176" y="2118784"/>
            <a:chExt cx="1077384" cy="479666"/>
          </a:xfrm>
        </p:grpSpPr>
        <p:sp>
          <p:nvSpPr>
            <p:cNvPr id="125" name="Oval 18"/>
            <p:cNvSpPr>
              <a:spLocks noChangeArrowheads="1"/>
            </p:cNvSpPr>
            <p:nvPr/>
          </p:nvSpPr>
          <p:spPr bwMode="auto">
            <a:xfrm>
              <a:off x="8061788" y="2118784"/>
              <a:ext cx="253010" cy="45541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2"/>
            <p:cNvSpPr>
              <a:spLocks noChangeArrowheads="1"/>
            </p:cNvSpPr>
            <p:nvPr/>
          </p:nvSpPr>
          <p:spPr bwMode="auto">
            <a:xfrm>
              <a:off x="7758176" y="2118784"/>
              <a:ext cx="455418" cy="467015"/>
            </a:xfrm>
            <a:custGeom>
              <a:avLst/>
              <a:gdLst>
                <a:gd name="T0" fmla="*/ 164748 w 953559"/>
                <a:gd name="T1" fmla="*/ 8467 h 703263"/>
                <a:gd name="T2" fmla="*/ 149475 w 953559"/>
                <a:gd name="T3" fmla="*/ 59267 h 703263"/>
                <a:gd name="T4" fmla="*/ 139700 w 953559"/>
                <a:gd name="T5" fmla="*/ 141817 h 703263"/>
                <a:gd name="T6" fmla="*/ 134201 w 953559"/>
                <a:gd name="T7" fmla="*/ 233892 h 703263"/>
                <a:gd name="T8" fmla="*/ 132369 w 953559"/>
                <a:gd name="T9" fmla="*/ 376767 h 703263"/>
                <a:gd name="T10" fmla="*/ 137867 w 953559"/>
                <a:gd name="T11" fmla="*/ 525992 h 703263"/>
                <a:gd name="T12" fmla="*/ 148864 w 953559"/>
                <a:gd name="T13" fmla="*/ 640292 h 703263"/>
                <a:gd name="T14" fmla="*/ 162915 w 953559"/>
                <a:gd name="T15" fmla="*/ 687917 h 703263"/>
                <a:gd name="T16" fmla="*/ 169636 w 953559"/>
                <a:gd name="T17" fmla="*/ 694267 h 703263"/>
                <a:gd name="T18" fmla="*/ 45005 w 953559"/>
                <a:gd name="T19" fmla="*/ 691092 h 703263"/>
                <a:gd name="T20" fmla="*/ 37675 w 953559"/>
                <a:gd name="T21" fmla="*/ 697442 h 703263"/>
                <a:gd name="T22" fmla="*/ 20568 w 953559"/>
                <a:gd name="T23" fmla="*/ 656167 h 703263"/>
                <a:gd name="T24" fmla="*/ 8961 w 953559"/>
                <a:gd name="T25" fmla="*/ 573617 h 703263"/>
                <a:gd name="T26" fmla="*/ 1629 w 953559"/>
                <a:gd name="T27" fmla="*/ 430742 h 703263"/>
                <a:gd name="T28" fmla="*/ 1018 w 953559"/>
                <a:gd name="T29" fmla="*/ 287867 h 703263"/>
                <a:gd name="T30" fmla="*/ 7739 w 953559"/>
                <a:gd name="T31" fmla="*/ 151342 h 703263"/>
                <a:gd name="T32" fmla="*/ 22400 w 953559"/>
                <a:gd name="T33" fmla="*/ 37042 h 703263"/>
                <a:gd name="T34" fmla="*/ 37063 w 953559"/>
                <a:gd name="T35" fmla="*/ 8467 h 703263"/>
                <a:gd name="T36" fmla="*/ 164748 w 953559"/>
                <a:gd name="T37" fmla="*/ 8467 h 703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3559"/>
                <a:gd name="T58" fmla="*/ 0 h 703263"/>
                <a:gd name="T59" fmla="*/ 953559 w 953559"/>
                <a:gd name="T60" fmla="*/ 703263 h 703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3559" h="703263">
                  <a:moveTo>
                    <a:pt x="856192" y="8467"/>
                  </a:moveTo>
                  <a:cubicBezTo>
                    <a:pt x="953559" y="16934"/>
                    <a:pt x="798513" y="37042"/>
                    <a:pt x="776817" y="59267"/>
                  </a:cubicBezTo>
                  <a:cubicBezTo>
                    <a:pt x="755121" y="81492"/>
                    <a:pt x="739246" y="112713"/>
                    <a:pt x="726017" y="141817"/>
                  </a:cubicBezTo>
                  <a:cubicBezTo>
                    <a:pt x="712788" y="170921"/>
                    <a:pt x="703792" y="194734"/>
                    <a:pt x="697442" y="233892"/>
                  </a:cubicBezTo>
                  <a:cubicBezTo>
                    <a:pt x="691092" y="273050"/>
                    <a:pt x="684742" y="328084"/>
                    <a:pt x="687917" y="376767"/>
                  </a:cubicBezTo>
                  <a:cubicBezTo>
                    <a:pt x="691092" y="425450"/>
                    <a:pt x="702205" y="482071"/>
                    <a:pt x="716492" y="525992"/>
                  </a:cubicBezTo>
                  <a:cubicBezTo>
                    <a:pt x="730779" y="569913"/>
                    <a:pt x="751946" y="613305"/>
                    <a:pt x="773642" y="640292"/>
                  </a:cubicBezTo>
                  <a:cubicBezTo>
                    <a:pt x="795338" y="667279"/>
                    <a:pt x="828675" y="678921"/>
                    <a:pt x="846667" y="687917"/>
                  </a:cubicBezTo>
                  <a:cubicBezTo>
                    <a:pt x="864659" y="696913"/>
                    <a:pt x="881592" y="694267"/>
                    <a:pt x="881592" y="694267"/>
                  </a:cubicBezTo>
                  <a:lnTo>
                    <a:pt x="233892" y="691092"/>
                  </a:lnTo>
                  <a:cubicBezTo>
                    <a:pt x="119592" y="691621"/>
                    <a:pt x="216959" y="703263"/>
                    <a:pt x="195792" y="697442"/>
                  </a:cubicBezTo>
                  <a:cubicBezTo>
                    <a:pt x="174625" y="691621"/>
                    <a:pt x="131763" y="676804"/>
                    <a:pt x="106892" y="656167"/>
                  </a:cubicBezTo>
                  <a:cubicBezTo>
                    <a:pt x="82021" y="635530"/>
                    <a:pt x="62971" y="611188"/>
                    <a:pt x="46567" y="573617"/>
                  </a:cubicBezTo>
                  <a:cubicBezTo>
                    <a:pt x="30163" y="536046"/>
                    <a:pt x="15346" y="478367"/>
                    <a:pt x="8467" y="430742"/>
                  </a:cubicBezTo>
                  <a:cubicBezTo>
                    <a:pt x="1588" y="383117"/>
                    <a:pt x="0" y="334434"/>
                    <a:pt x="5292" y="287867"/>
                  </a:cubicBezTo>
                  <a:cubicBezTo>
                    <a:pt x="10584" y="241300"/>
                    <a:pt x="21696" y="193146"/>
                    <a:pt x="40217" y="151342"/>
                  </a:cubicBezTo>
                  <a:cubicBezTo>
                    <a:pt x="58738" y="109538"/>
                    <a:pt x="91017" y="60855"/>
                    <a:pt x="116417" y="37042"/>
                  </a:cubicBezTo>
                  <a:cubicBezTo>
                    <a:pt x="141817" y="13230"/>
                    <a:pt x="69321" y="13229"/>
                    <a:pt x="192617" y="8467"/>
                  </a:cubicBezTo>
                  <a:cubicBezTo>
                    <a:pt x="315913" y="3705"/>
                    <a:pt x="758825" y="0"/>
                    <a:pt x="856192" y="8467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8"/>
            <p:cNvSpPr>
              <a:spLocks noChangeArrowheads="1"/>
            </p:cNvSpPr>
            <p:nvPr/>
          </p:nvSpPr>
          <p:spPr bwMode="auto">
            <a:xfrm>
              <a:off x="8582550" y="2131435"/>
              <a:ext cx="253010" cy="45541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8" name="Straight Connector 21"/>
            <p:cNvCxnSpPr>
              <a:cxnSpLocks noChangeShapeType="1"/>
              <a:stCxn id="129" idx="0"/>
            </p:cNvCxnSpPr>
            <p:nvPr/>
          </p:nvCxnSpPr>
          <p:spPr bwMode="auto">
            <a:xfrm rot="16200000" flipH="1">
              <a:off x="8544071" y="1992807"/>
              <a:ext cx="1055" cy="278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9" name="Oval 15"/>
            <p:cNvSpPr>
              <a:spLocks noChangeArrowheads="1"/>
            </p:cNvSpPr>
            <p:nvPr/>
          </p:nvSpPr>
          <p:spPr bwMode="auto">
            <a:xfrm>
              <a:off x="8278938" y="2131435"/>
              <a:ext cx="253010" cy="4554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0" name="Straight Connector 28"/>
            <p:cNvCxnSpPr>
              <a:cxnSpLocks noChangeShapeType="1"/>
            </p:cNvCxnSpPr>
            <p:nvPr/>
          </p:nvCxnSpPr>
          <p:spPr bwMode="auto">
            <a:xfrm rot="16200000" flipH="1">
              <a:off x="8594673" y="2447171"/>
              <a:ext cx="1054" cy="278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1" name="Freeform 54"/>
            <p:cNvSpPr>
              <a:spLocks noChangeArrowheads="1"/>
            </p:cNvSpPr>
            <p:nvPr/>
          </p:nvSpPr>
          <p:spPr bwMode="auto">
            <a:xfrm>
              <a:off x="8246258" y="2127218"/>
              <a:ext cx="91716" cy="79066"/>
            </a:xfrm>
            <a:custGeom>
              <a:avLst/>
              <a:gdLst>
                <a:gd name="T0" fmla="*/ 7640 w 137054"/>
                <a:gd name="T1" fmla="*/ 16117 h 119591"/>
                <a:gd name="T2" fmla="*/ 128784 w 137054"/>
                <a:gd name="T3" fmla="*/ 16117 h 119591"/>
                <a:gd name="T4" fmla="*/ 82946 w 137054"/>
                <a:gd name="T5" fmla="*/ 112814 h 119591"/>
                <a:gd name="T6" fmla="*/ 7640 w 137054"/>
                <a:gd name="T7" fmla="*/ 16117 h 1195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054"/>
                <a:gd name="T13" fmla="*/ 0 h 119591"/>
                <a:gd name="T14" fmla="*/ 137054 w 137054"/>
                <a:gd name="T15" fmla="*/ 119591 h 1195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054" h="119591">
                  <a:moveTo>
                    <a:pt x="7408" y="16404"/>
                  </a:moveTo>
                  <a:cubicBezTo>
                    <a:pt x="14816" y="0"/>
                    <a:pt x="112712" y="0"/>
                    <a:pt x="124883" y="16404"/>
                  </a:cubicBezTo>
                  <a:cubicBezTo>
                    <a:pt x="137054" y="32808"/>
                    <a:pt x="93662" y="110067"/>
                    <a:pt x="80433" y="114829"/>
                  </a:cubicBezTo>
                  <a:cubicBezTo>
                    <a:pt x="67204" y="119591"/>
                    <a:pt x="0" y="32808"/>
                    <a:pt x="7408" y="1640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2" name="Straight Connector 25"/>
            <p:cNvCxnSpPr>
              <a:cxnSpLocks noChangeShapeType="1"/>
            </p:cNvCxnSpPr>
            <p:nvPr/>
          </p:nvCxnSpPr>
          <p:spPr bwMode="auto">
            <a:xfrm>
              <a:off x="8177734" y="2130381"/>
              <a:ext cx="202408" cy="10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33" name="Freeform 55"/>
            <p:cNvSpPr>
              <a:spLocks noChangeArrowheads="1"/>
            </p:cNvSpPr>
            <p:nvPr/>
          </p:nvSpPr>
          <p:spPr bwMode="auto">
            <a:xfrm rot="10800000">
              <a:off x="8238878" y="2507788"/>
              <a:ext cx="90662" cy="79065"/>
            </a:xfrm>
            <a:custGeom>
              <a:avLst/>
              <a:gdLst>
                <a:gd name="T0" fmla="*/ 7295 w 137054"/>
                <a:gd name="T1" fmla="*/ 16115 h 119591"/>
                <a:gd name="T2" fmla="*/ 122967 w 137054"/>
                <a:gd name="T3" fmla="*/ 16115 h 119591"/>
                <a:gd name="T4" fmla="*/ 79199 w 137054"/>
                <a:gd name="T5" fmla="*/ 112811 h 119591"/>
                <a:gd name="T6" fmla="*/ 7295 w 137054"/>
                <a:gd name="T7" fmla="*/ 16115 h 1195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054"/>
                <a:gd name="T13" fmla="*/ 0 h 119591"/>
                <a:gd name="T14" fmla="*/ 137054 w 137054"/>
                <a:gd name="T15" fmla="*/ 119591 h 1195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054" h="119591">
                  <a:moveTo>
                    <a:pt x="7408" y="16404"/>
                  </a:moveTo>
                  <a:cubicBezTo>
                    <a:pt x="14816" y="0"/>
                    <a:pt x="112712" y="0"/>
                    <a:pt x="124883" y="16404"/>
                  </a:cubicBezTo>
                  <a:cubicBezTo>
                    <a:pt x="137054" y="32808"/>
                    <a:pt x="93662" y="110067"/>
                    <a:pt x="80433" y="114829"/>
                  </a:cubicBezTo>
                  <a:cubicBezTo>
                    <a:pt x="67204" y="119591"/>
                    <a:pt x="0" y="32808"/>
                    <a:pt x="7408" y="1640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16"/>
            <p:cNvSpPr>
              <a:spLocks noChangeArrowheads="1"/>
            </p:cNvSpPr>
            <p:nvPr/>
          </p:nvSpPr>
          <p:spPr bwMode="auto">
            <a:xfrm>
              <a:off x="8076530" y="2131435"/>
              <a:ext cx="253010" cy="4554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5" name="Straight Connector 29"/>
            <p:cNvCxnSpPr>
              <a:cxnSpLocks noChangeShapeType="1"/>
            </p:cNvCxnSpPr>
            <p:nvPr/>
          </p:nvCxnSpPr>
          <p:spPr bwMode="auto">
            <a:xfrm>
              <a:off x="8228336" y="2584745"/>
              <a:ext cx="202408" cy="1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36" name="Freeform 52"/>
            <p:cNvSpPr>
              <a:spLocks noChangeArrowheads="1"/>
            </p:cNvSpPr>
            <p:nvPr/>
          </p:nvSpPr>
          <p:spPr bwMode="auto">
            <a:xfrm>
              <a:off x="8278938" y="2131435"/>
              <a:ext cx="455418" cy="467015"/>
            </a:xfrm>
            <a:custGeom>
              <a:avLst/>
              <a:gdLst>
                <a:gd name="T0" fmla="*/ 164748 w 953559"/>
                <a:gd name="T1" fmla="*/ 8467 h 703263"/>
                <a:gd name="T2" fmla="*/ 149475 w 953559"/>
                <a:gd name="T3" fmla="*/ 59267 h 703263"/>
                <a:gd name="T4" fmla="*/ 139700 w 953559"/>
                <a:gd name="T5" fmla="*/ 141817 h 703263"/>
                <a:gd name="T6" fmla="*/ 134201 w 953559"/>
                <a:gd name="T7" fmla="*/ 233892 h 703263"/>
                <a:gd name="T8" fmla="*/ 132369 w 953559"/>
                <a:gd name="T9" fmla="*/ 376767 h 703263"/>
                <a:gd name="T10" fmla="*/ 137867 w 953559"/>
                <a:gd name="T11" fmla="*/ 525992 h 703263"/>
                <a:gd name="T12" fmla="*/ 148864 w 953559"/>
                <a:gd name="T13" fmla="*/ 640292 h 703263"/>
                <a:gd name="T14" fmla="*/ 162915 w 953559"/>
                <a:gd name="T15" fmla="*/ 687917 h 703263"/>
                <a:gd name="T16" fmla="*/ 169636 w 953559"/>
                <a:gd name="T17" fmla="*/ 694267 h 703263"/>
                <a:gd name="T18" fmla="*/ 45005 w 953559"/>
                <a:gd name="T19" fmla="*/ 691092 h 703263"/>
                <a:gd name="T20" fmla="*/ 37675 w 953559"/>
                <a:gd name="T21" fmla="*/ 697442 h 703263"/>
                <a:gd name="T22" fmla="*/ 20568 w 953559"/>
                <a:gd name="T23" fmla="*/ 656167 h 703263"/>
                <a:gd name="T24" fmla="*/ 8961 w 953559"/>
                <a:gd name="T25" fmla="*/ 573617 h 703263"/>
                <a:gd name="T26" fmla="*/ 1629 w 953559"/>
                <a:gd name="T27" fmla="*/ 430742 h 703263"/>
                <a:gd name="T28" fmla="*/ 1018 w 953559"/>
                <a:gd name="T29" fmla="*/ 287867 h 703263"/>
                <a:gd name="T30" fmla="*/ 7739 w 953559"/>
                <a:gd name="T31" fmla="*/ 151342 h 703263"/>
                <a:gd name="T32" fmla="*/ 22400 w 953559"/>
                <a:gd name="T33" fmla="*/ 37042 h 703263"/>
                <a:gd name="T34" fmla="*/ 37063 w 953559"/>
                <a:gd name="T35" fmla="*/ 8467 h 703263"/>
                <a:gd name="T36" fmla="*/ 164748 w 953559"/>
                <a:gd name="T37" fmla="*/ 8467 h 703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3559"/>
                <a:gd name="T58" fmla="*/ 0 h 703263"/>
                <a:gd name="T59" fmla="*/ 953559 w 953559"/>
                <a:gd name="T60" fmla="*/ 703263 h 7032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3559" h="703263">
                  <a:moveTo>
                    <a:pt x="856192" y="8467"/>
                  </a:moveTo>
                  <a:cubicBezTo>
                    <a:pt x="953559" y="16934"/>
                    <a:pt x="798513" y="37042"/>
                    <a:pt x="776817" y="59267"/>
                  </a:cubicBezTo>
                  <a:cubicBezTo>
                    <a:pt x="755121" y="81492"/>
                    <a:pt x="739246" y="112713"/>
                    <a:pt x="726017" y="141817"/>
                  </a:cubicBezTo>
                  <a:cubicBezTo>
                    <a:pt x="712788" y="170921"/>
                    <a:pt x="703792" y="194734"/>
                    <a:pt x="697442" y="233892"/>
                  </a:cubicBezTo>
                  <a:cubicBezTo>
                    <a:pt x="691092" y="273050"/>
                    <a:pt x="684742" y="328084"/>
                    <a:pt x="687917" y="376767"/>
                  </a:cubicBezTo>
                  <a:cubicBezTo>
                    <a:pt x="691092" y="425450"/>
                    <a:pt x="702205" y="482071"/>
                    <a:pt x="716492" y="525992"/>
                  </a:cubicBezTo>
                  <a:cubicBezTo>
                    <a:pt x="730779" y="569913"/>
                    <a:pt x="751946" y="613305"/>
                    <a:pt x="773642" y="640292"/>
                  </a:cubicBezTo>
                  <a:cubicBezTo>
                    <a:pt x="795338" y="667279"/>
                    <a:pt x="828675" y="678921"/>
                    <a:pt x="846667" y="687917"/>
                  </a:cubicBezTo>
                  <a:cubicBezTo>
                    <a:pt x="864659" y="696913"/>
                    <a:pt x="881592" y="694267"/>
                    <a:pt x="881592" y="694267"/>
                  </a:cubicBezTo>
                  <a:lnTo>
                    <a:pt x="233892" y="691092"/>
                  </a:lnTo>
                  <a:cubicBezTo>
                    <a:pt x="119592" y="691621"/>
                    <a:pt x="216959" y="703263"/>
                    <a:pt x="195792" y="697442"/>
                  </a:cubicBezTo>
                  <a:cubicBezTo>
                    <a:pt x="174625" y="691621"/>
                    <a:pt x="131763" y="676804"/>
                    <a:pt x="106892" y="656167"/>
                  </a:cubicBezTo>
                  <a:cubicBezTo>
                    <a:pt x="82021" y="635530"/>
                    <a:pt x="62971" y="611188"/>
                    <a:pt x="46567" y="573617"/>
                  </a:cubicBezTo>
                  <a:cubicBezTo>
                    <a:pt x="30163" y="536046"/>
                    <a:pt x="15346" y="478367"/>
                    <a:pt x="8467" y="430742"/>
                  </a:cubicBezTo>
                  <a:cubicBezTo>
                    <a:pt x="1588" y="383117"/>
                    <a:pt x="0" y="334434"/>
                    <a:pt x="5292" y="287867"/>
                  </a:cubicBezTo>
                  <a:cubicBezTo>
                    <a:pt x="10584" y="241300"/>
                    <a:pt x="21696" y="193146"/>
                    <a:pt x="40217" y="151342"/>
                  </a:cubicBezTo>
                  <a:cubicBezTo>
                    <a:pt x="58738" y="109538"/>
                    <a:pt x="91017" y="60855"/>
                    <a:pt x="116417" y="37042"/>
                  </a:cubicBezTo>
                  <a:cubicBezTo>
                    <a:pt x="141817" y="13230"/>
                    <a:pt x="69321" y="13229"/>
                    <a:pt x="192617" y="8467"/>
                  </a:cubicBezTo>
                  <a:cubicBezTo>
                    <a:pt x="315913" y="3705"/>
                    <a:pt x="758825" y="0"/>
                    <a:pt x="856192" y="846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635625" y="2329423"/>
            <a:ext cx="1033464" cy="388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37343" y="2431588"/>
            <a:ext cx="47305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6537343" y="2574202"/>
            <a:ext cx="625457" cy="97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5285985" y="2431588"/>
            <a:ext cx="47305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5146285" y="2574202"/>
            <a:ext cx="625457" cy="97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80271"/>
              </p:ext>
            </p:extLst>
          </p:nvPr>
        </p:nvGraphicFramePr>
        <p:xfrm>
          <a:off x="6739287" y="2593588"/>
          <a:ext cx="2365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981" name="Equation" r:id="rId70" imgW="139700" imgH="190500" progId="Equation.DSMT4">
                  <p:embed/>
                </p:oleObj>
              </mc:Choice>
              <mc:Fallback>
                <p:oleObj name="Equation" r:id="rId70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287" y="2593588"/>
                        <a:ext cx="2365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779057"/>
              </p:ext>
            </p:extLst>
          </p:nvPr>
        </p:nvGraphicFramePr>
        <p:xfrm>
          <a:off x="5322094" y="2598270"/>
          <a:ext cx="2365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982" name="Equation" r:id="rId72" imgW="139700" imgH="190500" progId="Equation.DSMT4">
                  <p:embed/>
                </p:oleObj>
              </mc:Choice>
              <mc:Fallback>
                <p:oleObj name="Equation" r:id="rId72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094" y="2598270"/>
                        <a:ext cx="2365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092990"/>
              </p:ext>
            </p:extLst>
          </p:nvPr>
        </p:nvGraphicFramePr>
        <p:xfrm>
          <a:off x="5160963" y="2012950"/>
          <a:ext cx="3905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983" name="Equation" r:id="rId73" imgW="228600" imgH="190500" progId="Equation.DSMT4">
                  <p:embed/>
                </p:oleObj>
              </mc:Choice>
              <mc:Fallback>
                <p:oleObj name="Equation" r:id="rId7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63" y="2012950"/>
                        <a:ext cx="3905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594726"/>
              </p:ext>
            </p:extLst>
          </p:nvPr>
        </p:nvGraphicFramePr>
        <p:xfrm>
          <a:off x="6686552" y="2033284"/>
          <a:ext cx="3905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984" name="Equation" r:id="rId75" imgW="228600" imgH="190500" progId="Equation.DSMT4">
                  <p:embed/>
                </p:oleObj>
              </mc:Choice>
              <mc:Fallback>
                <p:oleObj name="Equation" r:id="rId75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2" y="2033284"/>
                        <a:ext cx="3905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839725"/>
              </p:ext>
            </p:extLst>
          </p:nvPr>
        </p:nvGraphicFramePr>
        <p:xfrm>
          <a:off x="2614613" y="3589967"/>
          <a:ext cx="473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985" name="Equation" r:id="rId76" imgW="279400" imgH="203200" progId="Equation.DSMT4">
                  <p:embed/>
                </p:oleObj>
              </mc:Choice>
              <mc:Fallback>
                <p:oleObj name="Equation" r:id="rId76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3589967"/>
                        <a:ext cx="4730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" name="Object 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047543"/>
              </p:ext>
            </p:extLst>
          </p:nvPr>
        </p:nvGraphicFramePr>
        <p:xfrm>
          <a:off x="966788" y="4019550"/>
          <a:ext cx="4338637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986" name="Equation" r:id="rId77" imgW="2590800" imgH="1524000" progId="Equation.DSMT4">
                  <p:embed/>
                </p:oleObj>
              </mc:Choice>
              <mc:Fallback>
                <p:oleObj name="Equation" r:id="rId77" imgW="2590800" imgH="152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966788" y="4019550"/>
                        <a:ext cx="4338637" cy="25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4" name="Straight Connector 213"/>
          <p:cNvCxnSpPr/>
          <p:nvPr/>
        </p:nvCxnSpPr>
        <p:spPr>
          <a:xfrm flipV="1">
            <a:off x="1270000" y="4146854"/>
            <a:ext cx="812800" cy="521793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5" name="Object 2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022536"/>
              </p:ext>
            </p:extLst>
          </p:nvPr>
        </p:nvGraphicFramePr>
        <p:xfrm>
          <a:off x="2082800" y="3987630"/>
          <a:ext cx="161925" cy="19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987" name="Equation" r:id="rId79" imgW="127000" imgH="152400" progId="Equation.DSMT4">
                  <p:embed/>
                </p:oleObj>
              </mc:Choice>
              <mc:Fallback>
                <p:oleObj name="Equation" r:id="rId79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2082800" y="3987630"/>
                        <a:ext cx="161925" cy="194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6" name="Straight Connector 215"/>
          <p:cNvCxnSpPr/>
          <p:nvPr/>
        </p:nvCxnSpPr>
        <p:spPr>
          <a:xfrm flipV="1">
            <a:off x="2133600" y="5397500"/>
            <a:ext cx="279400" cy="363348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3365501" y="5253926"/>
            <a:ext cx="279400" cy="363348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Freeform 110"/>
          <p:cNvSpPr/>
          <p:nvPr/>
        </p:nvSpPr>
        <p:spPr>
          <a:xfrm>
            <a:off x="5937249" y="1477666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 rot="10800000">
            <a:off x="5944168" y="4638187"/>
            <a:ext cx="431800" cy="152400"/>
          </a:xfrm>
          <a:custGeom>
            <a:avLst/>
            <a:gdLst>
              <a:gd name="connsiteX0" fmla="*/ 0 w 431800"/>
              <a:gd name="connsiteY0" fmla="*/ 50800 h 152400"/>
              <a:gd name="connsiteX1" fmla="*/ 93134 w 431800"/>
              <a:gd name="connsiteY1" fmla="*/ 148167 h 152400"/>
              <a:gd name="connsiteX2" fmla="*/ 165100 w 431800"/>
              <a:gd name="connsiteY2" fmla="*/ 97367 h 152400"/>
              <a:gd name="connsiteX3" fmla="*/ 283634 w 431800"/>
              <a:gd name="connsiteY3" fmla="*/ 152400 h 152400"/>
              <a:gd name="connsiteX4" fmla="*/ 431800 w 431800"/>
              <a:gd name="connsiteY4" fmla="*/ 84667 h 152400"/>
              <a:gd name="connsiteX5" fmla="*/ 419100 w 431800"/>
              <a:gd name="connsiteY5" fmla="*/ 0 h 152400"/>
              <a:gd name="connsiteX6" fmla="*/ 0 w 431800"/>
              <a:gd name="connsiteY6" fmla="*/ 508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00" h="152400">
                <a:moveTo>
                  <a:pt x="0" y="50800"/>
                </a:moveTo>
                <a:lnTo>
                  <a:pt x="93134" y="148167"/>
                </a:lnTo>
                <a:lnTo>
                  <a:pt x="165100" y="97367"/>
                </a:lnTo>
                <a:lnTo>
                  <a:pt x="283634" y="152400"/>
                </a:lnTo>
                <a:lnTo>
                  <a:pt x="431800" y="84667"/>
                </a:lnTo>
                <a:lnTo>
                  <a:pt x="41910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17"/>
          <p:cNvSpPr txBox="1"/>
          <p:nvPr/>
        </p:nvSpPr>
        <p:spPr>
          <a:xfrm>
            <a:off x="6994875" y="447828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hin      sheet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3-D view</a:t>
            </a:r>
            <a:endParaRPr lang="en-US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296282"/>
              </p:ext>
            </p:extLst>
          </p:nvPr>
        </p:nvGraphicFramePr>
        <p:xfrm>
          <a:off x="7369175" y="551481"/>
          <a:ext cx="257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988" name="Equation" r:id="rId81" imgW="152400" imgH="114300" progId="Equation.DSMT4">
                  <p:embed/>
                </p:oleObj>
              </mc:Choice>
              <mc:Fallback>
                <p:oleObj name="Equation" r:id="rId81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175" y="551481"/>
                        <a:ext cx="257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436976"/>
              </p:ext>
            </p:extLst>
          </p:nvPr>
        </p:nvGraphicFramePr>
        <p:xfrm>
          <a:off x="5891781" y="772583"/>
          <a:ext cx="257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989" name="Equation" r:id="rId83" imgW="152400" imgH="114300" progId="Equation.DSMT4">
                  <p:embed/>
                </p:oleObj>
              </mc:Choice>
              <mc:Fallback>
                <p:oleObj name="Equation" r:id="rId83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781" y="772583"/>
                        <a:ext cx="257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97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61"/>
            </p:par>
          </p:childTnLst>
        </p:cTn>
      </p:par>
    </p:tnLst>
    <p:bldLst>
      <p:bldP spid="44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458200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Example </a:t>
            </a:r>
            <a:r>
              <a:rPr lang="en-US" sz="2800" b="1" dirty="0" smtClean="0">
                <a:latin typeface="Times New Roman"/>
                <a:ea typeface="ＭＳ Ｐゴシック" charset="0"/>
                <a:cs typeface="Times New Roman"/>
              </a:rPr>
              <a:t>16 </a:t>
            </a:r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- Faraday</a:t>
            </a:r>
            <a:r>
              <a:rPr lang="ja-JP" altLang="en-US" sz="2800" b="1" dirty="0">
                <a:latin typeface="Times New Roman"/>
                <a:ea typeface="ＭＳ Ｐゴシック" charset="0"/>
                <a:cs typeface="Times New Roman"/>
              </a:rPr>
              <a:t>’</a:t>
            </a:r>
            <a:r>
              <a:rPr lang="en-US" sz="2800" b="1" dirty="0">
                <a:latin typeface="Times New Roman"/>
                <a:ea typeface="ＭＳ Ｐゴシック" charset="0"/>
                <a:cs typeface="Times New Roman"/>
              </a:rPr>
              <a:t>s Ice Pail Experiment</a:t>
            </a:r>
            <a:endParaRPr lang="en-US" sz="2800" dirty="0"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727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064000"/>
            <a:ext cx="3556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22.)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" y="1124010"/>
            <a:ext cx="257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Courtesy of Mr. White: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31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681562" y="6386514"/>
            <a:ext cx="452116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25a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709244"/>
            <a:ext cx="9109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Electric Potentials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61988"/>
            <a:ext cx="9109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(energy considerations)</a:t>
            </a:r>
            <a:endParaRPr lang="en-US" sz="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315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23.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4215" y="324187"/>
            <a:ext cx="59914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pple Chancery"/>
                <a:cs typeface="Apple Chancery"/>
              </a:rPr>
              <a:t>An 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ELECTRICAL POTENTIAL FIELD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measuring the amount </a:t>
            </a:r>
            <a:r>
              <a:rPr lang="en-US" sz="2000" dirty="0" smtClean="0">
                <a:latin typeface="Times New Roman"/>
                <a:cs typeface="Times New Roman"/>
              </a:rPr>
              <a:t>of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potential energy per unit charge AVAILABLE </a:t>
            </a:r>
            <a:r>
              <a:rPr lang="en-US" sz="2000" dirty="0" smtClean="0">
                <a:latin typeface="Times New Roman"/>
                <a:cs typeface="Times New Roman"/>
              </a:rPr>
              <a:t>at all points in the region of a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field-producing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charge, </a:t>
            </a:r>
            <a:r>
              <a:rPr lang="en-US" sz="2000" dirty="0" smtClean="0">
                <a:latin typeface="Times New Roman"/>
                <a:cs typeface="Times New Roman"/>
              </a:rPr>
              <a:t>can be (and is) associated with </a:t>
            </a:r>
            <a:r>
              <a:rPr lang="en-US" sz="2000" i="1" dirty="0" smtClean="0">
                <a:latin typeface="Times New Roman"/>
                <a:cs typeface="Times New Roman"/>
              </a:rPr>
              <a:t>any </a:t>
            </a:r>
            <a:r>
              <a:rPr lang="en-US" sz="2000" dirty="0" smtClean="0">
                <a:latin typeface="Times New Roman"/>
                <a:cs typeface="Times New Roman"/>
              </a:rPr>
              <a:t>charge configuration.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4215" y="2218214"/>
            <a:ext cx="867118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An ELECTRICAL POTENTIAL FIELD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exists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wherever there is charge </a:t>
            </a:r>
            <a:r>
              <a:rPr lang="en-US" sz="2000" dirty="0" smtClean="0">
                <a:latin typeface="Times New Roman"/>
                <a:cs typeface="Times New Roman"/>
              </a:rPr>
              <a:t>(and, for that matter,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wherever there is </a:t>
            </a:r>
            <a:r>
              <a:rPr lang="en-US" sz="2000" dirty="0" smtClean="0">
                <a:latin typeface="Times New Roman"/>
                <a:cs typeface="Times New Roman"/>
              </a:rPr>
              <a:t>an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 field</a:t>
            </a:r>
            <a:r>
              <a:rPr lang="en-US" sz="2000" dirty="0" smtClean="0">
                <a:latin typeface="Times New Roman"/>
                <a:cs typeface="Times New Roman"/>
              </a:rPr>
              <a:t>).  For the potential fields to exist, there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doesn’t need to be present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secondary charge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 feel the effect</a:t>
            </a:r>
            <a:r>
              <a:rPr lang="en-US" sz="2000" dirty="0" smtClean="0">
                <a:latin typeface="Times New Roman"/>
                <a:cs typeface="Times New Roman"/>
              </a:rPr>
              <a:t>.  And because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voltage-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tell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us how much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energy is available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PER UNIT CHARGE </a:t>
            </a:r>
            <a:r>
              <a:rPr lang="en-US" sz="2000" dirty="0" smtClean="0">
                <a:latin typeface="Times New Roman"/>
                <a:cs typeface="Times New Roman"/>
              </a:rPr>
              <a:t>at a point,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electrical potential field V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defined as: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300743"/>
              </p:ext>
            </p:extLst>
          </p:nvPr>
        </p:nvGraphicFramePr>
        <p:xfrm>
          <a:off x="3849688" y="4003675"/>
          <a:ext cx="8731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275" name="Equation" r:id="rId4" imgW="520700" imgH="330200" progId="Equation.DSMT4">
                  <p:embed/>
                </p:oleObj>
              </mc:Choice>
              <mc:Fallback>
                <p:oleObj name="Equation" r:id="rId4" imgW="520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9688" y="4003675"/>
                        <a:ext cx="8731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440563" y="297893"/>
            <a:ext cx="2610674" cy="1920321"/>
            <a:chOff x="6180138" y="660400"/>
            <a:chExt cx="2610674" cy="1920321"/>
          </a:xfrm>
        </p:grpSpPr>
        <p:grpSp>
          <p:nvGrpSpPr>
            <p:cNvPr id="4" name="Group 3"/>
            <p:cNvGrpSpPr/>
            <p:nvPr/>
          </p:nvGrpSpPr>
          <p:grpSpPr>
            <a:xfrm>
              <a:off x="6897688" y="1479550"/>
              <a:ext cx="368300" cy="368300"/>
              <a:chOff x="7010400" y="1295400"/>
              <a:chExt cx="368300" cy="3683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7010400" y="1295400"/>
                <a:ext cx="368300" cy="36830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6572783"/>
                  </p:ext>
                </p:extLst>
              </p:nvPr>
            </p:nvGraphicFramePr>
            <p:xfrm>
              <a:off x="7061200" y="1336675"/>
              <a:ext cx="255587" cy="300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276" name="Equation" r:id="rId6" imgW="152400" imgH="177800" progId="Equation.DSMT4">
                      <p:embed/>
                    </p:oleObj>
                  </mc:Choice>
                  <mc:Fallback>
                    <p:oleObj name="Equation" r:id="rId6" imgW="152400" imgH="177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061200" y="1336675"/>
                            <a:ext cx="255587" cy="300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7"/>
            <p:cNvGrpSpPr/>
            <p:nvPr/>
          </p:nvGrpSpPr>
          <p:grpSpPr>
            <a:xfrm>
              <a:off x="6180138" y="762000"/>
              <a:ext cx="1808163" cy="1817687"/>
              <a:chOff x="6180138" y="762000"/>
              <a:chExt cx="1808163" cy="181768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180138" y="762000"/>
                <a:ext cx="1804988" cy="1803400"/>
                <a:chOff x="6180138" y="762000"/>
                <a:chExt cx="1804988" cy="1803400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 flipH="1" flipV="1">
                  <a:off x="7073900" y="762000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7073900" y="1885950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rot="5400000" flipH="1" flipV="1">
                  <a:off x="7641432" y="1320800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rot="5400000" flipH="1">
                  <a:off x="6515894" y="1312862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 rot="2700000">
                <a:off x="6184107" y="775493"/>
                <a:ext cx="1804988" cy="1803400"/>
                <a:chOff x="6180138" y="762000"/>
                <a:chExt cx="1804988" cy="1803400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>
                <a:xfrm flipH="1" flipV="1">
                  <a:off x="7073900" y="762000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7073900" y="1885950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rot="5400000" flipH="1" flipV="1">
                  <a:off x="7641432" y="1320800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rot="5400000" flipH="1">
                  <a:off x="6515894" y="1312862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 rot="1298036">
              <a:off x="6187868" y="763034"/>
              <a:ext cx="1808163" cy="1817687"/>
              <a:chOff x="6180138" y="762000"/>
              <a:chExt cx="1808163" cy="181768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6180138" y="762000"/>
                <a:ext cx="1804988" cy="1803400"/>
                <a:chOff x="6180138" y="762000"/>
                <a:chExt cx="1804988" cy="1803400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H="1" flipV="1">
                  <a:off x="7073900" y="762000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7073900" y="1885950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rot="5400000" flipH="1" flipV="1">
                  <a:off x="7641432" y="1320800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rot="5400000" flipH="1">
                  <a:off x="6515894" y="1312862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 rot="2700000">
                <a:off x="6184107" y="775493"/>
                <a:ext cx="1804988" cy="1803400"/>
                <a:chOff x="6180138" y="762000"/>
                <a:chExt cx="1804988" cy="1803400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7073900" y="762000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>
                  <a:off x="7073900" y="1885950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rot="5400000" flipH="1" flipV="1">
                  <a:off x="7641432" y="1320800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rot="5400000" flipH="1">
                  <a:off x="6515894" y="1312862"/>
                  <a:ext cx="7938" cy="679450"/>
                </a:xfrm>
                <a:prstGeom prst="straightConnector1">
                  <a:avLst/>
                </a:prstGeom>
                <a:ln w="9525" cmpd="sng">
                  <a:solidFill>
                    <a:srgbClr val="00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TextBox 9"/>
            <p:cNvSpPr txBox="1"/>
            <p:nvPr/>
          </p:nvSpPr>
          <p:spPr>
            <a:xfrm>
              <a:off x="7599419" y="660400"/>
              <a:ext cx="11468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electrical </a:t>
              </a:r>
            </a:p>
            <a:p>
              <a:r>
                <a:rPr lang="en-US" sz="1400" dirty="0">
                  <a:latin typeface="Times New Roman"/>
                  <a:cs typeface="Times New Roman"/>
                </a:rPr>
                <a:t> </a:t>
              </a:r>
              <a:r>
                <a:rPr lang="en-US" sz="1400" dirty="0" smtClean="0">
                  <a:latin typeface="Times New Roman"/>
                  <a:cs typeface="Times New Roman"/>
                </a:rPr>
                <a:t>  disturbance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33536" y="1998118"/>
              <a:ext cx="1057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potential </a:t>
              </a:r>
            </a:p>
            <a:p>
              <a:r>
                <a:rPr lang="en-US" sz="14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field exists</a:t>
              </a:r>
              <a:endParaRPr lang="en-US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46794" y="4527012"/>
            <a:ext cx="899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1: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lang="en-US" sz="2000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ow much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potential energy </a:t>
            </a:r>
            <a:r>
              <a:rPr lang="en-US" sz="2000" dirty="0" smtClean="0">
                <a:latin typeface="Times New Roman"/>
                <a:cs typeface="Times New Roman"/>
              </a:rPr>
              <a:t>does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2 C charge </a:t>
            </a:r>
            <a:r>
              <a:rPr lang="en-US" sz="2000" dirty="0" smtClean="0">
                <a:latin typeface="Times New Roman"/>
                <a:cs typeface="Times New Roman"/>
              </a:rPr>
              <a:t>have at a point where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absolute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electrical potential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                                   ?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292259"/>
              </p:ext>
            </p:extLst>
          </p:nvPr>
        </p:nvGraphicFramePr>
        <p:xfrm>
          <a:off x="3695700" y="5011738"/>
          <a:ext cx="231933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277" name="Equation" r:id="rId8" imgW="1384300" imgH="203200" progId="Equation.DSMT4">
                  <p:embed/>
                </p:oleObj>
              </mc:Choice>
              <mc:Fallback>
                <p:oleObj name="Equation" r:id="rId8" imgW="1384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95700" y="5011738"/>
                        <a:ext cx="2319338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144067"/>
              </p:ext>
            </p:extLst>
          </p:nvPr>
        </p:nvGraphicFramePr>
        <p:xfrm>
          <a:off x="2657475" y="5472113"/>
          <a:ext cx="41322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278" name="Equation" r:id="rId10" imgW="2463800" imgH="596900" progId="Equation.DSMT4">
                  <p:embed/>
                </p:oleObj>
              </mc:Choice>
              <mc:Fallback>
                <p:oleObj name="Equation" r:id="rId10" imgW="24638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57475" y="5472113"/>
                        <a:ext cx="413226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5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24.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594" y="95587"/>
            <a:ext cx="8997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Work and Electrical-Potential (Voltage) Fields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4215" y="770414"/>
            <a:ext cx="867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Note: </a:t>
            </a:r>
            <a:r>
              <a:rPr lang="en-US" sz="2000" dirty="0" smtClean="0">
                <a:latin typeface="Times New Roman"/>
                <a:cs typeface="Times New Roman"/>
              </a:rPr>
              <a:t>An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absolute electrical potential field </a:t>
            </a:r>
            <a:r>
              <a:rPr lang="en-US" sz="2000" dirty="0" smtClean="0">
                <a:latin typeface="Times New Roman"/>
                <a:cs typeface="Times New Roman"/>
              </a:rPr>
              <a:t>is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modified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potential energy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field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4215" y="1296611"/>
            <a:ext cx="8671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Everything </a:t>
            </a:r>
            <a:r>
              <a:rPr lang="en-US" sz="2000" dirty="0" smtClean="0">
                <a:latin typeface="Times New Roman"/>
                <a:cs typeface="Times New Roman"/>
              </a:rPr>
              <a:t>you can do with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energy considerations</a:t>
            </a:r>
            <a:r>
              <a:rPr lang="en-US" sz="2000" dirty="0" smtClean="0">
                <a:latin typeface="Times New Roman"/>
                <a:cs typeface="Times New Roman"/>
              </a:rPr>
              <a:t>, you can do with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electrical potential functions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5215" y="2096216"/>
            <a:ext cx="5092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Just as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work done </a:t>
            </a:r>
            <a:r>
              <a:rPr lang="en-US" sz="2000" dirty="0" smtClean="0">
                <a:latin typeface="Times New Roman"/>
                <a:cs typeface="Times New Roman"/>
              </a:rPr>
              <a:t>on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body moving </a:t>
            </a:r>
            <a:r>
              <a:rPr lang="en-US" sz="2000" dirty="0" smtClean="0">
                <a:latin typeface="Times New Roman"/>
                <a:cs typeface="Times New Roman"/>
              </a:rPr>
              <a:t>from one point to another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lang="en-US" sz="2000" dirty="0" smtClean="0">
                <a:latin typeface="Times New Roman"/>
                <a:cs typeface="Times New Roman"/>
              </a:rPr>
              <a:t> a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conservative force field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equals                 ,  we can use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definition of absolute electrical potential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to write</a:t>
            </a:r>
            <a:r>
              <a:rPr lang="en-US" sz="2000" dirty="0" smtClean="0">
                <a:latin typeface="Times New Roman"/>
                <a:cs typeface="Times New Roman"/>
              </a:rPr>
              <a:t>: 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358011"/>
              </p:ext>
            </p:extLst>
          </p:nvPr>
        </p:nvGraphicFramePr>
        <p:xfrm>
          <a:off x="1387475" y="2771994"/>
          <a:ext cx="10858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299" name="Equation" r:id="rId4" imgW="647700" imgH="165100" progId="Equation.DSMT4">
                  <p:embed/>
                </p:oleObj>
              </mc:Choice>
              <mc:Fallback>
                <p:oleObj name="Equation" r:id="rId4" imgW="647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7475" y="2771994"/>
                        <a:ext cx="1085850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436047"/>
              </p:ext>
            </p:extLst>
          </p:nvPr>
        </p:nvGraphicFramePr>
        <p:xfrm>
          <a:off x="6403975" y="2262406"/>
          <a:ext cx="19589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300" name="Equation" r:id="rId6" imgW="1168400" imgH="609600" progId="Equation.DSMT4">
                  <p:embed/>
                </p:oleObj>
              </mc:Choice>
              <mc:Fallback>
                <p:oleObj name="Equation" r:id="rId6" imgW="11684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3975" y="2262406"/>
                        <a:ext cx="1958975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25215" y="3419655"/>
            <a:ext cx="601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Apparently, </a:t>
            </a:r>
            <a:r>
              <a:rPr lang="en-US" sz="2000" dirty="0" smtClean="0">
                <a:latin typeface="Times New Roman"/>
                <a:cs typeface="Times New Roman"/>
              </a:rPr>
              <a:t>if you know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voltage difference </a:t>
            </a:r>
            <a:r>
              <a:rPr lang="en-US" sz="2000" dirty="0" smtClean="0">
                <a:latin typeface="Times New Roman"/>
                <a:cs typeface="Times New Roman"/>
              </a:rPr>
              <a:t>between two points, you know how much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work per unit charge </a:t>
            </a:r>
            <a:r>
              <a:rPr lang="en-US" sz="2000" dirty="0" smtClean="0">
                <a:latin typeface="Times New Roman"/>
                <a:cs typeface="Times New Roman"/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potential energy per unit charge </a:t>
            </a:r>
            <a:r>
              <a:rPr lang="en-US" sz="2000" i="1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he field has available between the two points.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4215" y="4740118"/>
            <a:ext cx="8794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5: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ow much work </a:t>
            </a:r>
            <a:r>
              <a:rPr lang="en-US" sz="2000" dirty="0" smtClean="0">
                <a:latin typeface="Times New Roman"/>
                <a:cs typeface="Times New Roman"/>
              </a:rPr>
              <a:t>does a field do on a moving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2 C charge </a:t>
            </a:r>
            <a:r>
              <a:rPr lang="en-US" sz="2000" dirty="0" smtClean="0">
                <a:latin typeface="Times New Roman"/>
                <a:cs typeface="Times New Roman"/>
              </a:rPr>
              <a:t>if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potential difference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between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its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beginning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end points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 volts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924962"/>
              </p:ext>
            </p:extLst>
          </p:nvPr>
        </p:nvGraphicFramePr>
        <p:xfrm>
          <a:off x="2016125" y="5571115"/>
          <a:ext cx="47720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301" name="Equation" r:id="rId8" imgW="2844800" imgH="596900" progId="Equation.DSMT4">
                  <p:embed/>
                </p:oleObj>
              </mc:Choice>
              <mc:Fallback>
                <p:oleObj name="Equation" r:id="rId8" imgW="28448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6125" y="5571115"/>
                        <a:ext cx="477202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97164"/>
              </p:ext>
            </p:extLst>
          </p:nvPr>
        </p:nvGraphicFramePr>
        <p:xfrm>
          <a:off x="6807200" y="3610155"/>
          <a:ext cx="21082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302" name="Equation" r:id="rId10" imgW="1257300" imgH="609600" progId="Equation.DSMT4">
                  <p:embed/>
                </p:oleObj>
              </mc:Choice>
              <mc:Fallback>
                <p:oleObj name="Equation" r:id="rId10" imgW="12573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07200" y="3610155"/>
                        <a:ext cx="210820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35900" y="3096915"/>
            <a:ext cx="5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948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/>
      <p:bldP spid="65" grpId="0"/>
      <p:bldP spid="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25.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594" y="95587"/>
            <a:ext cx="8997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Electrical Potential Difference and E-</a:t>
            </a:r>
            <a:r>
              <a:rPr lang="en-US" sz="36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flds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4215" y="1221998"/>
            <a:ext cx="580098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Assuming we are dealing </a:t>
            </a:r>
            <a:r>
              <a:rPr lang="en-US" sz="2000" dirty="0" smtClean="0">
                <a:latin typeface="Times New Roman"/>
                <a:cs typeface="Times New Roman"/>
              </a:rPr>
              <a:t>with a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constant electric field </a:t>
            </a:r>
            <a:r>
              <a:rPr lang="en-US" sz="2000" dirty="0" smtClean="0">
                <a:latin typeface="Times New Roman"/>
                <a:cs typeface="Times New Roman"/>
              </a:rPr>
              <a:t>and a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straight-line path </a:t>
            </a:r>
            <a:r>
              <a:rPr lang="en-US" sz="2000" dirty="0" smtClean="0">
                <a:latin typeface="Times New Roman"/>
                <a:cs typeface="Times New Roman"/>
              </a:rPr>
              <a:t>between two points in the field, we can use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definition of work </a:t>
            </a:r>
            <a:r>
              <a:rPr lang="en-US" sz="2000" dirty="0" smtClean="0">
                <a:latin typeface="Times New Roman"/>
                <a:cs typeface="Times New Roman"/>
              </a:rPr>
              <a:t>(               ) with the manipulated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definition of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 smtClean="0">
                <a:latin typeface="Times New Roman"/>
                <a:cs typeface="Times New Roman"/>
              </a:rPr>
              <a:t>(           ) to extend out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potential difference relationship 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                    </a:t>
            </a:r>
            <a:r>
              <a:rPr lang="en-US" sz="2000" dirty="0" smtClean="0">
                <a:latin typeface="Times New Roman"/>
                <a:cs typeface="Times New Roman"/>
              </a:rPr>
              <a:t>) into a very interesting proposition.  Specifically: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209717"/>
              </p:ext>
            </p:extLst>
          </p:nvPr>
        </p:nvGraphicFramePr>
        <p:xfrm>
          <a:off x="388462" y="2273628"/>
          <a:ext cx="10207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73" name="Equation" r:id="rId4" imgW="609600" imgH="190500" progId="Equation.DSMT4">
                  <p:embed/>
                </p:oleObj>
              </mc:Choice>
              <mc:Fallback>
                <p:oleObj name="Equation" r:id="rId4" imgW="609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462" y="2273628"/>
                        <a:ext cx="1020763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357211"/>
              </p:ext>
            </p:extLst>
          </p:nvPr>
        </p:nvGraphicFramePr>
        <p:xfrm>
          <a:off x="2114550" y="3752850"/>
          <a:ext cx="429895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74" name="Equation" r:id="rId6" imgW="2565400" imgH="1079500" progId="Equation.DSMT4">
                  <p:embed/>
                </p:oleObj>
              </mc:Choice>
              <mc:Fallback>
                <p:oleObj name="Equation" r:id="rId6" imgW="25654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4550" y="3752850"/>
                        <a:ext cx="429895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792137"/>
              </p:ext>
            </p:extLst>
          </p:nvPr>
        </p:nvGraphicFramePr>
        <p:xfrm>
          <a:off x="1720850" y="2586366"/>
          <a:ext cx="787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75" name="Equation" r:id="rId8" imgW="469900" imgH="228600" progId="Equation.DSMT4">
                  <p:embed/>
                </p:oleObj>
              </mc:Choice>
              <mc:Fallback>
                <p:oleObj name="Equation" r:id="rId8" imgW="469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20850" y="2586366"/>
                        <a:ext cx="78740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930900" y="1100138"/>
            <a:ext cx="2565400" cy="2310141"/>
            <a:chOff x="3289300" y="3650040"/>
            <a:chExt cx="2565400" cy="2310141"/>
          </a:xfrm>
        </p:grpSpPr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9698917"/>
                </p:ext>
              </p:extLst>
            </p:nvPr>
          </p:nvGraphicFramePr>
          <p:xfrm>
            <a:off x="3644900" y="5145793"/>
            <a:ext cx="276225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1376" name="Equation" r:id="rId10" imgW="165100" imgH="152400" progId="Equation.DSMT4">
                    <p:embed/>
                  </p:oleObj>
                </mc:Choice>
                <mc:Fallback>
                  <p:oleObj name="Equation" r:id="rId10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644900" y="5145793"/>
                          <a:ext cx="276225" cy="255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3"/>
            <p:cNvGrpSpPr/>
            <p:nvPr/>
          </p:nvGrpSpPr>
          <p:grpSpPr>
            <a:xfrm>
              <a:off x="3289300" y="3937000"/>
              <a:ext cx="2565400" cy="2023181"/>
              <a:chOff x="3289300" y="3937000"/>
              <a:chExt cx="2565400" cy="2023181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V="1">
                <a:off x="3289300" y="3937000"/>
                <a:ext cx="1854200" cy="1464381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3644900" y="4216400"/>
                <a:ext cx="1854200" cy="1464381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000500" y="4495800"/>
                <a:ext cx="1854200" cy="1464381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124617"/>
                </p:ext>
              </p:extLst>
            </p:nvPr>
          </p:nvGraphicFramePr>
          <p:xfrm>
            <a:off x="3929064" y="5238749"/>
            <a:ext cx="63974" cy="81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1377" name="Equation" r:id="rId12" imgW="88900" imgH="114300" progId="Equation.DSMT4">
                    <p:embed/>
                  </p:oleObj>
                </mc:Choice>
                <mc:Fallback>
                  <p:oleObj name="Equation" r:id="rId12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929064" y="5238749"/>
                          <a:ext cx="63974" cy="816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0684179"/>
                </p:ext>
              </p:extLst>
            </p:nvPr>
          </p:nvGraphicFramePr>
          <p:xfrm>
            <a:off x="4914425" y="4454965"/>
            <a:ext cx="63974" cy="81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1378" name="Equation" r:id="rId14" imgW="88900" imgH="114300" progId="Equation.DSMT4">
                    <p:embed/>
                  </p:oleObj>
                </mc:Choice>
                <mc:Fallback>
                  <p:oleObj name="Equation" r:id="rId14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914425" y="4454965"/>
                          <a:ext cx="63974" cy="816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893629"/>
                </p:ext>
              </p:extLst>
            </p:nvPr>
          </p:nvGraphicFramePr>
          <p:xfrm>
            <a:off x="4656138" y="4327525"/>
            <a:ext cx="233362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1379" name="Equation" r:id="rId15" imgW="139700" imgH="152400" progId="Equation.DSMT4">
                    <p:embed/>
                  </p:oleObj>
                </mc:Choice>
                <mc:Fallback>
                  <p:oleObj name="Equation" r:id="rId15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656138" y="4327525"/>
                          <a:ext cx="233362" cy="255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4104222"/>
                </p:ext>
              </p:extLst>
            </p:nvPr>
          </p:nvGraphicFramePr>
          <p:xfrm>
            <a:off x="4711700" y="3650040"/>
            <a:ext cx="23336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1380" name="Equation" r:id="rId17" imgW="139700" imgH="190500" progId="Equation.DSMT4">
                    <p:embed/>
                  </p:oleObj>
                </mc:Choice>
                <mc:Fallback>
                  <p:oleObj name="Equation" r:id="rId17" imgW="1397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711700" y="3650040"/>
                          <a:ext cx="233363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7697456" y="2589869"/>
            <a:ext cx="1294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wo points in a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constant E-</a:t>
            </a:r>
            <a:r>
              <a:rPr lang="en-US" sz="1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endParaRPr lang="en-US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063730"/>
              </p:ext>
            </p:extLst>
          </p:nvPr>
        </p:nvGraphicFramePr>
        <p:xfrm>
          <a:off x="2781300" y="2828925"/>
          <a:ext cx="12350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81" name="Equation" r:id="rId19" imgW="736600" imgH="330200" progId="Equation.DSMT4">
                  <p:embed/>
                </p:oleObj>
              </mc:Choice>
              <mc:Fallback>
                <p:oleObj name="Equation" r:id="rId19" imgW="7366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81300" y="2828925"/>
                        <a:ext cx="12350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44215" y="5778758"/>
            <a:ext cx="580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And what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might we glean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from this </a:t>
            </a:r>
            <a:r>
              <a:rPr lang="en-US" sz="2000" dirty="0" smtClean="0">
                <a:latin typeface="Times New Roman"/>
                <a:cs typeface="Times New Roman"/>
              </a:rPr>
              <a:t>bit of amusement?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343400" y="4864100"/>
            <a:ext cx="215900" cy="350302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990975" y="4513798"/>
            <a:ext cx="215900" cy="350302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875389"/>
              </p:ext>
            </p:extLst>
          </p:nvPr>
        </p:nvGraphicFramePr>
        <p:xfrm>
          <a:off x="5143500" y="5064125"/>
          <a:ext cx="30210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10" name="Equation" r:id="rId4" imgW="1803400" imgH="431800" progId="Equation.DSMT4">
                  <p:embed/>
                </p:oleObj>
              </mc:Choice>
              <mc:Fallback>
                <p:oleObj name="Equation" r:id="rId4" imgW="1803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3500" y="5064125"/>
                        <a:ext cx="3021013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18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/>
          </p:cNvSpPr>
          <p:nvPr/>
        </p:nvSpPr>
        <p:spPr bwMode="auto">
          <a:xfrm>
            <a:off x="8607180" y="6477000"/>
            <a:ext cx="351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2.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  <p:sp>
        <p:nvSpPr>
          <p:cNvPr id="51" name="Text Box 9"/>
          <p:cNvSpPr txBox="1">
            <a:spLocks/>
          </p:cNvSpPr>
          <p:nvPr/>
        </p:nvSpPr>
        <p:spPr bwMode="auto">
          <a:xfrm>
            <a:off x="371475" y="31537"/>
            <a:ext cx="83834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  <a:sym typeface="Gill Sans" charset="0"/>
              </a:rPr>
              <a:t>Graphs</a:t>
            </a:r>
            <a:endParaRPr lang="en-US" sz="2800" dirty="0">
              <a:solidFill>
                <a:srgbClr val="0000FF"/>
              </a:solidFill>
              <a:latin typeface="Times New Roman"/>
              <a:cs typeface="Times New Roman"/>
              <a:sym typeface="Gill Sans" charset="0"/>
            </a:endParaRPr>
          </a:p>
        </p:txBody>
      </p:sp>
      <p:sp>
        <p:nvSpPr>
          <p:cNvPr id="40" name="Text Box 9"/>
          <p:cNvSpPr txBox="1">
            <a:spLocks/>
          </p:cNvSpPr>
          <p:nvPr/>
        </p:nvSpPr>
        <p:spPr bwMode="auto">
          <a:xfrm>
            <a:off x="520700" y="855564"/>
            <a:ext cx="3365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  <a:sym typeface="Gill Sans" charset="0"/>
              </a:rPr>
              <a:t>Magnitude of force on particle </a:t>
            </a:r>
            <a:r>
              <a:rPr lang="en-US" sz="2000" dirty="0" smtClean="0">
                <a:latin typeface="Times New Roman"/>
                <a:cs typeface="Times New Roman"/>
                <a:sym typeface="Gill Sans" charset="0"/>
              </a:rPr>
              <a:t>due to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  <a:sym typeface="Gill Sans" charset="0"/>
              </a:rPr>
              <a:t>spherical shell</a:t>
            </a:r>
            <a:r>
              <a:rPr lang="en-US" sz="2000" dirty="0" smtClean="0">
                <a:latin typeface="Times New Roman"/>
                <a:cs typeface="Times New Roman"/>
                <a:sym typeface="Gill Sans" charset="0"/>
              </a:rPr>
              <a:t>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  <a:sym typeface="Gill Sans" charset="0"/>
            </a:endParaRPr>
          </a:p>
        </p:txBody>
      </p:sp>
      <p:sp>
        <p:nvSpPr>
          <p:cNvPr id="22" name="Text Box 9"/>
          <p:cNvSpPr txBox="1">
            <a:spLocks/>
          </p:cNvSpPr>
          <p:nvPr/>
        </p:nvSpPr>
        <p:spPr bwMode="auto">
          <a:xfrm>
            <a:off x="4877930" y="855564"/>
            <a:ext cx="32119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  <a:sym typeface="Gill Sans" charset="0"/>
              </a:rPr>
              <a:t>Magnitude of force on particle </a:t>
            </a:r>
            <a:r>
              <a:rPr lang="en-US" sz="2000" dirty="0" smtClean="0">
                <a:latin typeface="Times New Roman"/>
                <a:cs typeface="Times New Roman"/>
                <a:sym typeface="Gill Sans" charset="0"/>
              </a:rPr>
              <a:t>due to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  <a:sym typeface="Gill Sans" charset="0"/>
              </a:rPr>
              <a:t>solid shell</a:t>
            </a:r>
            <a:r>
              <a:rPr lang="en-US" sz="2000" dirty="0" smtClean="0">
                <a:latin typeface="Times New Roman"/>
                <a:cs typeface="Times New Roman"/>
                <a:sym typeface="Gill Sans" charset="0"/>
              </a:rPr>
              <a:t>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  <a:sym typeface="Gill Sans" charset="0"/>
            </a:endParaRPr>
          </a:p>
        </p:txBody>
      </p:sp>
      <p:sp>
        <p:nvSpPr>
          <p:cNvPr id="23" name="Donut 22"/>
          <p:cNvSpPr/>
          <p:nvPr/>
        </p:nvSpPr>
        <p:spPr>
          <a:xfrm>
            <a:off x="711200" y="1817654"/>
            <a:ext cx="1281112" cy="1281112"/>
          </a:xfrm>
          <a:prstGeom prst="donut">
            <a:avLst>
              <a:gd name="adj" fmla="val 3177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325837" y="1792254"/>
            <a:ext cx="1281111" cy="12811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561564"/>
              </p:ext>
            </p:extLst>
          </p:nvPr>
        </p:nvGraphicFramePr>
        <p:xfrm>
          <a:off x="5143500" y="5813425"/>
          <a:ext cx="26797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11" name="Equation" r:id="rId7" imgW="1600200" imgH="393700" progId="Equation.DSMT4">
                  <p:embed/>
                </p:oleObj>
              </mc:Choice>
              <mc:Fallback>
                <p:oleObj name="Equation" r:id="rId7" imgW="1600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3500" y="5813425"/>
                        <a:ext cx="26797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358900" y="3226263"/>
            <a:ext cx="0" cy="182992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206500" y="4878388"/>
            <a:ext cx="240030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92312" y="3098766"/>
            <a:ext cx="0" cy="1779622"/>
          </a:xfrm>
          <a:prstGeom prst="line">
            <a:avLst/>
          </a:prstGeom>
          <a:ln w="9525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993900" y="3492500"/>
            <a:ext cx="1735667" cy="1316567"/>
          </a:xfrm>
          <a:custGeom>
            <a:avLst/>
            <a:gdLst>
              <a:gd name="connsiteX0" fmla="*/ 0 w 1735667"/>
              <a:gd name="connsiteY0" fmla="*/ 0 h 1316567"/>
              <a:gd name="connsiteX1" fmla="*/ 143933 w 1735667"/>
              <a:gd name="connsiteY1" fmla="*/ 436033 h 1316567"/>
              <a:gd name="connsiteX2" fmla="*/ 325967 w 1735667"/>
              <a:gd name="connsiteY2" fmla="*/ 749300 h 1316567"/>
              <a:gd name="connsiteX3" fmla="*/ 575733 w 1735667"/>
              <a:gd name="connsiteY3" fmla="*/ 1003300 h 1316567"/>
              <a:gd name="connsiteX4" fmla="*/ 956733 w 1735667"/>
              <a:gd name="connsiteY4" fmla="*/ 1185333 h 1316567"/>
              <a:gd name="connsiteX5" fmla="*/ 1443567 w 1735667"/>
              <a:gd name="connsiteY5" fmla="*/ 1282700 h 1316567"/>
              <a:gd name="connsiteX6" fmla="*/ 1735667 w 1735667"/>
              <a:gd name="connsiteY6" fmla="*/ 1316567 h 131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667" h="1316567">
                <a:moveTo>
                  <a:pt x="0" y="0"/>
                </a:moveTo>
                <a:cubicBezTo>
                  <a:pt x="44802" y="155575"/>
                  <a:pt x="89605" y="311150"/>
                  <a:pt x="143933" y="436033"/>
                </a:cubicBezTo>
                <a:cubicBezTo>
                  <a:pt x="198261" y="560916"/>
                  <a:pt x="254000" y="654756"/>
                  <a:pt x="325967" y="749300"/>
                </a:cubicBezTo>
                <a:cubicBezTo>
                  <a:pt x="397934" y="843845"/>
                  <a:pt x="470605" y="930628"/>
                  <a:pt x="575733" y="1003300"/>
                </a:cubicBezTo>
                <a:cubicBezTo>
                  <a:pt x="680861" y="1075972"/>
                  <a:pt x="812094" y="1138766"/>
                  <a:pt x="956733" y="1185333"/>
                </a:cubicBezTo>
                <a:cubicBezTo>
                  <a:pt x="1101372" y="1231900"/>
                  <a:pt x="1313745" y="1260828"/>
                  <a:pt x="1443567" y="1282700"/>
                </a:cubicBezTo>
                <a:cubicBezTo>
                  <a:pt x="1573389" y="1304572"/>
                  <a:pt x="1735667" y="1316567"/>
                  <a:pt x="1735667" y="1316567"/>
                </a:cubicBezTo>
              </a:path>
            </a:pathLst>
          </a:cu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437745" y="3496966"/>
            <a:ext cx="488422" cy="0"/>
          </a:xfrm>
          <a:prstGeom prst="line">
            <a:avLst/>
          </a:prstGeom>
          <a:ln w="9525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360312"/>
              </p:ext>
            </p:extLst>
          </p:nvPr>
        </p:nvGraphicFramePr>
        <p:xfrm>
          <a:off x="925513" y="5813425"/>
          <a:ext cx="26162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12" name="Equation" r:id="rId9" imgW="1562100" imgH="393700" progId="Equation.DSMT4">
                  <p:embed/>
                </p:oleObj>
              </mc:Choice>
              <mc:Fallback>
                <p:oleObj name="Equation" r:id="rId9" imgW="15621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5513" y="5813425"/>
                        <a:ext cx="26162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348797"/>
              </p:ext>
            </p:extLst>
          </p:nvPr>
        </p:nvGraphicFramePr>
        <p:xfrm>
          <a:off x="925513" y="5283200"/>
          <a:ext cx="248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13" name="Equation" r:id="rId11" imgW="1485900" imgH="279400" progId="Equation.DSMT4">
                  <p:embed/>
                </p:oleObj>
              </mc:Choice>
              <mc:Fallback>
                <p:oleObj name="Equation" r:id="rId11" imgW="1485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5513" y="5283200"/>
                        <a:ext cx="24892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396485"/>
              </p:ext>
            </p:extLst>
          </p:nvPr>
        </p:nvGraphicFramePr>
        <p:xfrm>
          <a:off x="249238" y="3225800"/>
          <a:ext cx="10556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14" name="Equation" r:id="rId13" imgW="787400" imgH="393700" progId="Equation.DSMT4">
                  <p:embed/>
                </p:oleObj>
              </mc:Choice>
              <mc:Fallback>
                <p:oleObj name="Equation" r:id="rId13" imgW="787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9238" y="3225800"/>
                        <a:ext cx="105568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/>
          <p:cNvCxnSpPr/>
          <p:nvPr/>
        </p:nvCxnSpPr>
        <p:spPr>
          <a:xfrm>
            <a:off x="5971948" y="3226263"/>
            <a:ext cx="0" cy="182992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819548" y="4878388"/>
            <a:ext cx="240030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05360" y="3098766"/>
            <a:ext cx="0" cy="1779622"/>
          </a:xfrm>
          <a:prstGeom prst="line">
            <a:avLst/>
          </a:prstGeom>
          <a:ln w="9525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6606948" y="3492500"/>
            <a:ext cx="1735667" cy="1316567"/>
          </a:xfrm>
          <a:custGeom>
            <a:avLst/>
            <a:gdLst>
              <a:gd name="connsiteX0" fmla="*/ 0 w 1735667"/>
              <a:gd name="connsiteY0" fmla="*/ 0 h 1316567"/>
              <a:gd name="connsiteX1" fmla="*/ 143933 w 1735667"/>
              <a:gd name="connsiteY1" fmla="*/ 436033 h 1316567"/>
              <a:gd name="connsiteX2" fmla="*/ 325967 w 1735667"/>
              <a:gd name="connsiteY2" fmla="*/ 749300 h 1316567"/>
              <a:gd name="connsiteX3" fmla="*/ 575733 w 1735667"/>
              <a:gd name="connsiteY3" fmla="*/ 1003300 h 1316567"/>
              <a:gd name="connsiteX4" fmla="*/ 956733 w 1735667"/>
              <a:gd name="connsiteY4" fmla="*/ 1185333 h 1316567"/>
              <a:gd name="connsiteX5" fmla="*/ 1443567 w 1735667"/>
              <a:gd name="connsiteY5" fmla="*/ 1282700 h 1316567"/>
              <a:gd name="connsiteX6" fmla="*/ 1735667 w 1735667"/>
              <a:gd name="connsiteY6" fmla="*/ 1316567 h 131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667" h="1316567">
                <a:moveTo>
                  <a:pt x="0" y="0"/>
                </a:moveTo>
                <a:cubicBezTo>
                  <a:pt x="44802" y="155575"/>
                  <a:pt x="89605" y="311150"/>
                  <a:pt x="143933" y="436033"/>
                </a:cubicBezTo>
                <a:cubicBezTo>
                  <a:pt x="198261" y="560916"/>
                  <a:pt x="254000" y="654756"/>
                  <a:pt x="325967" y="749300"/>
                </a:cubicBezTo>
                <a:cubicBezTo>
                  <a:pt x="397934" y="843845"/>
                  <a:pt x="470605" y="930628"/>
                  <a:pt x="575733" y="1003300"/>
                </a:cubicBezTo>
                <a:cubicBezTo>
                  <a:pt x="680861" y="1075972"/>
                  <a:pt x="812094" y="1138766"/>
                  <a:pt x="956733" y="1185333"/>
                </a:cubicBezTo>
                <a:cubicBezTo>
                  <a:pt x="1101372" y="1231900"/>
                  <a:pt x="1313745" y="1260828"/>
                  <a:pt x="1443567" y="1282700"/>
                </a:cubicBezTo>
                <a:cubicBezTo>
                  <a:pt x="1573389" y="1304572"/>
                  <a:pt x="1735667" y="1316567"/>
                  <a:pt x="1735667" y="1316567"/>
                </a:cubicBezTo>
              </a:path>
            </a:pathLst>
          </a:cu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050793" y="3496966"/>
            <a:ext cx="488422" cy="0"/>
          </a:xfrm>
          <a:prstGeom prst="line">
            <a:avLst/>
          </a:prstGeom>
          <a:ln w="9525" cmpd="sng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568143"/>
              </p:ext>
            </p:extLst>
          </p:nvPr>
        </p:nvGraphicFramePr>
        <p:xfrm>
          <a:off x="4875213" y="3225800"/>
          <a:ext cx="1054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15" name="Equation" r:id="rId15" imgW="787400" imgH="393700" progId="Equation.DSMT4">
                  <p:embed/>
                </p:oleObj>
              </mc:Choice>
              <mc:Fallback>
                <p:oleObj name="Equation" r:id="rId15" imgW="787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75213" y="3225800"/>
                        <a:ext cx="1054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/>
          <p:cNvCxnSpPr/>
          <p:nvPr/>
        </p:nvCxnSpPr>
        <p:spPr>
          <a:xfrm flipH="1">
            <a:off x="5971948" y="3492500"/>
            <a:ext cx="633412" cy="1385888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357312" y="4876801"/>
            <a:ext cx="635000" cy="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293533"/>
              </p:ext>
            </p:extLst>
          </p:nvPr>
        </p:nvGraphicFramePr>
        <p:xfrm>
          <a:off x="520700" y="1792254"/>
          <a:ext cx="31908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16" name="Equation" r:id="rId16" imgW="190500" imgH="152400" progId="Equation.DSMT4">
                  <p:embed/>
                </p:oleObj>
              </mc:Choice>
              <mc:Fallback>
                <p:oleObj name="Equation" r:id="rId16" imgW="1905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0700" y="1792254"/>
                        <a:ext cx="319087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95008"/>
              </p:ext>
            </p:extLst>
          </p:nvPr>
        </p:nvGraphicFramePr>
        <p:xfrm>
          <a:off x="6539215" y="1792254"/>
          <a:ext cx="31908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17" name="Equation" r:id="rId18" imgW="190500" imgH="152400" progId="Equation.DSMT4">
                  <p:embed/>
                </p:oleObj>
              </mc:Choice>
              <mc:Fallback>
                <p:oleObj name="Equation" r:id="rId18" imgW="1905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39215" y="1792254"/>
                        <a:ext cx="319087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1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10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26.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7546" y="426274"/>
            <a:ext cx="581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c.) A positive charge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Q=1C </a:t>
            </a:r>
            <a:r>
              <a:rPr lang="en-US" sz="2000" dirty="0" smtClean="0">
                <a:latin typeface="Times New Roman"/>
                <a:cs typeface="Times New Roman"/>
              </a:rPr>
              <a:t>and mass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m=1 kg </a:t>
            </a:r>
            <a:r>
              <a:rPr lang="en-US" sz="2000" dirty="0" smtClean="0">
                <a:latin typeface="Times New Roman"/>
                <a:cs typeface="Times New Roman"/>
              </a:rPr>
              <a:t>moves naturally along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lines.  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14002"/>
              </p:ext>
            </p:extLst>
          </p:nvPr>
        </p:nvGraphicFramePr>
        <p:xfrm>
          <a:off x="6400800" y="1478291"/>
          <a:ext cx="276225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387" name="Equation" r:id="rId4" imgW="165100" imgH="152400" progId="Equation.DSMT4">
                  <p:embed/>
                </p:oleObj>
              </mc:Choice>
              <mc:Fallback>
                <p:oleObj name="Equation" r:id="rId4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1478291"/>
                        <a:ext cx="276225" cy="25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V="1">
            <a:off x="6045200" y="269498"/>
            <a:ext cx="1854200" cy="146438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400800" y="548898"/>
            <a:ext cx="1854200" cy="146438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756400" y="828298"/>
            <a:ext cx="1854200" cy="146438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39549"/>
              </p:ext>
            </p:extLst>
          </p:nvPr>
        </p:nvGraphicFramePr>
        <p:xfrm>
          <a:off x="6684964" y="1571247"/>
          <a:ext cx="63974" cy="8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388" name="Equation" r:id="rId6" imgW="88900" imgH="114300" progId="Equation.DSMT4">
                  <p:embed/>
                </p:oleObj>
              </mc:Choice>
              <mc:Fallback>
                <p:oleObj name="Equation" r:id="rId6" imgW="889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4964" y="1571247"/>
                        <a:ext cx="63974" cy="81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123568"/>
              </p:ext>
            </p:extLst>
          </p:nvPr>
        </p:nvGraphicFramePr>
        <p:xfrm>
          <a:off x="7670325" y="787463"/>
          <a:ext cx="63974" cy="8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389" name="Equation" r:id="rId8" imgW="88900" imgH="114300" progId="Equation.DSMT4">
                  <p:embed/>
                </p:oleObj>
              </mc:Choice>
              <mc:Fallback>
                <p:oleObj name="Equation" r:id="rId8" imgW="889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0325" y="787463"/>
                        <a:ext cx="63974" cy="81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550566"/>
              </p:ext>
            </p:extLst>
          </p:nvPr>
        </p:nvGraphicFramePr>
        <p:xfrm>
          <a:off x="7500937" y="594494"/>
          <a:ext cx="233362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390" name="Equation" r:id="rId9" imgW="139700" imgH="152400" progId="Equation.DSMT4">
                  <p:embed/>
                </p:oleObj>
              </mc:Choice>
              <mc:Fallback>
                <p:oleObj name="Equation" r:id="rId9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00937" y="594494"/>
                        <a:ext cx="233362" cy="25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49015" y="1124348"/>
            <a:ext cx="5394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.) Is the charge </a:t>
            </a:r>
            <a:r>
              <a:rPr lang="en-US" sz="2000" dirty="0" smtClean="0">
                <a:latin typeface="Times New Roman"/>
                <a:cs typeface="Times New Roman"/>
              </a:rPr>
              <a:t>moving from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higher electrical potential 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lower</a:t>
            </a:r>
            <a:r>
              <a:rPr lang="en-US" sz="2000" dirty="0" smtClean="0">
                <a:latin typeface="Times New Roman"/>
                <a:cs typeface="Times New Roman"/>
              </a:rPr>
              <a:t>, or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lower electrical potential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to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higher</a:t>
            </a:r>
            <a:r>
              <a:rPr lang="en-US" sz="2000" dirty="0" smtClean="0">
                <a:latin typeface="Times New Roman"/>
                <a:cs typeface="Times New Roman"/>
              </a:rPr>
              <a:t>? 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6053" y="2184522"/>
            <a:ext cx="792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has nothing </a:t>
            </a:r>
            <a:r>
              <a:rPr lang="en-US" dirty="0" smtClean="0">
                <a:latin typeface="Times New Roman"/>
                <a:cs typeface="Times New Roman"/>
              </a:rPr>
              <a:t>to do with the charge. 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 fields </a:t>
            </a:r>
            <a:r>
              <a:rPr lang="en-US" dirty="0" smtClean="0">
                <a:latin typeface="Times New Roman"/>
                <a:cs typeface="Times New Roman"/>
              </a:rPr>
              <a:t>proceed from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higher voltage to lower</a:t>
            </a:r>
            <a:r>
              <a:rPr lang="en-US" dirty="0" smtClean="0">
                <a:latin typeface="Times New Roman"/>
                <a:cs typeface="Times New Roman"/>
              </a:rPr>
              <a:t>, so it’s doing the former.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9015" y="2889216"/>
            <a:ext cx="836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ii.) Is the charge </a:t>
            </a:r>
            <a:r>
              <a:rPr lang="en-US" sz="2000" dirty="0" smtClean="0">
                <a:latin typeface="Times New Roman"/>
                <a:cs typeface="Times New Roman"/>
              </a:rPr>
              <a:t>moving from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higher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potential energy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lower</a:t>
            </a:r>
            <a:r>
              <a:rPr lang="en-US" sz="2000" dirty="0" smtClean="0">
                <a:latin typeface="Times New Roman"/>
                <a:cs typeface="Times New Roman"/>
              </a:rPr>
              <a:t>, or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lower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potential energy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higher</a:t>
            </a:r>
            <a:r>
              <a:rPr lang="en-US" sz="2000" dirty="0" smtClean="0">
                <a:latin typeface="Times New Roman"/>
                <a:cs typeface="Times New Roman"/>
              </a:rPr>
              <a:t>? 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86053" y="3659670"/>
            <a:ext cx="792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has EVERYTHING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 do with the charge</a:t>
            </a:r>
            <a:r>
              <a:rPr lang="en-US" dirty="0" smtClean="0">
                <a:latin typeface="Times New Roman"/>
                <a:cs typeface="Times New Roman"/>
              </a:rPr>
              <a:t>. 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POSITIVE CHARGES </a:t>
            </a:r>
            <a:r>
              <a:rPr lang="en-US" dirty="0" smtClean="0">
                <a:latin typeface="Times New Roman"/>
                <a:cs typeface="Times New Roman"/>
              </a:rPr>
              <a:t>naturally move from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higher to lower voltage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along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lines </a:t>
            </a:r>
            <a:r>
              <a:rPr lang="en-US" dirty="0" smtClean="0">
                <a:latin typeface="Times New Roman"/>
                <a:cs typeface="Times New Roman"/>
              </a:rPr>
              <a:t>(being by definition the direction a positive charge would naturally accelerate), so it is moving from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higher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to lower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potential energy</a:t>
            </a:r>
            <a:r>
              <a:rPr lang="en-US" dirty="0" smtClean="0">
                <a:latin typeface="Times New Roman"/>
                <a:cs typeface="Times New Roman"/>
              </a:rPr>
              <a:t>.  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9015" y="4885399"/>
            <a:ext cx="347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iii.) If Q’s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initial velocity </a:t>
            </a:r>
            <a:r>
              <a:rPr lang="en-US" sz="2000" dirty="0" smtClean="0">
                <a:latin typeface="Times New Roman"/>
                <a:cs typeface="Times New Roman"/>
              </a:rPr>
              <a:t>was      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     at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, what is its velocity at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cs typeface="Times New Roman"/>
              </a:rPr>
              <a:t>?  (Note that the voltages have been put on the sketch.)  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803512"/>
              </p:ext>
            </p:extLst>
          </p:nvPr>
        </p:nvGraphicFramePr>
        <p:xfrm>
          <a:off x="4165600" y="4818063"/>
          <a:ext cx="4745038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391" name="Equation" r:id="rId11" imgW="2832100" imgH="990600" progId="Equation.DSMT4">
                  <p:embed/>
                </p:oleObj>
              </mc:Choice>
              <mc:Fallback>
                <p:oleObj name="Equation" r:id="rId11" imgW="28321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65600" y="4818063"/>
                        <a:ext cx="4745038" cy="16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673036"/>
              </p:ext>
            </p:extLst>
          </p:nvPr>
        </p:nvGraphicFramePr>
        <p:xfrm>
          <a:off x="6800055" y="1616404"/>
          <a:ext cx="140176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392" name="Equation" r:id="rId13" imgW="838200" imgH="203200" progId="Equation.DSMT4">
                  <p:embed/>
                </p:oleObj>
              </mc:Choice>
              <mc:Fallback>
                <p:oleObj name="Equation" r:id="rId13" imgW="838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00055" y="1616404"/>
                        <a:ext cx="1401763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74250"/>
              </p:ext>
            </p:extLst>
          </p:nvPr>
        </p:nvGraphicFramePr>
        <p:xfrm>
          <a:off x="7765575" y="738163"/>
          <a:ext cx="1296987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393" name="Equation" r:id="rId15" imgW="774700" imgH="203200" progId="Equation.DSMT4">
                  <p:embed/>
                </p:oleObj>
              </mc:Choice>
              <mc:Fallback>
                <p:oleObj name="Equation" r:id="rId15" imgW="774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65575" y="738163"/>
                        <a:ext cx="1296987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013908"/>
              </p:ext>
            </p:extLst>
          </p:nvPr>
        </p:nvGraphicFramePr>
        <p:xfrm>
          <a:off x="590550" y="5254625"/>
          <a:ext cx="63658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394" name="Equation" r:id="rId17" imgW="381000" imgH="165100" progId="Equation.DSMT4">
                  <p:embed/>
                </p:oleObj>
              </mc:Choice>
              <mc:Fallback>
                <p:oleObj name="Equation" r:id="rId17" imgW="381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0550" y="5254625"/>
                        <a:ext cx="636588" cy="2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6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0" grpId="0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27.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0845" y="249232"/>
            <a:ext cx="5788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e.) An electron                                                        </a:t>
            </a:r>
            <a:r>
              <a:rPr lang="en-US" sz="2000" dirty="0" smtClean="0">
                <a:latin typeface="Times New Roman"/>
                <a:cs typeface="Times New Roman"/>
              </a:rPr>
              <a:t>accelerates between the plates.  </a:t>
            </a:r>
            <a:r>
              <a:rPr lang="en-US" sz="2000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ow fast is it moving if it started from rest?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7400" y="49259"/>
            <a:ext cx="119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lates viewed 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from side</a:t>
            </a:r>
            <a:endParaRPr lang="en-US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11925" y="251867"/>
            <a:ext cx="2366962" cy="2392733"/>
            <a:chOff x="7147561" y="251867"/>
            <a:chExt cx="1731326" cy="1750176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8854437" y="251868"/>
              <a:ext cx="24450" cy="1524001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7147561" y="467544"/>
              <a:ext cx="1374864" cy="113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57410" y="1209101"/>
              <a:ext cx="1374864" cy="1139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7347919" y="583149"/>
              <a:ext cx="9849" cy="628376"/>
            </a:xfrm>
            <a:prstGeom prst="straightConnector1">
              <a:avLst/>
            </a:prstGeom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7558315" y="583149"/>
              <a:ext cx="9849" cy="628376"/>
            </a:xfrm>
            <a:prstGeom prst="straightConnector1">
              <a:avLst/>
            </a:prstGeom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7768710" y="583149"/>
              <a:ext cx="9849" cy="628376"/>
            </a:xfrm>
            <a:prstGeom prst="straightConnector1">
              <a:avLst/>
            </a:prstGeom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7979106" y="583149"/>
              <a:ext cx="9849" cy="628376"/>
            </a:xfrm>
            <a:prstGeom prst="straightConnector1">
              <a:avLst/>
            </a:prstGeom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8189502" y="583149"/>
              <a:ext cx="9849" cy="628376"/>
            </a:xfrm>
            <a:prstGeom prst="straightConnector1">
              <a:avLst/>
            </a:prstGeom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8399897" y="583149"/>
              <a:ext cx="9849" cy="628376"/>
            </a:xfrm>
            <a:prstGeom prst="straightConnector1">
              <a:avLst/>
            </a:prstGeom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7860560" y="251867"/>
              <a:ext cx="998506" cy="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997856" y="1775869"/>
              <a:ext cx="881031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412120" y="1775869"/>
              <a:ext cx="433668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406661" y="1323520"/>
              <a:ext cx="6205" cy="452349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994753" y="1549694"/>
              <a:ext cx="6205" cy="452349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847989" y="1656175"/>
              <a:ext cx="6205" cy="237831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860560" y="251867"/>
              <a:ext cx="6205" cy="21907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7644339" y="2326948"/>
            <a:ext cx="99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hi voltage </a:t>
            </a:r>
          </a:p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terminal</a:t>
            </a:r>
            <a:endParaRPr lang="en-US" sz="1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00213" y="2320598"/>
            <a:ext cx="106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low voltage </a:t>
            </a:r>
          </a:p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terminal</a:t>
            </a:r>
            <a:endParaRPr lang="en-US" sz="1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481450"/>
              </p:ext>
            </p:extLst>
          </p:nvPr>
        </p:nvGraphicFramePr>
        <p:xfrm>
          <a:off x="7086948" y="1222703"/>
          <a:ext cx="276225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91" name="Equation" r:id="rId4" imgW="165100" imgH="152400" progId="Equation.DSMT4">
                  <p:embed/>
                </p:oleObj>
              </mc:Choice>
              <mc:Fallback>
                <p:oleObj name="Equation" r:id="rId4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6948" y="1222703"/>
                        <a:ext cx="276225" cy="25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231237"/>
              </p:ext>
            </p:extLst>
          </p:nvPr>
        </p:nvGraphicFramePr>
        <p:xfrm>
          <a:off x="7425265" y="981724"/>
          <a:ext cx="233362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92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5265" y="981724"/>
                        <a:ext cx="233362" cy="25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809836"/>
              </p:ext>
            </p:extLst>
          </p:nvPr>
        </p:nvGraphicFramePr>
        <p:xfrm>
          <a:off x="7422027" y="697308"/>
          <a:ext cx="233362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93" name="Equation" r:id="rId8" imgW="139700" imgH="152400" progId="Equation.DSMT4">
                  <p:embed/>
                </p:oleObj>
              </mc:Choice>
              <mc:Fallback>
                <p:oleObj name="Equation" r:id="rId8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22027" y="697308"/>
                        <a:ext cx="233362" cy="25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480703" y="1237312"/>
            <a:ext cx="58946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Note that the </a:t>
            </a:r>
            <a:r>
              <a:rPr lang="en-US" sz="2000" dirty="0" smtClean="0">
                <a:latin typeface="Times New Roman"/>
                <a:cs typeface="Times New Roman"/>
              </a:rPr>
              <a:t>electron (charge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–e</a:t>
            </a:r>
            <a:r>
              <a:rPr lang="en-US" sz="2000" dirty="0" smtClean="0">
                <a:latin typeface="Times New Roman"/>
                <a:cs typeface="Times New Roman"/>
              </a:rPr>
              <a:t>) would accelerate from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negative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positive plate</a:t>
            </a:r>
            <a:r>
              <a:rPr lang="en-US" sz="2000" dirty="0" smtClean="0">
                <a:latin typeface="Times New Roman"/>
                <a:cs typeface="Times New Roman"/>
              </a:rPr>
              <a:t>, and that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potential energy </a:t>
            </a:r>
            <a:r>
              <a:rPr lang="en-US" sz="2000" dirty="0" smtClean="0">
                <a:latin typeface="Times New Roman"/>
                <a:cs typeface="Times New Roman"/>
              </a:rPr>
              <a:t>of a charge sitting at a point whose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potential</a:t>
            </a:r>
            <a:r>
              <a:rPr lang="en-US" sz="2000" dirty="0" smtClean="0">
                <a:latin typeface="Times New Roman"/>
                <a:cs typeface="Times New Roman"/>
              </a:rPr>
              <a:t> is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           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with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charge’s sign</a:t>
            </a:r>
            <a:r>
              <a:rPr lang="en-US" sz="2000" dirty="0" smtClean="0">
                <a:latin typeface="Times New Roman"/>
                <a:cs typeface="Times New Roman"/>
              </a:rPr>
              <a:t> included, we can write: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118383"/>
              </p:ext>
            </p:extLst>
          </p:nvPr>
        </p:nvGraphicFramePr>
        <p:xfrm>
          <a:off x="1036638" y="3052763"/>
          <a:ext cx="829945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94" name="Equation" r:id="rId10" imgW="4953000" imgH="977900" progId="Equation.DSMT4">
                  <p:embed/>
                </p:oleObj>
              </mc:Choice>
              <mc:Fallback>
                <p:oleObj name="Equation" r:id="rId10" imgW="4953000" imgH="977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6638" y="3052763"/>
                        <a:ext cx="8299450" cy="163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17927"/>
              </p:ext>
            </p:extLst>
          </p:nvPr>
        </p:nvGraphicFramePr>
        <p:xfrm>
          <a:off x="1890713" y="265113"/>
          <a:ext cx="34671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95" name="Equation" r:id="rId12" imgW="2070100" imgH="228600" progId="Equation.DSMT4">
                  <p:embed/>
                </p:oleObj>
              </mc:Choice>
              <mc:Fallback>
                <p:oleObj name="Equation" r:id="rId12" imgW="2070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90713" y="265113"/>
                        <a:ext cx="346710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87279"/>
              </p:ext>
            </p:extLst>
          </p:nvPr>
        </p:nvGraphicFramePr>
        <p:xfrm>
          <a:off x="2170113" y="2257098"/>
          <a:ext cx="8286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96" name="Equation" r:id="rId14" imgW="495300" imgH="190500" progId="Equation.DSMT4">
                  <p:embed/>
                </p:oleObj>
              </mc:Choice>
              <mc:Fallback>
                <p:oleObj name="Equation" r:id="rId14" imgW="4953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70113" y="2257098"/>
                        <a:ext cx="828675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3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28.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7594" y="1457841"/>
            <a:ext cx="686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11: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Derive</a:t>
            </a:r>
            <a:r>
              <a:rPr lang="en-US" sz="2000" dirty="0" smtClean="0">
                <a:latin typeface="Times New Roman"/>
                <a:cs typeface="Times New Roman"/>
              </a:rPr>
              <a:t>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general expression </a:t>
            </a:r>
            <a:r>
              <a:rPr lang="en-US" sz="2000" dirty="0" smtClean="0">
                <a:latin typeface="Times New Roman"/>
                <a:cs typeface="Times New Roman"/>
              </a:rPr>
              <a:t>for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electrical potential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generated by a point charge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5094" y="2339152"/>
            <a:ext cx="26726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Setting the zero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point</a:t>
            </a:r>
            <a:r>
              <a:rPr lang="en-US" sz="2000" dirty="0" smtClean="0">
                <a:latin typeface="Times New Roman"/>
                <a:cs typeface="Times New Roman"/>
              </a:rPr>
              <a:t> for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electrical potential </a:t>
            </a:r>
            <a:r>
              <a:rPr lang="en-US" sz="2000" dirty="0" smtClean="0">
                <a:latin typeface="Times New Roman"/>
                <a:cs typeface="Times New Roman"/>
              </a:rPr>
              <a:t>to be where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 smtClean="0">
                <a:latin typeface="Times New Roman"/>
                <a:cs typeface="Times New Roman"/>
              </a:rPr>
              <a:t> (i.e.,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at infinity</a:t>
            </a:r>
            <a:r>
              <a:rPr lang="en-US" sz="2000" dirty="0" smtClean="0">
                <a:latin typeface="Times New Roman"/>
                <a:cs typeface="Times New Roman"/>
              </a:rPr>
              <a:t>), and using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 field function </a:t>
            </a:r>
            <a:r>
              <a:rPr lang="en-US" sz="2000" dirty="0" smtClean="0">
                <a:latin typeface="Times New Roman"/>
                <a:cs typeface="Times New Roman"/>
              </a:rPr>
              <a:t>for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point charge </a:t>
            </a:r>
            <a:r>
              <a:rPr lang="en-US" sz="2000" dirty="0" smtClean="0">
                <a:latin typeface="Times New Roman"/>
                <a:cs typeface="Times New Roman"/>
              </a:rPr>
              <a:t>as                   , we can write: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594" y="133687"/>
            <a:ext cx="899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Apple Chancery"/>
                <a:cs typeface="Apple Chancery"/>
              </a:rPr>
              <a:t>A Specific Case--</a:t>
            </a:r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Electrical Potential </a:t>
            </a:r>
            <a:r>
              <a:rPr lang="en-US" sz="3600" dirty="0" smtClean="0">
                <a:solidFill>
                  <a:srgbClr val="0000FF"/>
                </a:solidFill>
                <a:latin typeface="Apple Chancery"/>
                <a:cs typeface="Apple Chancery"/>
              </a:rPr>
              <a:t>Generated by a </a:t>
            </a:r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POINT CHARGE</a:t>
            </a:r>
            <a:endParaRPr lang="en-US" sz="28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392550"/>
              </p:ext>
            </p:extLst>
          </p:nvPr>
        </p:nvGraphicFramePr>
        <p:xfrm>
          <a:off x="3386138" y="2671763"/>
          <a:ext cx="3937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395" name="Equation" r:id="rId4" imgW="2349500" imgH="1993900" progId="Equation.DSMT4">
                  <p:embed/>
                </p:oleObj>
              </mc:Choice>
              <mc:Fallback>
                <p:oleObj name="Equation" r:id="rId4" imgW="2349500" imgH="199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6138" y="2671763"/>
                        <a:ext cx="39370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903850" y="2710349"/>
            <a:ext cx="368300" cy="368300"/>
            <a:chOff x="7010400" y="1295400"/>
            <a:chExt cx="368300" cy="368300"/>
          </a:xfrm>
        </p:grpSpPr>
        <p:sp>
          <p:nvSpPr>
            <p:cNvPr id="14" name="Oval 13"/>
            <p:cNvSpPr/>
            <p:nvPr/>
          </p:nvSpPr>
          <p:spPr>
            <a:xfrm>
              <a:off x="7010400" y="1295400"/>
              <a:ext cx="368300" cy="3683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12184"/>
                </p:ext>
              </p:extLst>
            </p:nvPr>
          </p:nvGraphicFramePr>
          <p:xfrm>
            <a:off x="7061200" y="1336675"/>
            <a:ext cx="255587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4396" name="Equation" r:id="rId6" imgW="152400" imgH="177800" progId="Equation.DSMT4">
                    <p:embed/>
                  </p:oleObj>
                </mc:Choice>
                <mc:Fallback>
                  <p:oleObj name="Equation" r:id="rId6" imgW="1524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061200" y="1336675"/>
                          <a:ext cx="255587" cy="300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7186300" y="1992799"/>
            <a:ext cx="1808163" cy="1817687"/>
            <a:chOff x="6180138" y="762000"/>
            <a:chExt cx="1808163" cy="1817687"/>
          </a:xfrm>
        </p:grpSpPr>
        <p:grpSp>
          <p:nvGrpSpPr>
            <p:cNvPr id="17" name="Group 16"/>
            <p:cNvGrpSpPr/>
            <p:nvPr/>
          </p:nvGrpSpPr>
          <p:grpSpPr>
            <a:xfrm>
              <a:off x="6180138" y="762000"/>
              <a:ext cx="1804988" cy="1803400"/>
              <a:chOff x="6180138" y="762000"/>
              <a:chExt cx="1804988" cy="18034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7073900" y="762000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7073900" y="1885950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7641432" y="1320800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5400000" flipH="1">
                <a:off x="6515894" y="1312862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 rot="2700000">
              <a:off x="6184107" y="775493"/>
              <a:ext cx="1804988" cy="1803400"/>
              <a:chOff x="6180138" y="762000"/>
              <a:chExt cx="1804988" cy="18034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7073900" y="762000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7073900" y="1885950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5400000" flipH="1" flipV="1">
                <a:off x="7641432" y="1320800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5400000" flipH="1">
                <a:off x="6515894" y="1312862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 rot="1298036">
            <a:off x="7194030" y="1993833"/>
            <a:ext cx="1808163" cy="1817687"/>
            <a:chOff x="6180138" y="762000"/>
            <a:chExt cx="1808163" cy="1817687"/>
          </a:xfrm>
        </p:grpSpPr>
        <p:grpSp>
          <p:nvGrpSpPr>
            <p:cNvPr id="28" name="Group 27"/>
            <p:cNvGrpSpPr/>
            <p:nvPr/>
          </p:nvGrpSpPr>
          <p:grpSpPr>
            <a:xfrm>
              <a:off x="6180138" y="762000"/>
              <a:ext cx="1804988" cy="1803400"/>
              <a:chOff x="6180138" y="762000"/>
              <a:chExt cx="1804988" cy="1803400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7073900" y="762000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7073900" y="1885950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5400000" flipH="1" flipV="1">
                <a:off x="7641432" y="1320800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5400000" flipH="1">
                <a:off x="6515894" y="1312862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 rot="2700000">
              <a:off x="6184107" y="775493"/>
              <a:ext cx="1804988" cy="1803400"/>
              <a:chOff x="6180138" y="762000"/>
              <a:chExt cx="1804988" cy="180340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7073900" y="762000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7073900" y="1885950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5400000" flipH="1" flipV="1">
                <a:off x="7641432" y="1320800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5400000" flipH="1">
                <a:off x="6515894" y="1312862"/>
                <a:ext cx="7938" cy="679450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554871"/>
              </p:ext>
            </p:extLst>
          </p:nvPr>
        </p:nvGraphicFramePr>
        <p:xfrm>
          <a:off x="8543125" y="1831668"/>
          <a:ext cx="2333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397" name="Equation" r:id="rId8" imgW="139700" imgH="190500" progId="Equation.DSMT4">
                  <p:embed/>
                </p:oleObj>
              </mc:Choice>
              <mc:Fallback>
                <p:oleObj name="Equation" r:id="rId8" imgW="139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43125" y="1831668"/>
                        <a:ext cx="233363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28687"/>
              </p:ext>
            </p:extLst>
          </p:nvPr>
        </p:nvGraphicFramePr>
        <p:xfrm>
          <a:off x="1574800" y="4413250"/>
          <a:ext cx="12128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398" name="Equation" r:id="rId10" imgW="723900" imgH="342900" progId="Equation.DSMT4">
                  <p:embed/>
                </p:oleObj>
              </mc:Choice>
              <mc:Fallback>
                <p:oleObj name="Equation" r:id="rId10" imgW="723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74800" y="4413250"/>
                        <a:ext cx="1212850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9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29.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91360" y="1435616"/>
            <a:ext cx="8447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Remember back to </a:t>
            </a:r>
            <a:r>
              <a:rPr lang="en-US" sz="2000" dirty="0" smtClean="0">
                <a:latin typeface="Times New Roman"/>
                <a:cs typeface="Times New Roman"/>
              </a:rPr>
              <a:t>the Energy chapter when we related a conservative force function to its potential energy function.  We </a:t>
            </a:r>
            <a:r>
              <a:rPr lang="en-US" sz="2000" dirty="0">
                <a:latin typeface="Times New Roman"/>
                <a:cs typeface="Times New Roman"/>
              </a:rPr>
              <a:t>found that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spatial rate of change of potential energy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equals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force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associated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with the potential energy field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or                         .  There is an electrical analogue to this.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6193" y="3665825"/>
            <a:ext cx="871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is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594" y="146387"/>
            <a:ext cx="899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Apple Chancery"/>
                <a:cs typeface="Apple Chancery"/>
              </a:rPr>
              <a:t>So How Are </a:t>
            </a:r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Electric Fields </a:t>
            </a:r>
            <a:r>
              <a:rPr lang="en-US" sz="3600" dirty="0" smtClean="0">
                <a:solidFill>
                  <a:srgbClr val="0000FF"/>
                </a:solidFill>
                <a:latin typeface="Apple Chancery"/>
                <a:cs typeface="Apple Chancery"/>
              </a:rPr>
              <a:t>and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Electrical Potentials </a:t>
            </a:r>
            <a:r>
              <a:rPr lang="en-US" sz="3600" dirty="0" smtClean="0">
                <a:solidFill>
                  <a:srgbClr val="0000FF"/>
                </a:solidFill>
                <a:latin typeface="Apple Chancery"/>
                <a:cs typeface="Apple Chancery"/>
              </a:rPr>
              <a:t>Related?</a:t>
            </a:r>
            <a:endParaRPr lang="en-US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863941"/>
              </p:ext>
            </p:extLst>
          </p:nvPr>
        </p:nvGraphicFramePr>
        <p:xfrm>
          <a:off x="2602706" y="3366581"/>
          <a:ext cx="34051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535" name="Equation" r:id="rId4" imgW="2032000" imgH="355600" progId="Equation.DSMT4">
                  <p:embed/>
                </p:oleObj>
              </mc:Choice>
              <mc:Fallback>
                <p:oleObj name="Equation" r:id="rId4" imgW="2032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2706" y="3366581"/>
                        <a:ext cx="3405188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10009"/>
              </p:ext>
            </p:extLst>
          </p:nvPr>
        </p:nvGraphicFramePr>
        <p:xfrm>
          <a:off x="3487738" y="3926235"/>
          <a:ext cx="136048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536" name="Equation" r:id="rId6" imgW="812800" imgH="190500" progId="Equation.DSMT4">
                  <p:embed/>
                </p:oleObj>
              </mc:Choice>
              <mc:Fallback>
                <p:oleObj name="Equation" r:id="rId6" imgW="8128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87738" y="3926235"/>
                        <a:ext cx="1360487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1360" y="4332575"/>
            <a:ext cx="871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But if that </a:t>
            </a:r>
            <a:r>
              <a:rPr lang="en-US" sz="2000" dirty="0" smtClean="0">
                <a:latin typeface="Times New Roman"/>
                <a:cs typeface="Times New Roman"/>
              </a:rPr>
              <a:t>is true, it must also be true that: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765721"/>
              </p:ext>
            </p:extLst>
          </p:nvPr>
        </p:nvGraphicFramePr>
        <p:xfrm>
          <a:off x="4974431" y="4245322"/>
          <a:ext cx="11493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537" name="Equation" r:id="rId8" imgW="685800" imgH="393700" progId="Equation.DSMT4">
                  <p:embed/>
                </p:oleObj>
              </mc:Choice>
              <mc:Fallback>
                <p:oleObj name="Equation" r:id="rId8" imgW="685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74431" y="4245322"/>
                        <a:ext cx="1149350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592874"/>
              </p:ext>
            </p:extLst>
          </p:nvPr>
        </p:nvGraphicFramePr>
        <p:xfrm>
          <a:off x="1327150" y="2424113"/>
          <a:ext cx="1573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538" name="Equation" r:id="rId10" imgW="939800" imgH="317500" progId="Equation.DSMT4">
                  <p:embed/>
                </p:oleObj>
              </mc:Choice>
              <mc:Fallback>
                <p:oleObj name="Equation" r:id="rId10" imgW="939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27150" y="2424113"/>
                        <a:ext cx="15732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6193" y="2934901"/>
            <a:ext cx="871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That is, </a:t>
            </a:r>
            <a:r>
              <a:rPr lang="en-US" sz="2000" dirty="0" smtClean="0">
                <a:latin typeface="Times New Roman"/>
                <a:cs typeface="Times New Roman"/>
              </a:rPr>
              <a:t>the differential consequence of: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193" y="5289987"/>
            <a:ext cx="871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hich can be </a:t>
            </a:r>
            <a:r>
              <a:rPr lang="en-US" sz="2000" dirty="0" smtClean="0">
                <a:latin typeface="Times New Roman"/>
                <a:cs typeface="Times New Roman"/>
              </a:rPr>
              <a:t>expanded into multiple dimensions using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del operator </a:t>
            </a:r>
            <a:r>
              <a:rPr lang="en-US" sz="2000" dirty="0" smtClean="0">
                <a:latin typeface="Times New Roman"/>
                <a:cs typeface="Times New Roman"/>
              </a:rPr>
              <a:t>as: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369389"/>
              </p:ext>
            </p:extLst>
          </p:nvPr>
        </p:nvGraphicFramePr>
        <p:xfrm>
          <a:off x="2602706" y="5740897"/>
          <a:ext cx="35972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539" name="Equation" r:id="rId12" imgW="2146300" imgH="457200" progId="Equation.DSMT4">
                  <p:embed/>
                </p:oleObj>
              </mc:Choice>
              <mc:Fallback>
                <p:oleObj name="Equation" r:id="rId12" imgW="2146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02706" y="5740897"/>
                        <a:ext cx="359727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6193" y="4808885"/>
            <a:ext cx="871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Except in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Cartesian coordinates 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dirty="0" smtClean="0">
                <a:latin typeface="Times New Roman"/>
                <a:cs typeface="Times New Roman"/>
              </a:rPr>
              <a:t>assuming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x-direction</a:t>
            </a:r>
            <a:r>
              <a:rPr lang="en-US" sz="2000" dirty="0" smtClean="0">
                <a:latin typeface="Times New Roman"/>
                <a:cs typeface="Times New Roman"/>
              </a:rPr>
              <a:t>), 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9944"/>
              </p:ext>
            </p:extLst>
          </p:nvPr>
        </p:nvGraphicFramePr>
        <p:xfrm>
          <a:off x="7369175" y="4723160"/>
          <a:ext cx="11493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540" name="Equation" r:id="rId14" imgW="685800" imgH="393700" progId="Equation.DSMT4">
                  <p:embed/>
                </p:oleObj>
              </mc:Choice>
              <mc:Fallback>
                <p:oleObj name="Equation" r:id="rId14" imgW="685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69175" y="4723160"/>
                        <a:ext cx="1149350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6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42" grpId="0"/>
      <p:bldP spid="14" grpId="0"/>
      <p:bldP spid="18" grpId="0"/>
      <p:bldP spid="19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30.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926" y="218795"/>
            <a:ext cx="45857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12: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Assume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charges</a:t>
            </a:r>
            <a:r>
              <a:rPr lang="en-US" sz="2000" dirty="0" smtClean="0">
                <a:latin typeface="Times New Roman"/>
                <a:cs typeface="Times New Roman"/>
              </a:rPr>
              <a:t> 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equal and opposite</a:t>
            </a:r>
            <a:r>
              <a:rPr lang="en-US" sz="2000" dirty="0" smtClean="0">
                <a:latin typeface="Times New Roman"/>
                <a:cs typeface="Times New Roman"/>
              </a:rPr>
              <a:t>, and 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placed symmetrically </a:t>
            </a:r>
            <a:r>
              <a:rPr lang="en-US" sz="2000" dirty="0" smtClean="0">
                <a:latin typeface="Times New Roman"/>
                <a:cs typeface="Times New Roman"/>
              </a:rPr>
              <a:t>as shown.  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439" y="1387685"/>
            <a:ext cx="3797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a.)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 there </a:t>
            </a:r>
            <a:r>
              <a:rPr lang="en-US" sz="2000" dirty="0" smtClean="0">
                <a:latin typeface="Times New Roman"/>
                <a:cs typeface="Times New Roman"/>
              </a:rPr>
              <a:t>an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 smtClean="0">
                <a:latin typeface="Times New Roman"/>
                <a:cs typeface="Times New Roman"/>
              </a:rPr>
              <a:t>at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(x,0)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If so</a:t>
            </a:r>
            <a:r>
              <a:rPr lang="en-US" sz="2000" dirty="0" smtClean="0">
                <a:latin typeface="Times New Roman"/>
                <a:cs typeface="Times New Roman"/>
              </a:rPr>
              <a:t>, in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what direction </a:t>
            </a:r>
            <a:r>
              <a:rPr lang="en-US" sz="2000" dirty="0" smtClean="0">
                <a:latin typeface="Times New Roman"/>
                <a:cs typeface="Times New Roman"/>
              </a:rPr>
              <a:t>is it? 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043102"/>
              </p:ext>
            </p:extLst>
          </p:nvPr>
        </p:nvGraphicFramePr>
        <p:xfrm>
          <a:off x="2718860" y="4060825"/>
          <a:ext cx="4575175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459" name="Equation" r:id="rId4" imgW="2959100" imgH="901700" progId="Equation.DSMT4">
                  <p:embed/>
                </p:oleObj>
              </mc:Choice>
              <mc:Fallback>
                <p:oleObj name="Equation" r:id="rId4" imgW="29591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8860" y="4060825"/>
                        <a:ext cx="4575175" cy="138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flipH="1">
            <a:off x="4957634" y="1778113"/>
            <a:ext cx="2913092" cy="1080906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157054"/>
              </p:ext>
            </p:extLst>
          </p:nvPr>
        </p:nvGraphicFramePr>
        <p:xfrm>
          <a:off x="7876451" y="1384581"/>
          <a:ext cx="547912" cy="32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460" name="Equation" r:id="rId6" imgW="368300" imgH="228600" progId="Equation.DSMT4">
                  <p:embed/>
                </p:oleObj>
              </mc:Choice>
              <mc:Fallback>
                <p:oleObj name="Equation" r:id="rId6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6451" y="1384581"/>
                        <a:ext cx="547912" cy="321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324641"/>
              </p:ext>
            </p:extLst>
          </p:nvPr>
        </p:nvGraphicFramePr>
        <p:xfrm>
          <a:off x="4508500" y="2624960"/>
          <a:ext cx="449134" cy="29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461" name="Equation" r:id="rId8" imgW="254000" imgH="177800" progId="Equation.DSMT4">
                  <p:embed/>
                </p:oleObj>
              </mc:Choice>
              <mc:Fallback>
                <p:oleObj name="Equation" r:id="rId8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624960"/>
                        <a:ext cx="449134" cy="295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083921"/>
              </p:ext>
            </p:extLst>
          </p:nvPr>
        </p:nvGraphicFramePr>
        <p:xfrm>
          <a:off x="4731593" y="987490"/>
          <a:ext cx="173480" cy="182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462" name="Equation" r:id="rId10" imgW="114300" imgH="127000" progId="Equation.DSMT4">
                  <p:embed/>
                </p:oleObj>
              </mc:Choice>
              <mc:Fallback>
                <p:oleObj name="Equation" r:id="rId10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593" y="987490"/>
                        <a:ext cx="173480" cy="182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104232"/>
              </p:ext>
            </p:extLst>
          </p:nvPr>
        </p:nvGraphicFramePr>
        <p:xfrm>
          <a:off x="4635429" y="415902"/>
          <a:ext cx="268504" cy="29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463" name="Equation" r:id="rId12" imgW="152400" imgH="177800" progId="Equation.DSMT4">
                  <p:embed/>
                </p:oleObj>
              </mc:Choice>
              <mc:Fallback>
                <p:oleObj name="Equation" r:id="rId12" imgW="1524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429" y="415902"/>
                        <a:ext cx="268504" cy="295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Straight Connector 76"/>
          <p:cNvCxnSpPr/>
          <p:nvPr/>
        </p:nvCxnSpPr>
        <p:spPr>
          <a:xfrm>
            <a:off x="4942152" y="218795"/>
            <a:ext cx="2" cy="289669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512261" y="1694679"/>
            <a:ext cx="4314275" cy="35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899362"/>
              </p:ext>
            </p:extLst>
          </p:nvPr>
        </p:nvGraphicFramePr>
        <p:xfrm>
          <a:off x="6061161" y="472592"/>
          <a:ext cx="1033615" cy="47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464" name="Equation" r:id="rId14" imgW="685800" imgH="330200" progId="Equation.DSMT4">
                  <p:embed/>
                </p:oleObj>
              </mc:Choice>
              <mc:Fallback>
                <p:oleObj name="Equation" r:id="rId14" imgW="6858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161" y="472592"/>
                        <a:ext cx="1033615" cy="477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Straight Connector 83"/>
          <p:cNvCxnSpPr/>
          <p:nvPr/>
        </p:nvCxnSpPr>
        <p:spPr>
          <a:xfrm flipH="1" flipV="1">
            <a:off x="4942152" y="552450"/>
            <a:ext cx="2934300" cy="103379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5097"/>
              </p:ext>
            </p:extLst>
          </p:nvPr>
        </p:nvGraphicFramePr>
        <p:xfrm>
          <a:off x="4705878" y="2095571"/>
          <a:ext cx="173480" cy="182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465" name="Equation" r:id="rId16" imgW="114300" imgH="127000" progId="Equation.DSMT4">
                  <p:embed/>
                </p:oleObj>
              </mc:Choice>
              <mc:Fallback>
                <p:oleObj name="Equation" r:id="rId16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878" y="2095571"/>
                        <a:ext cx="173480" cy="182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379150"/>
              </p:ext>
            </p:extLst>
          </p:nvPr>
        </p:nvGraphicFramePr>
        <p:xfrm>
          <a:off x="6224049" y="2304108"/>
          <a:ext cx="1033615" cy="47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466" name="Equation" r:id="rId17" imgW="685800" imgH="330200" progId="Equation.DSMT4">
                  <p:embed/>
                </p:oleObj>
              </mc:Choice>
              <mc:Fallback>
                <p:oleObj name="Equation" r:id="rId17" imgW="6858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049" y="2304108"/>
                        <a:ext cx="1033615" cy="477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" name="Straight Arrow Connector 88"/>
          <p:cNvCxnSpPr/>
          <p:nvPr/>
        </p:nvCxnSpPr>
        <p:spPr>
          <a:xfrm flipH="1">
            <a:off x="7294035" y="1715074"/>
            <a:ext cx="795865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8166101" y="1715074"/>
            <a:ext cx="795865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4300" y="2095571"/>
            <a:ext cx="399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here will be </a:t>
            </a:r>
            <a:r>
              <a:rPr lang="en-US" dirty="0" smtClean="0">
                <a:latin typeface="Times New Roman"/>
                <a:cs typeface="Times New Roman"/>
              </a:rPr>
              <a:t>an </a:t>
            </a:r>
            <a:r>
              <a:rPr lang="en-US" i="1" dirty="0" smtClean="0">
                <a:latin typeface="Times New Roman"/>
                <a:cs typeface="Times New Roman"/>
              </a:rPr>
              <a:t>E-</a:t>
            </a:r>
            <a:r>
              <a:rPr lang="en-US" i="1" dirty="0" err="1" smtClean="0">
                <a:latin typeface="Times New Roman"/>
                <a:cs typeface="Times New Roman"/>
              </a:rPr>
              <a:t>fld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at (x,0).  By inspection, its x-components will add to zero leaving it with only y-components.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68438" y="3104942"/>
            <a:ext cx="8655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.)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 there </a:t>
            </a:r>
            <a:r>
              <a:rPr lang="en-US" sz="2000" dirty="0" smtClean="0">
                <a:latin typeface="Times New Roman"/>
                <a:cs typeface="Times New Roman"/>
              </a:rPr>
              <a:t>an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absolute electrical potential </a:t>
            </a:r>
            <a:r>
              <a:rPr lang="en-US" sz="2000" dirty="0" smtClean="0">
                <a:latin typeface="Times New Roman"/>
                <a:cs typeface="Times New Roman"/>
              </a:rPr>
              <a:t>at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(x,0)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If so</a:t>
            </a:r>
            <a:r>
              <a:rPr lang="en-US" sz="2000" dirty="0" smtClean="0">
                <a:latin typeface="Times New Roman"/>
                <a:cs typeface="Times New Roman"/>
              </a:rPr>
              <a:t>, in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what direction </a:t>
            </a:r>
            <a:r>
              <a:rPr lang="en-US" sz="2000" dirty="0" smtClean="0">
                <a:latin typeface="Times New Roman"/>
                <a:cs typeface="Times New Roman"/>
              </a:rPr>
              <a:t>is it? 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5100" y="3515975"/>
            <a:ext cx="811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TRICK QUESTION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electrical potentials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don’t have directions </a:t>
            </a:r>
            <a:r>
              <a:rPr lang="en-US" dirty="0" smtClean="0">
                <a:latin typeface="Times New Roman"/>
                <a:cs typeface="Times New Roman"/>
              </a:rPr>
              <a:t>as they are scalars.  As for magnitude: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68438" y="5543342"/>
            <a:ext cx="8655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c.)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Does this </a:t>
            </a:r>
            <a:r>
              <a:rPr lang="en-US" sz="2000" dirty="0" smtClean="0">
                <a:latin typeface="Times New Roman"/>
                <a:cs typeface="Times New Roman"/>
              </a:rPr>
              <a:t>make sense?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32564" y="6021169"/>
            <a:ext cx="811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Yes, if you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understand</a:t>
            </a:r>
            <a:r>
              <a:rPr lang="en-US" dirty="0" smtClean="0">
                <a:latin typeface="Times New Roman"/>
                <a:cs typeface="Times New Roman"/>
              </a:rPr>
              <a:t> how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voltage 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are related </a:t>
            </a:r>
            <a:r>
              <a:rPr lang="en-US" dirty="0" smtClean="0">
                <a:latin typeface="Times New Roman"/>
                <a:cs typeface="Times New Roman"/>
              </a:rPr>
              <a:t>to one another.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95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418004" y="2673489"/>
            <a:ext cx="8811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                                                                            then sum </a:t>
            </a:r>
            <a:r>
              <a:rPr lang="en-US" sz="2000" dirty="0" smtClean="0">
                <a:latin typeface="Times New Roman"/>
                <a:cs typeface="Times New Roman"/>
              </a:rPr>
              <a:t>that differential electrical potential over the entire rod.  You’ll again need to define a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linear charge density </a:t>
            </a:r>
            <a:r>
              <a:rPr lang="en-US" sz="2000" dirty="0" smtClean="0">
                <a:latin typeface="Times New Roman"/>
                <a:cs typeface="Times New Roman"/>
              </a:rPr>
              <a:t>function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18027" y="3292246"/>
            <a:ext cx="2382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                          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            and note that                .  With that, we can write: 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0705" y="2070636"/>
            <a:ext cx="8392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extended charge distribution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something you’ve already seen.  The solving technique is exactly as was before.  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707370"/>
              </p:ext>
            </p:extLst>
          </p:nvPr>
        </p:nvGraphicFramePr>
        <p:xfrm>
          <a:off x="2813050" y="3408363"/>
          <a:ext cx="608330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03" name="Equation" r:id="rId4" imgW="3924300" imgH="1993900" progId="Equation.DSMT4">
                  <p:embed/>
                </p:oleObj>
              </mc:Choice>
              <mc:Fallback>
                <p:oleObj name="Equation" r:id="rId4" imgW="3924300" imgH="199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050" y="3408363"/>
                        <a:ext cx="6083300" cy="309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4775407" y="1157055"/>
            <a:ext cx="433376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817497" y="1052255"/>
            <a:ext cx="2962274" cy="215949"/>
          </a:xfrm>
          <a:prstGeom prst="rect">
            <a:avLst/>
          </a:prstGeom>
          <a:solidFill>
            <a:srgbClr val="C4FF1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31.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926" y="345795"/>
            <a:ext cx="44841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13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(A non-AP problem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  <a:sym typeface="Wingdings"/>
              </a:rPr>
              <a:t>):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Derive</a:t>
            </a:r>
            <a:r>
              <a:rPr lang="en-US" sz="2000" dirty="0" smtClean="0">
                <a:latin typeface="Times New Roman"/>
                <a:cs typeface="Times New Roman"/>
              </a:rPr>
              <a:t> an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expression</a:t>
            </a:r>
            <a:r>
              <a:rPr lang="en-US" sz="2000" dirty="0" smtClean="0">
                <a:latin typeface="Times New Roman"/>
                <a:cs typeface="Times New Roman"/>
              </a:rPr>
              <a:t> for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electrical potential </a:t>
            </a:r>
            <a:r>
              <a:rPr lang="en-US" sz="2000" dirty="0" smtClean="0">
                <a:latin typeface="Times New Roman"/>
                <a:cs typeface="Times New Roman"/>
              </a:rPr>
              <a:t>at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origin </a:t>
            </a:r>
            <a:r>
              <a:rPr lang="en-US" sz="2000" dirty="0" smtClean="0">
                <a:latin typeface="Times New Roman"/>
                <a:cs typeface="Times New Roman"/>
              </a:rPr>
              <a:t>due to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rod </a:t>
            </a:r>
            <a:r>
              <a:rPr lang="en-US" sz="2000" dirty="0" smtClean="0">
                <a:latin typeface="Times New Roman"/>
                <a:cs typeface="Times New Roman"/>
              </a:rPr>
              <a:t>with charge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uniformly distributed over its length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537790"/>
              </p:ext>
            </p:extLst>
          </p:nvPr>
        </p:nvGraphicFramePr>
        <p:xfrm>
          <a:off x="5927725" y="1774825"/>
          <a:ext cx="196850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04" name="Equation" r:id="rId6" imgW="127000" imgH="127000" progId="Equation.DSMT4">
                  <p:embed/>
                </p:oleObj>
              </mc:Choice>
              <mc:Fallback>
                <p:oleObj name="Equation" r:id="rId6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725" y="1774825"/>
                        <a:ext cx="196850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304454"/>
              </p:ext>
            </p:extLst>
          </p:nvPr>
        </p:nvGraphicFramePr>
        <p:xfrm>
          <a:off x="5719343" y="1307500"/>
          <a:ext cx="368300" cy="15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05" name="Equation" r:id="rId8" imgW="279400" imgH="127000" progId="Equation.DSMT4">
                  <p:embed/>
                </p:oleObj>
              </mc:Choice>
              <mc:Fallback>
                <p:oleObj name="Equation" r:id="rId8" imgW="2794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343" y="1307500"/>
                        <a:ext cx="368300" cy="15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775407" y="416853"/>
            <a:ext cx="2278" cy="146373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680244"/>
              </p:ext>
            </p:extLst>
          </p:nvPr>
        </p:nvGraphicFramePr>
        <p:xfrm>
          <a:off x="4854984" y="453108"/>
          <a:ext cx="9048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06" name="Equation" r:id="rId10" imgW="660400" imgH="393700" progId="Equation.DSMT4">
                  <p:embed/>
                </p:oleObj>
              </mc:Choice>
              <mc:Fallback>
                <p:oleObj name="Equation" r:id="rId10" imgW="660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4984" y="453108"/>
                        <a:ext cx="904875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564553"/>
              </p:ext>
            </p:extLst>
          </p:nvPr>
        </p:nvGraphicFramePr>
        <p:xfrm>
          <a:off x="5936830" y="1115893"/>
          <a:ext cx="164557" cy="1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07" name="Equation" r:id="rId12" imgW="139700" imgH="101600" progId="Equation.DSMT4">
                  <p:embed/>
                </p:oleObj>
              </mc:Choice>
              <mc:Fallback>
                <p:oleObj name="Equation" r:id="rId12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830" y="1115893"/>
                        <a:ext cx="164557" cy="120675"/>
                      </a:xfrm>
                      <a:prstGeom prst="rect">
                        <a:avLst/>
                      </a:prstGeom>
                      <a:noFill/>
                      <a:ln w="127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028712"/>
              </p:ext>
            </p:extLst>
          </p:nvPr>
        </p:nvGraphicFramePr>
        <p:xfrm>
          <a:off x="6171508" y="1115893"/>
          <a:ext cx="164557" cy="1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08" name="Equation" r:id="rId14" imgW="139700" imgH="101600" progId="Equation.DSMT4">
                  <p:embed/>
                </p:oleObj>
              </mc:Choice>
              <mc:Fallback>
                <p:oleObj name="Equation" r:id="rId14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1508" y="1115893"/>
                        <a:ext cx="164557" cy="120675"/>
                      </a:xfrm>
                      <a:prstGeom prst="rect">
                        <a:avLst/>
                      </a:prstGeom>
                      <a:noFill/>
                      <a:ln w="127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185130"/>
              </p:ext>
            </p:extLst>
          </p:nvPr>
        </p:nvGraphicFramePr>
        <p:xfrm>
          <a:off x="6406186" y="1115893"/>
          <a:ext cx="164557" cy="1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09" name="Equation" r:id="rId15" imgW="139700" imgH="101600" progId="Equation.DSMT4">
                  <p:embed/>
                </p:oleObj>
              </mc:Choice>
              <mc:Fallback>
                <p:oleObj name="Equation" r:id="rId15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186" y="1115893"/>
                        <a:ext cx="164557" cy="120675"/>
                      </a:xfrm>
                      <a:prstGeom prst="rect">
                        <a:avLst/>
                      </a:prstGeom>
                      <a:noFill/>
                      <a:ln w="127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242346"/>
              </p:ext>
            </p:extLst>
          </p:nvPr>
        </p:nvGraphicFramePr>
        <p:xfrm>
          <a:off x="6640864" y="1115893"/>
          <a:ext cx="164557" cy="1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10" name="Equation" r:id="rId16" imgW="139700" imgH="101600" progId="Equation.DSMT4">
                  <p:embed/>
                </p:oleObj>
              </mc:Choice>
              <mc:Fallback>
                <p:oleObj name="Equation" r:id="rId16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864" y="1115893"/>
                        <a:ext cx="164557" cy="120675"/>
                      </a:xfrm>
                      <a:prstGeom prst="rect">
                        <a:avLst/>
                      </a:prstGeom>
                      <a:noFill/>
                      <a:ln w="127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67724"/>
              </p:ext>
            </p:extLst>
          </p:nvPr>
        </p:nvGraphicFramePr>
        <p:xfrm>
          <a:off x="6875542" y="1115893"/>
          <a:ext cx="164557" cy="1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11" name="Equation" r:id="rId17" imgW="139700" imgH="101600" progId="Equation.DSMT4">
                  <p:embed/>
                </p:oleObj>
              </mc:Choice>
              <mc:Fallback>
                <p:oleObj name="Equation" r:id="rId17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542" y="1115893"/>
                        <a:ext cx="164557" cy="120675"/>
                      </a:xfrm>
                      <a:prstGeom prst="rect">
                        <a:avLst/>
                      </a:prstGeom>
                      <a:noFill/>
                      <a:ln w="127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527423"/>
              </p:ext>
            </p:extLst>
          </p:nvPr>
        </p:nvGraphicFramePr>
        <p:xfrm>
          <a:off x="7344898" y="1115893"/>
          <a:ext cx="164557" cy="1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12" name="Equation" r:id="rId18" imgW="139700" imgH="101600" progId="Equation.DSMT4">
                  <p:embed/>
                </p:oleObj>
              </mc:Choice>
              <mc:Fallback>
                <p:oleObj name="Equation" r:id="rId18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898" y="1115893"/>
                        <a:ext cx="164557" cy="120675"/>
                      </a:xfrm>
                      <a:prstGeom prst="rect">
                        <a:avLst/>
                      </a:prstGeom>
                      <a:noFill/>
                      <a:ln w="127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02658"/>
              </p:ext>
            </p:extLst>
          </p:nvPr>
        </p:nvGraphicFramePr>
        <p:xfrm>
          <a:off x="7579576" y="1115893"/>
          <a:ext cx="164557" cy="1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13" name="Equation" r:id="rId19" imgW="139700" imgH="101600" progId="Equation.DSMT4">
                  <p:embed/>
                </p:oleObj>
              </mc:Choice>
              <mc:Fallback>
                <p:oleObj name="Equation" r:id="rId19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9576" y="1115893"/>
                        <a:ext cx="164557" cy="120675"/>
                      </a:xfrm>
                      <a:prstGeom prst="rect">
                        <a:avLst/>
                      </a:prstGeom>
                      <a:noFill/>
                      <a:ln w="127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207108"/>
              </p:ext>
            </p:extLst>
          </p:nvPr>
        </p:nvGraphicFramePr>
        <p:xfrm>
          <a:off x="7814254" y="1115893"/>
          <a:ext cx="164557" cy="1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14" name="Equation" r:id="rId20" imgW="139700" imgH="101600" progId="Equation.DSMT4">
                  <p:embed/>
                </p:oleObj>
              </mc:Choice>
              <mc:Fallback>
                <p:oleObj name="Equation" r:id="rId20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254" y="1115893"/>
                        <a:ext cx="164557" cy="120675"/>
                      </a:xfrm>
                      <a:prstGeom prst="rect">
                        <a:avLst/>
                      </a:prstGeom>
                      <a:noFill/>
                      <a:ln w="127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831636"/>
              </p:ext>
            </p:extLst>
          </p:nvPr>
        </p:nvGraphicFramePr>
        <p:xfrm>
          <a:off x="8048932" y="1115893"/>
          <a:ext cx="164557" cy="1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15" name="Equation" r:id="rId21" imgW="139700" imgH="101600" progId="Equation.DSMT4">
                  <p:embed/>
                </p:oleObj>
              </mc:Choice>
              <mc:Fallback>
                <p:oleObj name="Equation" r:id="rId21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932" y="1115893"/>
                        <a:ext cx="164557" cy="120675"/>
                      </a:xfrm>
                      <a:prstGeom prst="rect">
                        <a:avLst/>
                      </a:prstGeom>
                      <a:noFill/>
                      <a:ln w="127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001204"/>
              </p:ext>
            </p:extLst>
          </p:nvPr>
        </p:nvGraphicFramePr>
        <p:xfrm>
          <a:off x="8283610" y="1115893"/>
          <a:ext cx="164557" cy="1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16" name="Equation" r:id="rId22" imgW="139700" imgH="101600" progId="Equation.DSMT4">
                  <p:embed/>
                </p:oleObj>
              </mc:Choice>
              <mc:Fallback>
                <p:oleObj name="Equation" r:id="rId22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3610" y="1115893"/>
                        <a:ext cx="164557" cy="120675"/>
                      </a:xfrm>
                      <a:prstGeom prst="rect">
                        <a:avLst/>
                      </a:prstGeom>
                      <a:noFill/>
                      <a:ln w="127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328881"/>
              </p:ext>
            </p:extLst>
          </p:nvPr>
        </p:nvGraphicFramePr>
        <p:xfrm>
          <a:off x="8518288" y="1115893"/>
          <a:ext cx="164557" cy="1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17" name="Equation" r:id="rId23" imgW="139700" imgH="101600" progId="Equation.DSMT4">
                  <p:embed/>
                </p:oleObj>
              </mc:Choice>
              <mc:Fallback>
                <p:oleObj name="Equation" r:id="rId23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288" y="1115893"/>
                        <a:ext cx="164557" cy="120675"/>
                      </a:xfrm>
                      <a:prstGeom prst="rect">
                        <a:avLst/>
                      </a:prstGeom>
                      <a:noFill/>
                      <a:ln w="127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775407" y="1731362"/>
            <a:ext cx="2264692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65499" y="1052255"/>
            <a:ext cx="0" cy="828332"/>
          </a:xfrm>
          <a:prstGeom prst="line">
            <a:avLst/>
          </a:prstGeom>
          <a:ln w="952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954999"/>
              </p:ext>
            </p:extLst>
          </p:nvPr>
        </p:nvGraphicFramePr>
        <p:xfrm>
          <a:off x="7050088" y="1576388"/>
          <a:ext cx="315912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18" name="Equation" r:id="rId24" imgW="203200" imgH="165100" progId="Equation.DSMT4">
                  <p:embed/>
                </p:oleObj>
              </mc:Choice>
              <mc:Fallback>
                <p:oleObj name="Equation" r:id="rId24" imgW="203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1576388"/>
                        <a:ext cx="315912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" name="Straight Connector 101"/>
          <p:cNvCxnSpPr/>
          <p:nvPr/>
        </p:nvCxnSpPr>
        <p:spPr>
          <a:xfrm>
            <a:off x="7327270" y="1052255"/>
            <a:ext cx="14918" cy="828332"/>
          </a:xfrm>
          <a:prstGeom prst="line">
            <a:avLst/>
          </a:prstGeom>
          <a:ln w="952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7348073" y="1731362"/>
            <a:ext cx="412478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071849" y="1058605"/>
            <a:ext cx="246274" cy="206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279831"/>
              </p:ext>
            </p:extLst>
          </p:nvPr>
        </p:nvGraphicFramePr>
        <p:xfrm>
          <a:off x="7123463" y="1115893"/>
          <a:ext cx="164557" cy="1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19" name="Equation" r:id="rId26" imgW="139700" imgH="101600" progId="Equation.DSMT4">
                  <p:embed/>
                </p:oleObj>
              </mc:Choice>
              <mc:Fallback>
                <p:oleObj name="Equation" r:id="rId26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463" y="1115893"/>
                        <a:ext cx="164557" cy="120675"/>
                      </a:xfrm>
                      <a:prstGeom prst="rect">
                        <a:avLst/>
                      </a:prstGeom>
                      <a:noFill/>
                      <a:ln w="127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960316"/>
              </p:ext>
            </p:extLst>
          </p:nvPr>
        </p:nvGraphicFramePr>
        <p:xfrm>
          <a:off x="7064375" y="600075"/>
          <a:ext cx="3143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20" name="Equation" r:id="rId27" imgW="203200" imgH="203200" progId="Equation.DSMT4">
                  <p:embed/>
                </p:oleObj>
              </mc:Choice>
              <mc:Fallback>
                <p:oleObj name="Equation" r:id="rId27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600075"/>
                        <a:ext cx="31432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18616" y="2375436"/>
            <a:ext cx="881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                            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                                    Define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differential electrical potential </a:t>
            </a:r>
            <a:r>
              <a:rPr lang="en-US" sz="2000" dirty="0" smtClean="0">
                <a:latin typeface="Times New Roman"/>
                <a:cs typeface="Times New Roman"/>
              </a:rPr>
              <a:t>at the origin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due to a differential bit </a:t>
            </a:r>
            <a:r>
              <a:rPr lang="en-US" sz="2000" dirty="0" smtClean="0">
                <a:latin typeface="Times New Roman"/>
                <a:cs typeface="Times New Roman"/>
              </a:rPr>
              <a:t>of charge,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928703"/>
              </p:ext>
            </p:extLst>
          </p:nvPr>
        </p:nvGraphicFramePr>
        <p:xfrm>
          <a:off x="484715" y="3679398"/>
          <a:ext cx="11064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21" name="Equation" r:id="rId29" imgW="660400" imgH="203200" progId="Equation.DSMT4">
                  <p:embed/>
                </p:oleObj>
              </mc:Choice>
              <mc:Fallback>
                <p:oleObj name="Equation" r:id="rId29" imgW="660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84715" y="3679398"/>
                        <a:ext cx="1106487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265812"/>
              </p:ext>
            </p:extLst>
          </p:nvPr>
        </p:nvGraphicFramePr>
        <p:xfrm>
          <a:off x="926004" y="3968323"/>
          <a:ext cx="10001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622" name="Equation" r:id="rId31" imgW="596900" imgH="203200" progId="Equation.DSMT4">
                  <p:embed/>
                </p:oleObj>
              </mc:Choice>
              <mc:Fallback>
                <p:oleObj name="Equation" r:id="rId31" imgW="596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26004" y="3968323"/>
                        <a:ext cx="10001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9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10" grpId="0"/>
      <p:bldP spid="42" grpId="0"/>
      <p:bldP spid="12" grpId="0" animBg="1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32.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926" y="155306"/>
            <a:ext cx="45984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15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 ring </a:t>
            </a:r>
            <a:r>
              <a:rPr lang="en-US" sz="2000" dirty="0" smtClean="0">
                <a:latin typeface="Times New Roman"/>
                <a:cs typeface="Times New Roman"/>
              </a:rPr>
              <a:t>situated in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x-z plane </a:t>
            </a:r>
            <a:r>
              <a:rPr lang="en-US" sz="2000" dirty="0" smtClean="0">
                <a:latin typeface="Times New Roman"/>
                <a:cs typeface="Times New Roman"/>
              </a:rPr>
              <a:t>(as shown) has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Q’s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worth of charge on it.  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56126" y="1299287"/>
            <a:ext cx="372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a.) What is </a:t>
            </a:r>
            <a:r>
              <a:rPr lang="en-US" sz="2000" dirty="0" smtClean="0">
                <a:latin typeface="Times New Roman"/>
                <a:cs typeface="Times New Roman"/>
              </a:rPr>
              <a:t>the direction of the </a:t>
            </a:r>
            <a:r>
              <a:rPr lang="en-US" sz="2000" i="1" dirty="0" smtClean="0"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latin typeface="Times New Roman"/>
                <a:cs typeface="Times New Roman"/>
              </a:rPr>
              <a:t>fld</a:t>
            </a:r>
            <a:r>
              <a:rPr lang="en-US" sz="2000" dirty="0" smtClean="0">
                <a:latin typeface="Times New Roman"/>
                <a:cs typeface="Times New Roman"/>
              </a:rPr>
              <a:t> at (x,0)?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11272"/>
              </p:ext>
            </p:extLst>
          </p:nvPr>
        </p:nvGraphicFramePr>
        <p:xfrm>
          <a:off x="7922008" y="1993154"/>
          <a:ext cx="467366" cy="25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497" name="Equation" r:id="rId4" imgW="355600" imgH="190500" progId="Equation.DSMT4">
                  <p:embed/>
                </p:oleObj>
              </mc:Choice>
              <mc:Fallback>
                <p:oleObj name="Equation" r:id="rId4" imgW="355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2008" y="1993154"/>
                        <a:ext cx="467366" cy="25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Straight Connector 79"/>
          <p:cNvCxnSpPr/>
          <p:nvPr/>
        </p:nvCxnSpPr>
        <p:spPr>
          <a:xfrm>
            <a:off x="5105798" y="155308"/>
            <a:ext cx="0" cy="3476892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535508" y="1907144"/>
            <a:ext cx="4468792" cy="248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824955"/>
              </p:ext>
            </p:extLst>
          </p:nvPr>
        </p:nvGraphicFramePr>
        <p:xfrm>
          <a:off x="8077107" y="1800913"/>
          <a:ext cx="192241" cy="192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498" name="Equation" r:id="rId6" imgW="127000" imgH="127000" progId="Equation.DSMT4">
                  <p:embed/>
                </p:oleObj>
              </mc:Choice>
              <mc:Fallback>
                <p:oleObj name="Equation" r:id="rId6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107" y="1800913"/>
                        <a:ext cx="192241" cy="192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Donut 82"/>
          <p:cNvSpPr/>
          <p:nvPr/>
        </p:nvSpPr>
        <p:spPr>
          <a:xfrm>
            <a:off x="4866765" y="468888"/>
            <a:ext cx="469085" cy="2877909"/>
          </a:xfrm>
          <a:prstGeom prst="donu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5" name="Straight Connector 94"/>
          <p:cNvCxnSpPr>
            <a:stCxn id="94" idx="13"/>
          </p:cNvCxnSpPr>
          <p:nvPr/>
        </p:nvCxnSpPr>
        <p:spPr>
          <a:xfrm>
            <a:off x="5135208" y="537547"/>
            <a:ext cx="3020483" cy="137200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80952"/>
              </p:ext>
            </p:extLst>
          </p:nvPr>
        </p:nvGraphicFramePr>
        <p:xfrm>
          <a:off x="5112983" y="223222"/>
          <a:ext cx="4016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499" name="Equation" r:id="rId8" imgW="292100" imgH="203200" progId="Equation.DSMT4">
                  <p:embed/>
                </p:oleObj>
              </mc:Choice>
              <mc:Fallback>
                <p:oleObj name="Equation" r:id="rId8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983" y="223222"/>
                        <a:ext cx="401638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7" name="Straight Arrow Connector 96"/>
          <p:cNvCxnSpPr/>
          <p:nvPr/>
        </p:nvCxnSpPr>
        <p:spPr>
          <a:xfrm rot="10800000">
            <a:off x="6373459" y="1105872"/>
            <a:ext cx="1703649" cy="77587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974"/>
              </p:ext>
            </p:extLst>
          </p:nvPr>
        </p:nvGraphicFramePr>
        <p:xfrm>
          <a:off x="7033858" y="1019175"/>
          <a:ext cx="37306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500" name="Equation" r:id="rId10" imgW="266700" imgH="228600" progId="Equation.DSMT4">
                  <p:embed/>
                </p:oleObj>
              </mc:Choice>
              <mc:Fallback>
                <p:oleObj name="Equation" r:id="rId10" imgW="266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3858" y="1019175"/>
                        <a:ext cx="373062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Freeform 93"/>
          <p:cNvSpPr/>
          <p:nvPr/>
        </p:nvSpPr>
        <p:spPr>
          <a:xfrm>
            <a:off x="5045779" y="471262"/>
            <a:ext cx="111654" cy="108117"/>
          </a:xfrm>
          <a:custGeom>
            <a:avLst/>
            <a:gdLst>
              <a:gd name="connsiteX0" fmla="*/ 529 w 111654"/>
              <a:gd name="connsiteY0" fmla="*/ 50410 h 108117"/>
              <a:gd name="connsiteX1" fmla="*/ 6879 w 111654"/>
              <a:gd name="connsiteY1" fmla="*/ 40885 h 108117"/>
              <a:gd name="connsiteX2" fmla="*/ 10054 w 111654"/>
              <a:gd name="connsiteY2" fmla="*/ 31360 h 108117"/>
              <a:gd name="connsiteX3" fmla="*/ 19579 w 111654"/>
              <a:gd name="connsiteY3" fmla="*/ 28185 h 108117"/>
              <a:gd name="connsiteX4" fmla="*/ 25929 w 111654"/>
              <a:gd name="connsiteY4" fmla="*/ 15485 h 108117"/>
              <a:gd name="connsiteX5" fmla="*/ 35454 w 111654"/>
              <a:gd name="connsiteY5" fmla="*/ 12310 h 108117"/>
              <a:gd name="connsiteX6" fmla="*/ 54504 w 111654"/>
              <a:gd name="connsiteY6" fmla="*/ 2785 h 108117"/>
              <a:gd name="connsiteX7" fmla="*/ 79904 w 111654"/>
              <a:gd name="connsiteY7" fmla="*/ 5960 h 108117"/>
              <a:gd name="connsiteX8" fmla="*/ 83079 w 111654"/>
              <a:gd name="connsiteY8" fmla="*/ 15485 h 108117"/>
              <a:gd name="connsiteX9" fmla="*/ 89429 w 111654"/>
              <a:gd name="connsiteY9" fmla="*/ 25010 h 108117"/>
              <a:gd name="connsiteX10" fmla="*/ 92604 w 111654"/>
              <a:gd name="connsiteY10" fmla="*/ 34535 h 108117"/>
              <a:gd name="connsiteX11" fmla="*/ 111654 w 111654"/>
              <a:gd name="connsiteY11" fmla="*/ 44060 h 108117"/>
              <a:gd name="connsiteX12" fmla="*/ 108479 w 111654"/>
              <a:gd name="connsiteY12" fmla="*/ 53585 h 108117"/>
              <a:gd name="connsiteX13" fmla="*/ 89429 w 111654"/>
              <a:gd name="connsiteY13" fmla="*/ 66285 h 108117"/>
              <a:gd name="connsiteX14" fmla="*/ 73554 w 111654"/>
              <a:gd name="connsiteY14" fmla="*/ 94860 h 108117"/>
              <a:gd name="connsiteX15" fmla="*/ 57679 w 111654"/>
              <a:gd name="connsiteY15" fmla="*/ 107560 h 108117"/>
              <a:gd name="connsiteX16" fmla="*/ 29104 w 111654"/>
              <a:gd name="connsiteY16" fmla="*/ 85335 h 108117"/>
              <a:gd name="connsiteX17" fmla="*/ 22754 w 111654"/>
              <a:gd name="connsiteY17" fmla="*/ 75810 h 108117"/>
              <a:gd name="connsiteX18" fmla="*/ 19579 w 111654"/>
              <a:gd name="connsiteY18" fmla="*/ 66285 h 108117"/>
              <a:gd name="connsiteX19" fmla="*/ 10054 w 111654"/>
              <a:gd name="connsiteY19" fmla="*/ 63110 h 108117"/>
              <a:gd name="connsiteX20" fmla="*/ 529 w 111654"/>
              <a:gd name="connsiteY20" fmla="*/ 50410 h 10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654" h="108117">
                <a:moveTo>
                  <a:pt x="529" y="50410"/>
                </a:moveTo>
                <a:cubicBezTo>
                  <a:pt x="0" y="46706"/>
                  <a:pt x="5172" y="44298"/>
                  <a:pt x="6879" y="40885"/>
                </a:cubicBezTo>
                <a:cubicBezTo>
                  <a:pt x="8376" y="37892"/>
                  <a:pt x="7687" y="33727"/>
                  <a:pt x="10054" y="31360"/>
                </a:cubicBezTo>
                <a:cubicBezTo>
                  <a:pt x="12421" y="28993"/>
                  <a:pt x="16404" y="29243"/>
                  <a:pt x="19579" y="28185"/>
                </a:cubicBezTo>
                <a:cubicBezTo>
                  <a:pt x="21696" y="23952"/>
                  <a:pt x="22582" y="18832"/>
                  <a:pt x="25929" y="15485"/>
                </a:cubicBezTo>
                <a:cubicBezTo>
                  <a:pt x="28296" y="13118"/>
                  <a:pt x="32461" y="13807"/>
                  <a:pt x="35454" y="12310"/>
                </a:cubicBezTo>
                <a:cubicBezTo>
                  <a:pt x="60073" y="0"/>
                  <a:pt x="30563" y="10765"/>
                  <a:pt x="54504" y="2785"/>
                </a:cubicBezTo>
                <a:cubicBezTo>
                  <a:pt x="62971" y="3843"/>
                  <a:pt x="72107" y="2495"/>
                  <a:pt x="79904" y="5960"/>
                </a:cubicBezTo>
                <a:cubicBezTo>
                  <a:pt x="82962" y="7319"/>
                  <a:pt x="81582" y="12492"/>
                  <a:pt x="83079" y="15485"/>
                </a:cubicBezTo>
                <a:cubicBezTo>
                  <a:pt x="84786" y="18898"/>
                  <a:pt x="87722" y="21597"/>
                  <a:pt x="89429" y="25010"/>
                </a:cubicBezTo>
                <a:cubicBezTo>
                  <a:pt x="90926" y="28003"/>
                  <a:pt x="90513" y="31922"/>
                  <a:pt x="92604" y="34535"/>
                </a:cubicBezTo>
                <a:cubicBezTo>
                  <a:pt x="97080" y="40130"/>
                  <a:pt x="105379" y="41968"/>
                  <a:pt x="111654" y="44060"/>
                </a:cubicBezTo>
                <a:cubicBezTo>
                  <a:pt x="110596" y="47235"/>
                  <a:pt x="110846" y="51218"/>
                  <a:pt x="108479" y="53585"/>
                </a:cubicBezTo>
                <a:cubicBezTo>
                  <a:pt x="103083" y="58981"/>
                  <a:pt x="89429" y="66285"/>
                  <a:pt x="89429" y="66285"/>
                </a:cubicBezTo>
                <a:cubicBezTo>
                  <a:pt x="79297" y="96680"/>
                  <a:pt x="89396" y="75849"/>
                  <a:pt x="73554" y="94860"/>
                </a:cubicBezTo>
                <a:cubicBezTo>
                  <a:pt x="62507" y="108117"/>
                  <a:pt x="73316" y="102348"/>
                  <a:pt x="57679" y="107560"/>
                </a:cubicBezTo>
                <a:cubicBezTo>
                  <a:pt x="44404" y="98710"/>
                  <a:pt x="38430" y="96526"/>
                  <a:pt x="29104" y="85335"/>
                </a:cubicBezTo>
                <a:cubicBezTo>
                  <a:pt x="26661" y="82404"/>
                  <a:pt x="24461" y="79223"/>
                  <a:pt x="22754" y="75810"/>
                </a:cubicBezTo>
                <a:cubicBezTo>
                  <a:pt x="21257" y="72817"/>
                  <a:pt x="21946" y="68652"/>
                  <a:pt x="19579" y="66285"/>
                </a:cubicBezTo>
                <a:cubicBezTo>
                  <a:pt x="17212" y="63918"/>
                  <a:pt x="13229" y="64168"/>
                  <a:pt x="10054" y="63110"/>
                </a:cubicBezTo>
                <a:cubicBezTo>
                  <a:pt x="5932" y="50745"/>
                  <a:pt x="1058" y="54114"/>
                  <a:pt x="529" y="5041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105481"/>
              </p:ext>
            </p:extLst>
          </p:nvPr>
        </p:nvGraphicFramePr>
        <p:xfrm>
          <a:off x="4998684" y="1338263"/>
          <a:ext cx="2095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501" name="Equation" r:id="rId12" imgW="152400" imgH="152400" progId="Equation.DSMT4">
                  <p:embed/>
                </p:oleObj>
              </mc:Choice>
              <mc:Fallback>
                <p:oleObj name="Equation" r:id="rId12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684" y="1338263"/>
                        <a:ext cx="2095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7579958" y="2357607"/>
            <a:ext cx="166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hese components are the same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02" name="Freeform 101"/>
          <p:cNvSpPr/>
          <p:nvPr/>
        </p:nvSpPr>
        <p:spPr>
          <a:xfrm flipV="1">
            <a:off x="5052129" y="3228974"/>
            <a:ext cx="111654" cy="133001"/>
          </a:xfrm>
          <a:custGeom>
            <a:avLst/>
            <a:gdLst>
              <a:gd name="connsiteX0" fmla="*/ 529 w 111654"/>
              <a:gd name="connsiteY0" fmla="*/ 50410 h 108117"/>
              <a:gd name="connsiteX1" fmla="*/ 6879 w 111654"/>
              <a:gd name="connsiteY1" fmla="*/ 40885 h 108117"/>
              <a:gd name="connsiteX2" fmla="*/ 10054 w 111654"/>
              <a:gd name="connsiteY2" fmla="*/ 31360 h 108117"/>
              <a:gd name="connsiteX3" fmla="*/ 19579 w 111654"/>
              <a:gd name="connsiteY3" fmla="*/ 28185 h 108117"/>
              <a:gd name="connsiteX4" fmla="*/ 25929 w 111654"/>
              <a:gd name="connsiteY4" fmla="*/ 15485 h 108117"/>
              <a:gd name="connsiteX5" fmla="*/ 35454 w 111654"/>
              <a:gd name="connsiteY5" fmla="*/ 12310 h 108117"/>
              <a:gd name="connsiteX6" fmla="*/ 54504 w 111654"/>
              <a:gd name="connsiteY6" fmla="*/ 2785 h 108117"/>
              <a:gd name="connsiteX7" fmla="*/ 79904 w 111654"/>
              <a:gd name="connsiteY7" fmla="*/ 5960 h 108117"/>
              <a:gd name="connsiteX8" fmla="*/ 83079 w 111654"/>
              <a:gd name="connsiteY8" fmla="*/ 15485 h 108117"/>
              <a:gd name="connsiteX9" fmla="*/ 89429 w 111654"/>
              <a:gd name="connsiteY9" fmla="*/ 25010 h 108117"/>
              <a:gd name="connsiteX10" fmla="*/ 92604 w 111654"/>
              <a:gd name="connsiteY10" fmla="*/ 34535 h 108117"/>
              <a:gd name="connsiteX11" fmla="*/ 111654 w 111654"/>
              <a:gd name="connsiteY11" fmla="*/ 44060 h 108117"/>
              <a:gd name="connsiteX12" fmla="*/ 108479 w 111654"/>
              <a:gd name="connsiteY12" fmla="*/ 53585 h 108117"/>
              <a:gd name="connsiteX13" fmla="*/ 89429 w 111654"/>
              <a:gd name="connsiteY13" fmla="*/ 66285 h 108117"/>
              <a:gd name="connsiteX14" fmla="*/ 73554 w 111654"/>
              <a:gd name="connsiteY14" fmla="*/ 94860 h 108117"/>
              <a:gd name="connsiteX15" fmla="*/ 57679 w 111654"/>
              <a:gd name="connsiteY15" fmla="*/ 107560 h 108117"/>
              <a:gd name="connsiteX16" fmla="*/ 29104 w 111654"/>
              <a:gd name="connsiteY16" fmla="*/ 85335 h 108117"/>
              <a:gd name="connsiteX17" fmla="*/ 22754 w 111654"/>
              <a:gd name="connsiteY17" fmla="*/ 75810 h 108117"/>
              <a:gd name="connsiteX18" fmla="*/ 19579 w 111654"/>
              <a:gd name="connsiteY18" fmla="*/ 66285 h 108117"/>
              <a:gd name="connsiteX19" fmla="*/ 10054 w 111654"/>
              <a:gd name="connsiteY19" fmla="*/ 63110 h 108117"/>
              <a:gd name="connsiteX20" fmla="*/ 529 w 111654"/>
              <a:gd name="connsiteY20" fmla="*/ 50410 h 10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654" h="108117">
                <a:moveTo>
                  <a:pt x="529" y="50410"/>
                </a:moveTo>
                <a:cubicBezTo>
                  <a:pt x="0" y="46706"/>
                  <a:pt x="5172" y="44298"/>
                  <a:pt x="6879" y="40885"/>
                </a:cubicBezTo>
                <a:cubicBezTo>
                  <a:pt x="8376" y="37892"/>
                  <a:pt x="7687" y="33727"/>
                  <a:pt x="10054" y="31360"/>
                </a:cubicBezTo>
                <a:cubicBezTo>
                  <a:pt x="12421" y="28993"/>
                  <a:pt x="16404" y="29243"/>
                  <a:pt x="19579" y="28185"/>
                </a:cubicBezTo>
                <a:cubicBezTo>
                  <a:pt x="21696" y="23952"/>
                  <a:pt x="22582" y="18832"/>
                  <a:pt x="25929" y="15485"/>
                </a:cubicBezTo>
                <a:cubicBezTo>
                  <a:pt x="28296" y="13118"/>
                  <a:pt x="32461" y="13807"/>
                  <a:pt x="35454" y="12310"/>
                </a:cubicBezTo>
                <a:cubicBezTo>
                  <a:pt x="60073" y="0"/>
                  <a:pt x="30563" y="10765"/>
                  <a:pt x="54504" y="2785"/>
                </a:cubicBezTo>
                <a:cubicBezTo>
                  <a:pt x="62971" y="3843"/>
                  <a:pt x="72107" y="2495"/>
                  <a:pt x="79904" y="5960"/>
                </a:cubicBezTo>
                <a:cubicBezTo>
                  <a:pt x="82962" y="7319"/>
                  <a:pt x="81582" y="12492"/>
                  <a:pt x="83079" y="15485"/>
                </a:cubicBezTo>
                <a:cubicBezTo>
                  <a:pt x="84786" y="18898"/>
                  <a:pt x="87722" y="21597"/>
                  <a:pt x="89429" y="25010"/>
                </a:cubicBezTo>
                <a:cubicBezTo>
                  <a:pt x="90926" y="28003"/>
                  <a:pt x="90513" y="31922"/>
                  <a:pt x="92604" y="34535"/>
                </a:cubicBezTo>
                <a:cubicBezTo>
                  <a:pt x="97080" y="40130"/>
                  <a:pt x="105379" y="41968"/>
                  <a:pt x="111654" y="44060"/>
                </a:cubicBezTo>
                <a:cubicBezTo>
                  <a:pt x="110596" y="47235"/>
                  <a:pt x="110846" y="51218"/>
                  <a:pt x="108479" y="53585"/>
                </a:cubicBezTo>
                <a:cubicBezTo>
                  <a:pt x="103083" y="58981"/>
                  <a:pt x="89429" y="66285"/>
                  <a:pt x="89429" y="66285"/>
                </a:cubicBezTo>
                <a:cubicBezTo>
                  <a:pt x="79297" y="96680"/>
                  <a:pt x="89396" y="75849"/>
                  <a:pt x="73554" y="94860"/>
                </a:cubicBezTo>
                <a:cubicBezTo>
                  <a:pt x="62507" y="108117"/>
                  <a:pt x="73316" y="102348"/>
                  <a:pt x="57679" y="107560"/>
                </a:cubicBezTo>
                <a:cubicBezTo>
                  <a:pt x="44404" y="98710"/>
                  <a:pt x="38430" y="96526"/>
                  <a:pt x="29104" y="85335"/>
                </a:cubicBezTo>
                <a:cubicBezTo>
                  <a:pt x="26661" y="82404"/>
                  <a:pt x="24461" y="79223"/>
                  <a:pt x="22754" y="75810"/>
                </a:cubicBezTo>
                <a:cubicBezTo>
                  <a:pt x="21257" y="72817"/>
                  <a:pt x="21946" y="68652"/>
                  <a:pt x="19579" y="66285"/>
                </a:cubicBezTo>
                <a:cubicBezTo>
                  <a:pt x="17212" y="63918"/>
                  <a:pt x="13229" y="64168"/>
                  <a:pt x="10054" y="63110"/>
                </a:cubicBezTo>
                <a:cubicBezTo>
                  <a:pt x="5932" y="50745"/>
                  <a:pt x="1058" y="54114"/>
                  <a:pt x="529" y="5041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3" name="Straight Connector 102"/>
          <p:cNvCxnSpPr>
            <a:stCxn id="102" idx="13"/>
          </p:cNvCxnSpPr>
          <p:nvPr/>
        </p:nvCxnSpPr>
        <p:spPr>
          <a:xfrm flipV="1">
            <a:off x="5141558" y="1923692"/>
            <a:ext cx="3020483" cy="1356742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5960122" y="1510355"/>
            <a:ext cx="775873" cy="1588"/>
          </a:xfrm>
          <a:prstGeom prst="straightConnector1">
            <a:avLst/>
          </a:pr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6200000" flipH="1">
            <a:off x="5958532" y="2338637"/>
            <a:ext cx="775873" cy="15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587734" y="3177659"/>
            <a:ext cx="19981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hese components cancel out.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 flipV="1">
            <a:off x="5879130" y="1387531"/>
            <a:ext cx="442383" cy="1866328"/>
            <a:chOff x="5842175" y="1135118"/>
            <a:chExt cx="442383" cy="1346200"/>
          </a:xfrm>
        </p:grpSpPr>
        <p:sp>
          <p:nvSpPr>
            <p:cNvPr id="107" name="Freeform 106"/>
            <p:cNvSpPr/>
            <p:nvPr/>
          </p:nvSpPr>
          <p:spPr>
            <a:xfrm>
              <a:off x="5876041" y="1135118"/>
              <a:ext cx="408517" cy="474133"/>
            </a:xfrm>
            <a:custGeom>
              <a:avLst/>
              <a:gdLst>
                <a:gd name="connsiteX0" fmla="*/ 14817 w 408517"/>
                <a:gd name="connsiteY0" fmla="*/ 0 h 474133"/>
                <a:gd name="connsiteX1" fmla="*/ 27517 w 408517"/>
                <a:gd name="connsiteY1" fmla="*/ 292100 h 474133"/>
                <a:gd name="connsiteX2" fmla="*/ 179917 w 408517"/>
                <a:gd name="connsiteY2" fmla="*/ 444500 h 474133"/>
                <a:gd name="connsiteX3" fmla="*/ 408517 w 408517"/>
                <a:gd name="connsiteY3" fmla="*/ 469900 h 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517" h="474133">
                  <a:moveTo>
                    <a:pt x="14817" y="0"/>
                  </a:moveTo>
                  <a:cubicBezTo>
                    <a:pt x="7408" y="109008"/>
                    <a:pt x="0" y="218017"/>
                    <a:pt x="27517" y="292100"/>
                  </a:cubicBezTo>
                  <a:cubicBezTo>
                    <a:pt x="55034" y="366183"/>
                    <a:pt x="116417" y="414867"/>
                    <a:pt x="179917" y="444500"/>
                  </a:cubicBezTo>
                  <a:cubicBezTo>
                    <a:pt x="243417" y="474133"/>
                    <a:pt x="408517" y="469900"/>
                    <a:pt x="408517" y="469900"/>
                  </a:cubicBezTo>
                </a:path>
              </a:pathLst>
            </a:custGeom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842175" y="1274818"/>
              <a:ext cx="442383" cy="1206500"/>
            </a:xfrm>
            <a:custGeom>
              <a:avLst/>
              <a:gdLst>
                <a:gd name="connsiteX0" fmla="*/ 35983 w 442383"/>
                <a:gd name="connsiteY0" fmla="*/ 0 h 1206500"/>
                <a:gd name="connsiteX1" fmla="*/ 23283 w 442383"/>
                <a:gd name="connsiteY1" fmla="*/ 927100 h 1206500"/>
                <a:gd name="connsiteX2" fmla="*/ 175683 w 442383"/>
                <a:gd name="connsiteY2" fmla="*/ 1155700 h 1206500"/>
                <a:gd name="connsiteX3" fmla="*/ 442383 w 442383"/>
                <a:gd name="connsiteY3" fmla="*/ 1206500 h 12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383" h="1206500">
                  <a:moveTo>
                    <a:pt x="35983" y="0"/>
                  </a:moveTo>
                  <a:cubicBezTo>
                    <a:pt x="17991" y="367241"/>
                    <a:pt x="0" y="734483"/>
                    <a:pt x="23283" y="927100"/>
                  </a:cubicBezTo>
                  <a:cubicBezTo>
                    <a:pt x="46566" y="1119717"/>
                    <a:pt x="105833" y="1109133"/>
                    <a:pt x="175683" y="1155700"/>
                  </a:cubicBezTo>
                  <a:cubicBezTo>
                    <a:pt x="245533" y="1202267"/>
                    <a:pt x="442383" y="1206500"/>
                    <a:pt x="442383" y="1206500"/>
                  </a:cubicBezTo>
                </a:path>
              </a:pathLst>
            </a:custGeom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 rot="10800000">
            <a:off x="6348854" y="1889322"/>
            <a:ext cx="1639355" cy="8970"/>
          </a:xfrm>
          <a:prstGeom prst="straightConnector1">
            <a:avLst/>
          </a:pr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10800000" flipV="1">
            <a:off x="6348853" y="1936389"/>
            <a:ext cx="1639356" cy="240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>
          <a:xfrm flipV="1">
            <a:off x="7059258" y="1920400"/>
            <a:ext cx="558800" cy="676135"/>
          </a:xfrm>
          <a:custGeom>
            <a:avLst/>
            <a:gdLst>
              <a:gd name="connsiteX0" fmla="*/ 558800 w 558800"/>
              <a:gd name="connsiteY0" fmla="*/ 27517 h 548217"/>
              <a:gd name="connsiteX1" fmla="*/ 266700 w 558800"/>
              <a:gd name="connsiteY1" fmla="*/ 27517 h 548217"/>
              <a:gd name="connsiteX2" fmla="*/ 76200 w 558800"/>
              <a:gd name="connsiteY2" fmla="*/ 192617 h 548217"/>
              <a:gd name="connsiteX3" fmla="*/ 0 w 558800"/>
              <a:gd name="connsiteY3" fmla="*/ 548217 h 54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800" h="548217">
                <a:moveTo>
                  <a:pt x="558800" y="27517"/>
                </a:moveTo>
                <a:cubicBezTo>
                  <a:pt x="452966" y="13758"/>
                  <a:pt x="347133" y="0"/>
                  <a:pt x="266700" y="27517"/>
                </a:cubicBezTo>
                <a:cubicBezTo>
                  <a:pt x="186267" y="55034"/>
                  <a:pt x="120650" y="105834"/>
                  <a:pt x="76200" y="192617"/>
                </a:cubicBezTo>
                <a:cubicBezTo>
                  <a:pt x="31750" y="279400"/>
                  <a:pt x="0" y="548217"/>
                  <a:pt x="0" y="548217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/>
          <p:nvPr/>
        </p:nvCxnSpPr>
        <p:spPr>
          <a:xfrm rot="10800000" flipV="1">
            <a:off x="6373459" y="1952428"/>
            <a:ext cx="1703649" cy="775872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13334" y="1912392"/>
            <a:ext cx="372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From observation, </a:t>
            </a:r>
            <a:r>
              <a:rPr lang="en-US" dirty="0" smtClean="0">
                <a:latin typeface="Times New Roman"/>
                <a:cs typeface="Times New Roman"/>
              </a:rPr>
              <a:t>it’s      .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67917"/>
              </p:ext>
            </p:extLst>
          </p:nvPr>
        </p:nvGraphicFramePr>
        <p:xfrm>
          <a:off x="2994025" y="1909217"/>
          <a:ext cx="298450" cy="319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502" name="Equation" r:id="rId14" imgW="190500" imgH="203200" progId="Equation.DSMT4">
                  <p:embed/>
                </p:oleObj>
              </mc:Choice>
              <mc:Fallback>
                <p:oleObj name="Equation" r:id="rId14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1909217"/>
                        <a:ext cx="298450" cy="319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56126" y="2406846"/>
            <a:ext cx="4268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.) Derive </a:t>
            </a:r>
            <a:r>
              <a:rPr lang="en-US" sz="2000" dirty="0" smtClean="0">
                <a:latin typeface="Times New Roman"/>
                <a:cs typeface="Times New Roman"/>
              </a:rPr>
              <a:t>an expression or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at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(x,0)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39479"/>
              </p:ext>
            </p:extLst>
          </p:nvPr>
        </p:nvGraphicFramePr>
        <p:xfrm>
          <a:off x="1568450" y="2898775"/>
          <a:ext cx="2441575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503" name="Equation" r:id="rId16" imgW="1574800" imgH="1765300" progId="Equation.DSMT4">
                  <p:embed/>
                </p:oleObj>
              </mc:Choice>
              <mc:Fallback>
                <p:oleObj name="Equation" r:id="rId16" imgW="1574800" imgH="176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68450" y="2898775"/>
                        <a:ext cx="2441575" cy="274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56126" y="5759646"/>
            <a:ext cx="8433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c.) Do the </a:t>
            </a:r>
            <a:r>
              <a:rPr lang="en-US" sz="2000" dirty="0" smtClean="0">
                <a:latin typeface="Times New Roman"/>
                <a:cs typeface="Times New Roman"/>
              </a:rPr>
              <a:t>results from Parts a and b make sense together?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5192" y="6083556"/>
            <a:ext cx="548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sure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15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6" grpId="0"/>
      <p:bldP spid="112" grpId="0" animBg="1"/>
      <p:bldP spid="42" grpId="0"/>
      <p:bldP spid="44" grpId="0"/>
      <p:bldP spid="46" grpId="0"/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33.)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43822" y="305601"/>
            <a:ext cx="20548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.) Sketch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graph</a:t>
            </a:r>
            <a:r>
              <a:rPr lang="en-US" sz="2000" dirty="0" smtClean="0">
                <a:latin typeface="Times New Roman"/>
                <a:cs typeface="Times New Roman"/>
              </a:rPr>
              <a:t> for:          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position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AND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electrical potential field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vs.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position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722687" y="3116769"/>
            <a:ext cx="0" cy="142983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557587" y="4447887"/>
            <a:ext cx="46101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4891087" y="3362042"/>
            <a:ext cx="3314700" cy="1036774"/>
          </a:xfrm>
          <a:custGeom>
            <a:avLst/>
            <a:gdLst>
              <a:gd name="connsiteX0" fmla="*/ 0 w 3314700"/>
              <a:gd name="connsiteY0" fmla="*/ 0 h 1955800"/>
              <a:gd name="connsiteX1" fmla="*/ 177800 w 3314700"/>
              <a:gd name="connsiteY1" fmla="*/ 342900 h 1955800"/>
              <a:gd name="connsiteX2" fmla="*/ 444500 w 3314700"/>
              <a:gd name="connsiteY2" fmla="*/ 711200 h 1955800"/>
              <a:gd name="connsiteX3" fmla="*/ 711200 w 3314700"/>
              <a:gd name="connsiteY3" fmla="*/ 1003300 h 1955800"/>
              <a:gd name="connsiteX4" fmla="*/ 990600 w 3314700"/>
              <a:gd name="connsiteY4" fmla="*/ 1270000 h 1955800"/>
              <a:gd name="connsiteX5" fmla="*/ 1358900 w 3314700"/>
              <a:gd name="connsiteY5" fmla="*/ 1536700 h 1955800"/>
              <a:gd name="connsiteX6" fmla="*/ 1739900 w 3314700"/>
              <a:gd name="connsiteY6" fmla="*/ 1714500 h 1955800"/>
              <a:gd name="connsiteX7" fmla="*/ 2108200 w 3314700"/>
              <a:gd name="connsiteY7" fmla="*/ 1828800 h 1955800"/>
              <a:gd name="connsiteX8" fmla="*/ 2425700 w 3314700"/>
              <a:gd name="connsiteY8" fmla="*/ 1892300 h 1955800"/>
              <a:gd name="connsiteX9" fmla="*/ 2832100 w 3314700"/>
              <a:gd name="connsiteY9" fmla="*/ 1943100 h 1955800"/>
              <a:gd name="connsiteX10" fmla="*/ 3314700 w 3314700"/>
              <a:gd name="connsiteY10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4700" h="1955800">
                <a:moveTo>
                  <a:pt x="0" y="0"/>
                </a:moveTo>
                <a:cubicBezTo>
                  <a:pt x="51858" y="112183"/>
                  <a:pt x="103717" y="224367"/>
                  <a:pt x="177800" y="342900"/>
                </a:cubicBezTo>
                <a:cubicBezTo>
                  <a:pt x="251883" y="461433"/>
                  <a:pt x="355600" y="601133"/>
                  <a:pt x="444500" y="711200"/>
                </a:cubicBezTo>
                <a:cubicBezTo>
                  <a:pt x="533400" y="821267"/>
                  <a:pt x="620183" y="910167"/>
                  <a:pt x="711200" y="1003300"/>
                </a:cubicBezTo>
                <a:cubicBezTo>
                  <a:pt x="802217" y="1096433"/>
                  <a:pt x="882650" y="1181100"/>
                  <a:pt x="990600" y="1270000"/>
                </a:cubicBezTo>
                <a:cubicBezTo>
                  <a:pt x="1098550" y="1358900"/>
                  <a:pt x="1234017" y="1462617"/>
                  <a:pt x="1358900" y="1536700"/>
                </a:cubicBezTo>
                <a:cubicBezTo>
                  <a:pt x="1483783" y="1610783"/>
                  <a:pt x="1615017" y="1665817"/>
                  <a:pt x="1739900" y="1714500"/>
                </a:cubicBezTo>
                <a:cubicBezTo>
                  <a:pt x="1864783" y="1763183"/>
                  <a:pt x="1993900" y="1799167"/>
                  <a:pt x="2108200" y="1828800"/>
                </a:cubicBezTo>
                <a:cubicBezTo>
                  <a:pt x="2222500" y="1858433"/>
                  <a:pt x="2305050" y="1873250"/>
                  <a:pt x="2425700" y="1892300"/>
                </a:cubicBezTo>
                <a:cubicBezTo>
                  <a:pt x="2546350" y="1911350"/>
                  <a:pt x="2683933" y="1932517"/>
                  <a:pt x="2832100" y="1943100"/>
                </a:cubicBezTo>
                <a:cubicBezTo>
                  <a:pt x="2980267" y="1953683"/>
                  <a:pt x="3314700" y="1955800"/>
                  <a:pt x="3314700" y="1955800"/>
                </a:cubicBezTo>
              </a:path>
            </a:pathLst>
          </a:cu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4886854" y="3362042"/>
            <a:ext cx="11273" cy="1079367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236108"/>
              </p:ext>
            </p:extLst>
          </p:nvPr>
        </p:nvGraphicFramePr>
        <p:xfrm>
          <a:off x="3314700" y="3008938"/>
          <a:ext cx="3190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541" name="Equation" r:id="rId3" imgW="190500" imgH="279400" progId="Equation.DSMT4">
                  <p:embed/>
                </p:oleObj>
              </mc:Choice>
              <mc:Fallback>
                <p:oleObj name="Equation" r:id="rId3" imgW="190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3008938"/>
                        <a:ext cx="3190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776710"/>
              </p:ext>
            </p:extLst>
          </p:nvPr>
        </p:nvGraphicFramePr>
        <p:xfrm>
          <a:off x="8035925" y="4546600"/>
          <a:ext cx="169862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542" name="Equation" r:id="rId5" imgW="101600" imgH="127000" progId="Equation.DSMT4">
                  <p:embed/>
                </p:oleObj>
              </mc:Choice>
              <mc:Fallback>
                <p:oleObj name="Equation" r:id="rId5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925" y="4546600"/>
                        <a:ext cx="169862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132136"/>
              </p:ext>
            </p:extLst>
          </p:nvPr>
        </p:nvGraphicFramePr>
        <p:xfrm>
          <a:off x="4798447" y="4485987"/>
          <a:ext cx="2540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543" name="Equation" r:id="rId7" imgW="152400" imgH="152400" progId="Equation.DSMT4">
                  <p:embed/>
                </p:oleObj>
              </mc:Choice>
              <mc:Fallback>
                <p:oleObj name="Equation" r:id="rId7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8447" y="4485987"/>
                        <a:ext cx="2540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18547" y="4118372"/>
            <a:ext cx="2059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Notice that </a:t>
            </a:r>
            <a:r>
              <a:rPr lang="en-US" sz="2000" dirty="0" smtClean="0">
                <a:latin typeface="Times New Roman"/>
                <a:cs typeface="Times New Roman"/>
              </a:rPr>
              <a:t>whereas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functions</a:t>
            </a:r>
            <a:r>
              <a:rPr lang="en-US" sz="2000" dirty="0" smtClean="0">
                <a:latin typeface="Times New Roman"/>
                <a:cs typeface="Times New Roman"/>
              </a:rPr>
              <a:t> is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discontinuous</a:t>
            </a:r>
            <a:r>
              <a:rPr lang="en-US" sz="2000" i="1" dirty="0" smtClean="0">
                <a:latin typeface="Times New Roman"/>
                <a:cs typeface="Times New Roman"/>
              </a:rPr>
              <a:t>,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function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CONTINUOUS</a:t>
            </a:r>
            <a:r>
              <a:rPr lang="en-US" sz="2000" dirty="0">
                <a:latin typeface="Times New Roman"/>
                <a:cs typeface="Times New Roman"/>
              </a:rPr>
              <a:t>!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29286" y="305601"/>
            <a:ext cx="2561814" cy="256181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3722687" y="4775318"/>
            <a:ext cx="0" cy="142983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557587" y="6106436"/>
            <a:ext cx="46101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722687" y="5299986"/>
            <a:ext cx="1164167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4891087" y="5295899"/>
            <a:ext cx="3314700" cy="761465"/>
          </a:xfrm>
          <a:custGeom>
            <a:avLst/>
            <a:gdLst>
              <a:gd name="connsiteX0" fmla="*/ 0 w 3314700"/>
              <a:gd name="connsiteY0" fmla="*/ 0 h 1955800"/>
              <a:gd name="connsiteX1" fmla="*/ 177800 w 3314700"/>
              <a:gd name="connsiteY1" fmla="*/ 342900 h 1955800"/>
              <a:gd name="connsiteX2" fmla="*/ 444500 w 3314700"/>
              <a:gd name="connsiteY2" fmla="*/ 711200 h 1955800"/>
              <a:gd name="connsiteX3" fmla="*/ 711200 w 3314700"/>
              <a:gd name="connsiteY3" fmla="*/ 1003300 h 1955800"/>
              <a:gd name="connsiteX4" fmla="*/ 990600 w 3314700"/>
              <a:gd name="connsiteY4" fmla="*/ 1270000 h 1955800"/>
              <a:gd name="connsiteX5" fmla="*/ 1358900 w 3314700"/>
              <a:gd name="connsiteY5" fmla="*/ 1536700 h 1955800"/>
              <a:gd name="connsiteX6" fmla="*/ 1739900 w 3314700"/>
              <a:gd name="connsiteY6" fmla="*/ 1714500 h 1955800"/>
              <a:gd name="connsiteX7" fmla="*/ 2108200 w 3314700"/>
              <a:gd name="connsiteY7" fmla="*/ 1828800 h 1955800"/>
              <a:gd name="connsiteX8" fmla="*/ 2425700 w 3314700"/>
              <a:gd name="connsiteY8" fmla="*/ 1892300 h 1955800"/>
              <a:gd name="connsiteX9" fmla="*/ 2832100 w 3314700"/>
              <a:gd name="connsiteY9" fmla="*/ 1943100 h 1955800"/>
              <a:gd name="connsiteX10" fmla="*/ 3314700 w 3314700"/>
              <a:gd name="connsiteY10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4700" h="1955800">
                <a:moveTo>
                  <a:pt x="0" y="0"/>
                </a:moveTo>
                <a:cubicBezTo>
                  <a:pt x="51858" y="112183"/>
                  <a:pt x="103717" y="224367"/>
                  <a:pt x="177800" y="342900"/>
                </a:cubicBezTo>
                <a:cubicBezTo>
                  <a:pt x="251883" y="461433"/>
                  <a:pt x="355600" y="601133"/>
                  <a:pt x="444500" y="711200"/>
                </a:cubicBezTo>
                <a:cubicBezTo>
                  <a:pt x="533400" y="821267"/>
                  <a:pt x="620183" y="910167"/>
                  <a:pt x="711200" y="1003300"/>
                </a:cubicBezTo>
                <a:cubicBezTo>
                  <a:pt x="802217" y="1096433"/>
                  <a:pt x="882650" y="1181100"/>
                  <a:pt x="990600" y="1270000"/>
                </a:cubicBezTo>
                <a:cubicBezTo>
                  <a:pt x="1098550" y="1358900"/>
                  <a:pt x="1234017" y="1462617"/>
                  <a:pt x="1358900" y="1536700"/>
                </a:cubicBezTo>
                <a:cubicBezTo>
                  <a:pt x="1483783" y="1610783"/>
                  <a:pt x="1615017" y="1665817"/>
                  <a:pt x="1739900" y="1714500"/>
                </a:cubicBezTo>
                <a:cubicBezTo>
                  <a:pt x="1864783" y="1763183"/>
                  <a:pt x="1993900" y="1799167"/>
                  <a:pt x="2108200" y="1828800"/>
                </a:cubicBezTo>
                <a:cubicBezTo>
                  <a:pt x="2222500" y="1858433"/>
                  <a:pt x="2305050" y="1873250"/>
                  <a:pt x="2425700" y="1892300"/>
                </a:cubicBezTo>
                <a:cubicBezTo>
                  <a:pt x="2546350" y="1911350"/>
                  <a:pt x="2683933" y="1932517"/>
                  <a:pt x="2832100" y="1943100"/>
                </a:cubicBezTo>
                <a:cubicBezTo>
                  <a:pt x="2980267" y="1953683"/>
                  <a:pt x="3314700" y="1955800"/>
                  <a:pt x="3314700" y="1955800"/>
                </a:cubicBezTo>
              </a:path>
            </a:pathLst>
          </a:cu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4886854" y="5020591"/>
            <a:ext cx="11273" cy="1079367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749919"/>
              </p:ext>
            </p:extLst>
          </p:nvPr>
        </p:nvGraphicFramePr>
        <p:xfrm>
          <a:off x="3338513" y="4670425"/>
          <a:ext cx="255587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544" name="Equation" r:id="rId9" imgW="152400" imgH="152400" progId="Equation.DSMT4">
                  <p:embed/>
                </p:oleObj>
              </mc:Choice>
              <mc:Fallback>
                <p:oleObj name="Equation" r:id="rId9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670425"/>
                        <a:ext cx="255587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993221"/>
              </p:ext>
            </p:extLst>
          </p:nvPr>
        </p:nvGraphicFramePr>
        <p:xfrm>
          <a:off x="8167687" y="6205149"/>
          <a:ext cx="169862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545" name="Equation" r:id="rId11" imgW="101600" imgH="127000" progId="Equation.DSMT4">
                  <p:embed/>
                </p:oleObj>
              </mc:Choice>
              <mc:Fallback>
                <p:oleObj name="Equation" r:id="rId11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687" y="6205149"/>
                        <a:ext cx="169862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>
          <a:xfrm flipH="1">
            <a:off x="3726920" y="4447887"/>
            <a:ext cx="1164167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85846"/>
              </p:ext>
            </p:extLst>
          </p:nvPr>
        </p:nvGraphicFramePr>
        <p:xfrm>
          <a:off x="4798447" y="6145735"/>
          <a:ext cx="2540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546" name="Equation" r:id="rId12" imgW="152400" imgH="152400" progId="Equation.DSMT4">
                  <p:embed/>
                </p:oleObj>
              </mc:Choice>
              <mc:Fallback>
                <p:oleObj name="Equation" r:id="rId12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8447" y="6145735"/>
                        <a:ext cx="2540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27904"/>
              </p:ext>
            </p:extLst>
          </p:nvPr>
        </p:nvGraphicFramePr>
        <p:xfrm>
          <a:off x="5953125" y="5295900"/>
          <a:ext cx="14478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547" name="Equation" r:id="rId13" imgW="863600" imgH="431800" progId="Equation.DSMT4">
                  <p:embed/>
                </p:oleObj>
              </mc:Choice>
              <mc:Fallback>
                <p:oleObj name="Equation" r:id="rId13" imgW="863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53125" y="5295900"/>
                        <a:ext cx="144780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763796"/>
              </p:ext>
            </p:extLst>
          </p:nvPr>
        </p:nvGraphicFramePr>
        <p:xfrm>
          <a:off x="5759450" y="3472488"/>
          <a:ext cx="153193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548" name="Equation" r:id="rId15" imgW="914400" imgH="431800" progId="Equation.DSMT4">
                  <p:embed/>
                </p:oleObj>
              </mc:Choice>
              <mc:Fallback>
                <p:oleObj name="Equation" r:id="rId15" imgW="914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59450" y="3472488"/>
                        <a:ext cx="1531937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86599"/>
              </p:ext>
            </p:extLst>
          </p:nvPr>
        </p:nvGraphicFramePr>
        <p:xfrm>
          <a:off x="2768600" y="5098507"/>
          <a:ext cx="865188" cy="48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549" name="Equation" r:id="rId17" imgW="711200" imgH="393700" progId="Equation.DSMT4">
                  <p:embed/>
                </p:oleObj>
              </mc:Choice>
              <mc:Fallback>
                <p:oleObj name="Equation" r:id="rId17" imgW="711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68600" y="5098507"/>
                        <a:ext cx="865188" cy="48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97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6"/>
            </p:par>
          </p:childTnLst>
        </p:cTn>
      </p:par>
    </p:tnLst>
    <p:bldLst>
      <p:bldP spid="51" grpId="0" animBg="1"/>
      <p:bldP spid="56" grpId="0"/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SUMMARY—Conductors . . . </a:t>
            </a:r>
            <a:endParaRPr 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100" y="1116231"/>
            <a:ext cx="2466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lectric Fields: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00" y="1689100"/>
            <a:ext cx="844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a.)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Free charge </a:t>
            </a:r>
            <a:r>
              <a:rPr lang="en-US" sz="2000" dirty="0" smtClean="0">
                <a:latin typeface="Times New Roman"/>
                <a:cs typeface="Times New Roman"/>
              </a:rPr>
              <a:t>on a conductor in a static setting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stays on the conductor’s surface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0" y="2121020"/>
            <a:ext cx="844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cs typeface="Times New Roman"/>
              </a:rPr>
              <a:t>.)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Close to the surface </a:t>
            </a:r>
            <a:r>
              <a:rPr lang="en-US" sz="2000" dirty="0" smtClean="0">
                <a:latin typeface="Times New Roman"/>
                <a:cs typeface="Times New Roman"/>
              </a:rPr>
              <a:t>of a conductor,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perpendicular to the surface </a:t>
            </a:r>
            <a:r>
              <a:rPr lang="en-US" sz="2000" i="1" dirty="0" smtClean="0">
                <a:latin typeface="Times New Roman"/>
                <a:cs typeface="Times New Roman"/>
              </a:rPr>
              <a:t>and </a:t>
            </a:r>
            <a:r>
              <a:rPr lang="en-US" sz="2000" dirty="0" smtClean="0">
                <a:latin typeface="Times New Roman"/>
                <a:cs typeface="Times New Roman"/>
              </a:rPr>
              <a:t>has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magnitude</a:t>
            </a:r>
            <a:r>
              <a:rPr lang="en-US" sz="2000" dirty="0" smtClean="0">
                <a:latin typeface="Times New Roman"/>
                <a:cs typeface="Times New Roman"/>
              </a:rPr>
              <a:t>               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800" y="2828906"/>
            <a:ext cx="844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c.)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Inside a conductor</a:t>
            </a:r>
            <a:r>
              <a:rPr lang="en-US" sz="2000" dirty="0" smtClean="0">
                <a:latin typeface="Times New Roman"/>
                <a:cs typeface="Times New Roman"/>
              </a:rPr>
              <a:t>,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 smtClean="0">
                <a:latin typeface="Times New Roman"/>
                <a:cs typeface="Times New Roman"/>
              </a:rPr>
              <a:t> in a static charge situation (otherwise, electrons would migrate).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00" y="3651092"/>
            <a:ext cx="3014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Electric Potentials: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800" y="4223961"/>
            <a:ext cx="844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a.)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Free charge </a:t>
            </a:r>
            <a:r>
              <a:rPr lang="en-US" sz="2000" dirty="0" smtClean="0">
                <a:latin typeface="Times New Roman"/>
                <a:cs typeface="Times New Roman"/>
              </a:rPr>
              <a:t>on a conductor will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distribute itself </a:t>
            </a:r>
            <a:r>
              <a:rPr lang="en-US" sz="2000" dirty="0" smtClean="0">
                <a:latin typeface="Times New Roman"/>
                <a:cs typeface="Times New Roman"/>
              </a:rPr>
              <a:t>so as 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create a equipotential surface </a:t>
            </a:r>
            <a:r>
              <a:rPr lang="en-US" sz="2000" dirty="0" smtClean="0">
                <a:latin typeface="Times New Roman"/>
                <a:cs typeface="Times New Roman"/>
              </a:rPr>
              <a:t>(the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voltage</a:t>
            </a:r>
            <a:r>
              <a:rPr lang="en-US" sz="2000" dirty="0" smtClean="0">
                <a:latin typeface="Times New Roman"/>
                <a:cs typeface="Times New Roman"/>
              </a:rPr>
              <a:t> will be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same at every point </a:t>
            </a:r>
            <a:r>
              <a:rPr lang="en-US" sz="2000" dirty="0" smtClean="0">
                <a:latin typeface="Times New Roman"/>
                <a:cs typeface="Times New Roman"/>
              </a:rPr>
              <a:t>on the surface)..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800" y="4947981"/>
            <a:ext cx="844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cs typeface="Times New Roman"/>
              </a:rPr>
              <a:t>.) As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 field inside</a:t>
            </a:r>
            <a:r>
              <a:rPr lang="en-US" sz="2000" dirty="0" smtClean="0">
                <a:latin typeface="Times New Roman"/>
                <a:cs typeface="Times New Roman"/>
              </a:rPr>
              <a:t> a conductor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 zero</a:t>
            </a:r>
            <a:r>
              <a:rPr lang="en-US" sz="2000" dirty="0" smtClean="0">
                <a:latin typeface="Times New Roman"/>
                <a:cs typeface="Times New Roman"/>
              </a:rPr>
              <a:t>,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voltage field </a:t>
            </a:r>
            <a:r>
              <a:rPr lang="en-US" sz="2000" dirty="0" smtClean="0">
                <a:latin typeface="Times New Roman"/>
                <a:cs typeface="Times New Roman"/>
              </a:rPr>
              <a:t>(the electrical potential field)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inside a conductor </a:t>
            </a:r>
            <a:r>
              <a:rPr lang="en-US" sz="2000" dirty="0" smtClean="0">
                <a:latin typeface="Times New Roman"/>
                <a:cs typeface="Times New Roman"/>
              </a:rPr>
              <a:t>will be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CONSTANT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5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34.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252700"/>
              </p:ext>
            </p:extLst>
          </p:nvPr>
        </p:nvGraphicFramePr>
        <p:xfrm>
          <a:off x="2805113" y="2406650"/>
          <a:ext cx="9366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558800" imgH="330200" progId="Equation.DSMT4">
                  <p:embed/>
                </p:oleObj>
              </mc:Choice>
              <mc:Fallback>
                <p:oleObj name="Equation" r:id="rId4" imgW="558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5113" y="2406650"/>
                        <a:ext cx="936625" cy="55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49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681562" y="6386514"/>
            <a:ext cx="452116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38a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709244"/>
            <a:ext cx="9109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pple Chancery"/>
                <a:cs typeface="Apple Chancery"/>
              </a:rPr>
              <a:t>Capacitance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47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Screen shot 2010-01-08 at 7.00.17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28600"/>
            <a:ext cx="41656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2400" y="266700"/>
            <a:ext cx="51816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AP Example 7:  </a:t>
            </a:r>
            <a:r>
              <a:rPr lang="en-US" sz="2000" dirty="0" smtClean="0">
                <a:latin typeface="Times New Roman"/>
                <a:cs typeface="Times New Roman"/>
              </a:rPr>
              <a:t>Two satellites </a:t>
            </a:r>
            <a:r>
              <a:rPr lang="en-US" sz="2000" dirty="0">
                <a:latin typeface="Times New Roman"/>
                <a:cs typeface="Times New Roman"/>
              </a:rPr>
              <a:t>of masses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3m</a:t>
            </a:r>
            <a:r>
              <a:rPr lang="en-US" sz="2000" dirty="0">
                <a:latin typeface="Times New Roman"/>
                <a:cs typeface="Times New Roman"/>
              </a:rPr>
              <a:t>, respectively, are in the same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circular orbit </a:t>
            </a:r>
            <a:r>
              <a:rPr lang="en-US" sz="2000" dirty="0">
                <a:latin typeface="Times New Roman"/>
                <a:cs typeface="Times New Roman"/>
              </a:rPr>
              <a:t>about the Earth's center, as shown in the diagram above. The Earth has mass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latin typeface="Times New Roman"/>
                <a:cs typeface="Times New Roman"/>
              </a:rPr>
              <a:t>.   </a:t>
            </a:r>
            <a:r>
              <a:rPr lang="en-US" sz="2000" dirty="0">
                <a:latin typeface="Times New Roman"/>
                <a:cs typeface="Times New Roman"/>
              </a:rPr>
              <a:t>In this orbit, which has a radius of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2R</a:t>
            </a:r>
            <a:r>
              <a:rPr lang="en-US" sz="2000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satellites</a:t>
            </a:r>
            <a:r>
              <a:rPr lang="en-US" sz="2000" dirty="0">
                <a:latin typeface="Times New Roman"/>
                <a:cs typeface="Times New Roman"/>
              </a:rPr>
              <a:t> initially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move with the same orbital speed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 but in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opposite directions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09539"/>
              </p:ext>
            </p:extLst>
          </p:nvPr>
        </p:nvGraphicFramePr>
        <p:xfrm>
          <a:off x="1663700" y="3683000"/>
          <a:ext cx="2982913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612" name="Equation" r:id="rId5" imgW="1739900" imgH="1168400" progId="Equation.DSMT4">
                  <p:embed/>
                </p:oleObj>
              </mc:Choice>
              <mc:Fallback>
                <p:oleObj name="Equation" r:id="rId5" imgW="17399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3700" y="3683000"/>
                        <a:ext cx="2982913" cy="200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959380" y="4107204"/>
            <a:ext cx="207842" cy="34539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94380" y="4305300"/>
            <a:ext cx="207842" cy="34539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2692400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a.) Derive </a:t>
            </a:r>
            <a:r>
              <a:rPr lang="en-US" sz="2000" dirty="0" smtClean="0">
                <a:latin typeface="Times New Roman"/>
                <a:cs typeface="Times New Roman"/>
              </a:rPr>
              <a:t>an expression for the </a:t>
            </a:r>
            <a:r>
              <a:rPr lang="en-US" sz="2000" dirty="0">
                <a:latin typeface="Times New Roman"/>
                <a:cs typeface="Times New Roman"/>
              </a:rPr>
              <a:t>orbital speed </a:t>
            </a:r>
            <a:r>
              <a:rPr lang="en-US" sz="2000" dirty="0" err="1">
                <a:latin typeface="Times New Roman"/>
                <a:cs typeface="Times New Roman"/>
              </a:rPr>
              <a:t>v</a:t>
            </a:r>
            <a:r>
              <a:rPr lang="en-US" sz="2000" baseline="-25000" dirty="0" err="1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 of the satellites in terms of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G,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and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" name="Rectangle 18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1" name="Text Box 19"/>
          <p:cNvSpPr txBox="1">
            <a:spLocks/>
          </p:cNvSpPr>
          <p:nvPr/>
        </p:nvSpPr>
        <p:spPr bwMode="auto">
          <a:xfrm>
            <a:off x="8607180" y="6477000"/>
            <a:ext cx="351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884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35.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901" y="280312"/>
            <a:ext cx="57530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Furthermore, </a:t>
            </a:r>
            <a:r>
              <a:rPr lang="en-US" sz="2000" dirty="0" smtClean="0">
                <a:latin typeface="Times New Roman"/>
                <a:cs typeface="Times New Roman"/>
              </a:rPr>
              <a:t>the charge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 ONE PLATE </a:t>
            </a:r>
            <a:r>
              <a:rPr lang="en-US" sz="2000" dirty="0" smtClean="0">
                <a:latin typeface="Times New Roman"/>
                <a:cs typeface="Times New Roman"/>
              </a:rPr>
              <a:t>will always be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proportional to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magnitude of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voltage difference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across the plates</a:t>
            </a:r>
            <a:r>
              <a:rPr lang="en-US" sz="2000" dirty="0" smtClean="0">
                <a:latin typeface="Times New Roman"/>
                <a:cs typeface="Times New Roman"/>
              </a:rPr>
              <a:t>, with the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proportionality constant </a:t>
            </a:r>
            <a:r>
              <a:rPr lang="en-US" sz="2000" dirty="0" smtClean="0">
                <a:latin typeface="Times New Roman"/>
                <a:cs typeface="Times New Roman"/>
              </a:rPr>
              <a:t>being the cap’s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capacitance</a:t>
            </a:r>
            <a:r>
              <a:rPr lang="en-US" sz="2000" i="1" dirty="0" smtClean="0">
                <a:latin typeface="Times New Roman"/>
                <a:cs typeface="Times New Roman"/>
              </a:rPr>
              <a:t>.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Mathematically, then:</a:t>
            </a:r>
            <a:endParaRPr lang="en-US" sz="2000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722339"/>
              </p:ext>
            </p:extLst>
          </p:nvPr>
        </p:nvGraphicFramePr>
        <p:xfrm>
          <a:off x="1438275" y="1778000"/>
          <a:ext cx="27686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629" name="Equation" r:id="rId4" imgW="1651000" imgH="254000" progId="Equation.DSMT4">
                  <p:embed/>
                </p:oleObj>
              </mc:Choice>
              <mc:Fallback>
                <p:oleObj name="Equation" r:id="rId4" imgW="16510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8275" y="1778000"/>
                        <a:ext cx="2768600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435202" y="459124"/>
            <a:ext cx="944435" cy="2928541"/>
            <a:chOff x="6435202" y="679450"/>
            <a:chExt cx="944435" cy="2928541"/>
          </a:xfrm>
        </p:grpSpPr>
        <p:sp>
          <p:nvSpPr>
            <p:cNvPr id="5" name="Freeform 4"/>
            <p:cNvSpPr/>
            <p:nvPr/>
          </p:nvSpPr>
          <p:spPr>
            <a:xfrm>
              <a:off x="7004050" y="679450"/>
              <a:ext cx="371475" cy="187325"/>
            </a:xfrm>
            <a:custGeom>
              <a:avLst/>
              <a:gdLst>
                <a:gd name="connsiteX0" fmla="*/ 0 w 371475"/>
                <a:gd name="connsiteY0" fmla="*/ 187325 h 187325"/>
                <a:gd name="connsiteX1" fmla="*/ 241300 w 371475"/>
                <a:gd name="connsiteY1" fmla="*/ 0 h 187325"/>
                <a:gd name="connsiteX2" fmla="*/ 371475 w 371475"/>
                <a:gd name="connsiteY2" fmla="*/ 0 h 187325"/>
                <a:gd name="connsiteX3" fmla="*/ 139700 w 371475"/>
                <a:gd name="connsiteY3" fmla="*/ 187325 h 187325"/>
                <a:gd name="connsiteX4" fmla="*/ 0 w 371475"/>
                <a:gd name="connsiteY4" fmla="*/ 187325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187325">
                  <a:moveTo>
                    <a:pt x="0" y="187325"/>
                  </a:moveTo>
                  <a:lnTo>
                    <a:pt x="241300" y="0"/>
                  </a:lnTo>
                  <a:lnTo>
                    <a:pt x="371475" y="0"/>
                  </a:lnTo>
                  <a:lnTo>
                    <a:pt x="139700" y="187325"/>
                  </a:lnTo>
                  <a:lnTo>
                    <a:pt x="0" y="187325"/>
                  </a:lnTo>
                  <a:close/>
                </a:path>
              </a:pathLst>
            </a:cu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7137400" y="679450"/>
              <a:ext cx="241300" cy="2927350"/>
            </a:xfrm>
            <a:custGeom>
              <a:avLst/>
              <a:gdLst>
                <a:gd name="connsiteX0" fmla="*/ 0 w 241300"/>
                <a:gd name="connsiteY0" fmla="*/ 184150 h 2927350"/>
                <a:gd name="connsiteX1" fmla="*/ 241300 w 241300"/>
                <a:gd name="connsiteY1" fmla="*/ 0 h 2927350"/>
                <a:gd name="connsiteX2" fmla="*/ 241300 w 241300"/>
                <a:gd name="connsiteY2" fmla="*/ 2730500 h 2927350"/>
                <a:gd name="connsiteX3" fmla="*/ 6350 w 241300"/>
                <a:gd name="connsiteY3" fmla="*/ 2927350 h 2927350"/>
                <a:gd name="connsiteX4" fmla="*/ 0 w 241300"/>
                <a:gd name="connsiteY4" fmla="*/ 184150 h 292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927350">
                  <a:moveTo>
                    <a:pt x="0" y="184150"/>
                  </a:moveTo>
                  <a:lnTo>
                    <a:pt x="241300" y="0"/>
                  </a:lnTo>
                  <a:lnTo>
                    <a:pt x="241300" y="2730500"/>
                  </a:lnTo>
                  <a:lnTo>
                    <a:pt x="6350" y="2927350"/>
                  </a:lnTo>
                  <a:cubicBezTo>
                    <a:pt x="4233" y="2015067"/>
                    <a:pt x="2117" y="1102783"/>
                    <a:pt x="0" y="184150"/>
                  </a:cubicBezTo>
                  <a:close/>
                </a:path>
              </a:pathLst>
            </a:custGeom>
            <a:solidFill>
              <a:srgbClr val="8DF31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5"/>
            <p:cNvSpPr>
              <a:spLocks/>
            </p:cNvSpPr>
            <p:nvPr/>
          </p:nvSpPr>
          <p:spPr bwMode="auto">
            <a:xfrm>
              <a:off x="7001863" y="869130"/>
              <a:ext cx="141665" cy="2738861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37"/>
            <p:cNvSpPr>
              <a:spLocks noChangeShapeType="1"/>
            </p:cNvSpPr>
            <p:nvPr/>
          </p:nvSpPr>
          <p:spPr bwMode="auto">
            <a:xfrm flipH="1">
              <a:off x="6435202" y="2191339"/>
              <a:ext cx="5666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41"/>
            <p:cNvSpPr>
              <a:spLocks noChangeShapeType="1"/>
            </p:cNvSpPr>
            <p:nvPr/>
          </p:nvSpPr>
          <p:spPr bwMode="auto">
            <a:xfrm flipV="1">
              <a:off x="7143528" y="680243"/>
              <a:ext cx="236109" cy="1888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42"/>
            <p:cNvSpPr>
              <a:spLocks noChangeShapeType="1"/>
            </p:cNvSpPr>
            <p:nvPr/>
          </p:nvSpPr>
          <p:spPr bwMode="auto">
            <a:xfrm flipV="1">
              <a:off x="7001863" y="680243"/>
              <a:ext cx="236109" cy="1888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4"/>
            <p:cNvSpPr>
              <a:spLocks noChangeShapeType="1"/>
            </p:cNvSpPr>
            <p:nvPr/>
          </p:nvSpPr>
          <p:spPr bwMode="auto">
            <a:xfrm flipH="1">
              <a:off x="7237971" y="680243"/>
              <a:ext cx="14166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9"/>
            <p:cNvSpPr>
              <a:spLocks noChangeShapeType="1"/>
            </p:cNvSpPr>
            <p:nvPr/>
          </p:nvSpPr>
          <p:spPr bwMode="auto">
            <a:xfrm flipV="1">
              <a:off x="7143528" y="3419104"/>
              <a:ext cx="236109" cy="1888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1"/>
            <p:cNvSpPr>
              <a:spLocks noChangeShapeType="1"/>
            </p:cNvSpPr>
            <p:nvPr/>
          </p:nvSpPr>
          <p:spPr bwMode="auto">
            <a:xfrm>
              <a:off x="7379637" y="680243"/>
              <a:ext cx="0" cy="27388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93519" y="459124"/>
            <a:ext cx="817083" cy="2928541"/>
            <a:chOff x="7993519" y="679450"/>
            <a:chExt cx="817083" cy="2928541"/>
          </a:xfrm>
        </p:grpSpPr>
        <p:sp>
          <p:nvSpPr>
            <p:cNvPr id="44" name="Freeform 43"/>
            <p:cNvSpPr/>
            <p:nvPr/>
          </p:nvSpPr>
          <p:spPr>
            <a:xfrm>
              <a:off x="7993519" y="681805"/>
              <a:ext cx="371475" cy="187325"/>
            </a:xfrm>
            <a:custGeom>
              <a:avLst/>
              <a:gdLst>
                <a:gd name="connsiteX0" fmla="*/ 0 w 371475"/>
                <a:gd name="connsiteY0" fmla="*/ 187325 h 187325"/>
                <a:gd name="connsiteX1" fmla="*/ 241300 w 371475"/>
                <a:gd name="connsiteY1" fmla="*/ 0 h 187325"/>
                <a:gd name="connsiteX2" fmla="*/ 371475 w 371475"/>
                <a:gd name="connsiteY2" fmla="*/ 0 h 187325"/>
                <a:gd name="connsiteX3" fmla="*/ 139700 w 371475"/>
                <a:gd name="connsiteY3" fmla="*/ 187325 h 187325"/>
                <a:gd name="connsiteX4" fmla="*/ 0 w 371475"/>
                <a:gd name="connsiteY4" fmla="*/ 187325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187325">
                  <a:moveTo>
                    <a:pt x="0" y="187325"/>
                  </a:moveTo>
                  <a:lnTo>
                    <a:pt x="241300" y="0"/>
                  </a:lnTo>
                  <a:lnTo>
                    <a:pt x="371475" y="0"/>
                  </a:lnTo>
                  <a:lnTo>
                    <a:pt x="139700" y="187325"/>
                  </a:lnTo>
                  <a:lnTo>
                    <a:pt x="0" y="187325"/>
                  </a:lnTo>
                  <a:close/>
                </a:path>
              </a:pathLst>
            </a:cu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135184" y="679450"/>
              <a:ext cx="241300" cy="2927350"/>
            </a:xfrm>
            <a:custGeom>
              <a:avLst/>
              <a:gdLst>
                <a:gd name="connsiteX0" fmla="*/ 0 w 241300"/>
                <a:gd name="connsiteY0" fmla="*/ 184150 h 2927350"/>
                <a:gd name="connsiteX1" fmla="*/ 241300 w 241300"/>
                <a:gd name="connsiteY1" fmla="*/ 0 h 2927350"/>
                <a:gd name="connsiteX2" fmla="*/ 241300 w 241300"/>
                <a:gd name="connsiteY2" fmla="*/ 2730500 h 2927350"/>
                <a:gd name="connsiteX3" fmla="*/ 6350 w 241300"/>
                <a:gd name="connsiteY3" fmla="*/ 2927350 h 2927350"/>
                <a:gd name="connsiteX4" fmla="*/ 0 w 241300"/>
                <a:gd name="connsiteY4" fmla="*/ 184150 h 292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927350">
                  <a:moveTo>
                    <a:pt x="0" y="184150"/>
                  </a:moveTo>
                  <a:lnTo>
                    <a:pt x="241300" y="0"/>
                  </a:lnTo>
                  <a:lnTo>
                    <a:pt x="241300" y="2730500"/>
                  </a:lnTo>
                  <a:lnTo>
                    <a:pt x="6350" y="2927350"/>
                  </a:lnTo>
                  <a:cubicBezTo>
                    <a:pt x="4233" y="2015067"/>
                    <a:pt x="2117" y="1102783"/>
                    <a:pt x="0" y="184150"/>
                  </a:cubicBezTo>
                  <a:close/>
                </a:path>
              </a:pathLst>
            </a:custGeom>
            <a:solidFill>
              <a:srgbClr val="FFFF00">
                <a:alpha val="8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6"/>
            <p:cNvSpPr>
              <a:spLocks/>
            </p:cNvSpPr>
            <p:nvPr/>
          </p:nvSpPr>
          <p:spPr bwMode="auto">
            <a:xfrm>
              <a:off x="7993519" y="869130"/>
              <a:ext cx="141665" cy="2738861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 flipH="1">
              <a:off x="8276850" y="2191339"/>
              <a:ext cx="5337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 flipV="1">
              <a:off x="8135185" y="680243"/>
              <a:ext cx="236109" cy="1888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 flipV="1">
              <a:off x="7993519" y="680243"/>
              <a:ext cx="236109" cy="1888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7"/>
            <p:cNvSpPr>
              <a:spLocks noChangeShapeType="1"/>
            </p:cNvSpPr>
            <p:nvPr/>
          </p:nvSpPr>
          <p:spPr bwMode="auto">
            <a:xfrm flipH="1">
              <a:off x="8229628" y="680243"/>
              <a:ext cx="14166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50"/>
            <p:cNvSpPr>
              <a:spLocks noChangeShapeType="1"/>
            </p:cNvSpPr>
            <p:nvPr/>
          </p:nvSpPr>
          <p:spPr bwMode="auto">
            <a:xfrm flipV="1">
              <a:off x="8135185" y="3419104"/>
              <a:ext cx="236109" cy="1888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8371293" y="680243"/>
              <a:ext cx="0" cy="27388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153694"/>
              </p:ext>
            </p:extLst>
          </p:nvPr>
        </p:nvGraphicFramePr>
        <p:xfrm>
          <a:off x="6749228" y="1971013"/>
          <a:ext cx="23336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630"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9228" y="1971013"/>
                        <a:ext cx="233363" cy="23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31127"/>
              </p:ext>
            </p:extLst>
          </p:nvPr>
        </p:nvGraphicFramePr>
        <p:xfrm>
          <a:off x="8377238" y="2002174"/>
          <a:ext cx="233362" cy="16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631" name="Equation" r:id="rId8" imgW="139700" imgH="101600" progId="Equation.DSMT4">
                  <p:embed/>
                </p:oleObj>
              </mc:Choice>
              <mc:Fallback>
                <p:oleObj name="Equation" r:id="rId8" imgW="139700" imgH="10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77238" y="2002174"/>
                        <a:ext cx="233362" cy="16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15901" y="3916363"/>
            <a:ext cx="6533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This, in turn, means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capacitance</a:t>
            </a:r>
            <a:r>
              <a:rPr lang="en-US" sz="2000" dirty="0" smtClean="0">
                <a:latin typeface="Times New Roman"/>
                <a:cs typeface="Times New Roman"/>
              </a:rPr>
              <a:t> of a capacitor is a constant that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tells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you</a:t>
            </a:r>
            <a:r>
              <a:rPr lang="en-US" sz="2000" dirty="0" smtClean="0">
                <a:latin typeface="Times New Roman"/>
                <a:cs typeface="Times New Roman"/>
              </a:rPr>
              <a:t> how much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charge per volt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capacitor has the capacity to hold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5901" y="2252663"/>
            <a:ext cx="5753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Usually written </a:t>
            </a:r>
            <a:r>
              <a:rPr lang="en-US" sz="2000" dirty="0" smtClean="0">
                <a:latin typeface="Times New Roman"/>
                <a:cs typeface="Times New Roman"/>
              </a:rPr>
              <a:t>in truncated form as:</a:t>
            </a:r>
            <a:endParaRPr lang="en-US" sz="2000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09312"/>
              </p:ext>
            </p:extLst>
          </p:nvPr>
        </p:nvGraphicFramePr>
        <p:xfrm>
          <a:off x="2025650" y="2732882"/>
          <a:ext cx="87312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632" name="Equation" r:id="rId10" imgW="520700" imgH="177800" progId="Equation.DSMT4">
                  <p:embed/>
                </p:oleObj>
              </mc:Choice>
              <mc:Fallback>
                <p:oleObj name="Equation" r:id="rId10" imgW="520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25650" y="2732882"/>
                        <a:ext cx="873125" cy="29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15901" y="3095565"/>
            <a:ext cx="3187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this also means that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capacitance</a:t>
            </a:r>
            <a:r>
              <a:rPr lang="en-US" sz="2000" dirty="0" smtClean="0">
                <a:latin typeface="Times New Roman"/>
                <a:cs typeface="Times New Roman"/>
              </a:rPr>
              <a:t> is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defined as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en-US" sz="2000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606633"/>
              </p:ext>
            </p:extLst>
          </p:nvPr>
        </p:nvGraphicFramePr>
        <p:xfrm>
          <a:off x="3482975" y="3193771"/>
          <a:ext cx="7239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633" name="Equation" r:id="rId12" imgW="431800" imgH="393700" progId="Equation.DSMT4">
                  <p:embed/>
                </p:oleObj>
              </mc:Choice>
              <mc:Fallback>
                <p:oleObj name="Equation" r:id="rId12" imgW="431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82975" y="3193771"/>
                        <a:ext cx="72390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14937"/>
              </p:ext>
            </p:extLst>
          </p:nvPr>
        </p:nvGraphicFramePr>
        <p:xfrm>
          <a:off x="6539678" y="648804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634" name="Equation" r:id="rId14" imgW="254000" imgH="177800" progId="Equation.DSMT4">
                  <p:embed/>
                </p:oleObj>
              </mc:Choice>
              <mc:Fallback>
                <p:oleObj name="Equation" r:id="rId14" imgW="254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39678" y="648804"/>
                        <a:ext cx="4254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105442"/>
              </p:ext>
            </p:extLst>
          </p:nvPr>
        </p:nvGraphicFramePr>
        <p:xfrm>
          <a:off x="8397875" y="648804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635" name="Equation" r:id="rId16" imgW="254000" imgH="177800" progId="Equation.DSMT4">
                  <p:embed/>
                </p:oleObj>
              </mc:Choice>
              <mc:Fallback>
                <p:oleObj name="Equation" r:id="rId16" imgW="254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97875" y="648804"/>
                        <a:ext cx="4254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 rot="16200000">
            <a:off x="7450665" y="3186908"/>
            <a:ext cx="392672" cy="1063625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020315"/>
              </p:ext>
            </p:extLst>
          </p:nvPr>
        </p:nvGraphicFramePr>
        <p:xfrm>
          <a:off x="7431088" y="3941763"/>
          <a:ext cx="42545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636" name="Equation" r:id="rId18" imgW="254000" imgH="165100" progId="Equation.DSMT4">
                  <p:embed/>
                </p:oleObj>
              </mc:Choice>
              <mc:Fallback>
                <p:oleObj name="Equation" r:id="rId18" imgW="254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31088" y="3941763"/>
                        <a:ext cx="425450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215901" y="4974889"/>
            <a:ext cx="860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Its unit of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coulombs per volt</a:t>
            </a:r>
            <a:r>
              <a:rPr lang="en-US" sz="2000" dirty="0" smtClean="0">
                <a:latin typeface="Times New Roman"/>
                <a:cs typeface="Times New Roman"/>
              </a:rPr>
              <a:t> is given a special name—the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farad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5900" y="5496046"/>
            <a:ext cx="8724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It’s not uncommon </a:t>
            </a:r>
            <a:r>
              <a:rPr lang="en-US" sz="2000" dirty="0" smtClean="0">
                <a:latin typeface="Times New Roman"/>
                <a:cs typeface="Times New Roman"/>
              </a:rPr>
              <a:t>to find capacitors in the range of: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millifarad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(mf =          ), </a:t>
            </a:r>
            <a:r>
              <a:rPr lang="en-US" sz="2000" dirty="0">
                <a:latin typeface="Times New Roman"/>
                <a:cs typeface="Times New Roman"/>
              </a:rPr>
              <a:t>or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microfarad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(Mf or      =          ), or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nanofarad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 err="1" smtClean="0">
                <a:latin typeface="Times New Roman"/>
                <a:cs typeface="Times New Roman"/>
              </a:rPr>
              <a:t>nf</a:t>
            </a:r>
            <a:r>
              <a:rPr lang="en-US" sz="2000" dirty="0" smtClean="0">
                <a:latin typeface="Times New Roman"/>
                <a:cs typeface="Times New Roman"/>
              </a:rPr>
              <a:t> =         ), or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picofarad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 err="1" smtClean="0">
                <a:latin typeface="Times New Roman"/>
                <a:cs typeface="Times New Roman"/>
              </a:rPr>
              <a:t>pf</a:t>
            </a:r>
            <a:r>
              <a:rPr lang="en-US" sz="2000" dirty="0" smtClean="0">
                <a:latin typeface="Times New Roman"/>
                <a:cs typeface="Times New Roman"/>
              </a:rPr>
              <a:t> =          ).</a:t>
            </a:r>
            <a:endParaRPr lang="en-US" sz="2000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77670"/>
              </p:ext>
            </p:extLst>
          </p:nvPr>
        </p:nvGraphicFramePr>
        <p:xfrm>
          <a:off x="7445375" y="5534025"/>
          <a:ext cx="5953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637" name="Equation" r:id="rId20" imgW="355600" imgH="190500" progId="Equation.DSMT4">
                  <p:embed/>
                </p:oleObj>
              </mc:Choice>
              <mc:Fallback>
                <p:oleObj name="Equation" r:id="rId20" imgW="355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45375" y="5534025"/>
                        <a:ext cx="595313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676691"/>
              </p:ext>
            </p:extLst>
          </p:nvPr>
        </p:nvGraphicFramePr>
        <p:xfrm>
          <a:off x="2689225" y="5832475"/>
          <a:ext cx="6159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638" name="Equation" r:id="rId22" imgW="368300" imgH="190500" progId="Equation.DSMT4">
                  <p:embed/>
                </p:oleObj>
              </mc:Choice>
              <mc:Fallback>
                <p:oleObj name="Equation" r:id="rId22" imgW="3683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689225" y="5832475"/>
                        <a:ext cx="61595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477822"/>
              </p:ext>
            </p:extLst>
          </p:nvPr>
        </p:nvGraphicFramePr>
        <p:xfrm>
          <a:off x="5364163" y="5832475"/>
          <a:ext cx="6159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639" name="Equation" r:id="rId24" imgW="368300" imgH="190500" progId="Equation.DSMT4">
                  <p:embed/>
                </p:oleObj>
              </mc:Choice>
              <mc:Fallback>
                <p:oleObj name="Equation" r:id="rId24" imgW="3683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364163" y="5832475"/>
                        <a:ext cx="61595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672424"/>
              </p:ext>
            </p:extLst>
          </p:nvPr>
        </p:nvGraphicFramePr>
        <p:xfrm>
          <a:off x="7959725" y="5832475"/>
          <a:ext cx="6794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640" name="Equation" r:id="rId26" imgW="406400" imgH="190500" progId="Equation.DSMT4">
                  <p:embed/>
                </p:oleObj>
              </mc:Choice>
              <mc:Fallback>
                <p:oleObj name="Equation" r:id="rId26" imgW="4064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959725" y="5832475"/>
                        <a:ext cx="67945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077041"/>
              </p:ext>
            </p:extLst>
          </p:nvPr>
        </p:nvGraphicFramePr>
        <p:xfrm>
          <a:off x="2189163" y="5864225"/>
          <a:ext cx="319087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641" name="Equation" r:id="rId28" imgW="190500" imgH="203200" progId="Equation.DSMT4">
                  <p:embed/>
                </p:oleObj>
              </mc:Choice>
              <mc:Fallback>
                <p:oleObj name="Equation" r:id="rId28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89163" y="5864225"/>
                        <a:ext cx="319087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0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1" grpId="0"/>
      <p:bldP spid="51" grpId="0"/>
      <p:bldP spid="57" grpId="0"/>
      <p:bldP spid="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0" y="0"/>
            <a:ext cx="9140825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114300"/>
            <a:ext cx="6273800" cy="13843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5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: </a:t>
            </a:r>
            <a:r>
              <a:rPr lang="en-US" sz="2200" dirty="0" smtClean="0">
                <a:solidFill>
                  <a:srgbClr val="FF0000"/>
                </a:solidFill>
                <a:latin typeface="Apple Chancery"/>
                <a:cs typeface="Apple Chancery"/>
              </a:rPr>
              <a:t>Derive </a:t>
            </a:r>
            <a:r>
              <a:rPr lang="en-US" sz="2200" dirty="0">
                <a:solidFill>
                  <a:srgbClr val="FF0000"/>
                </a:solidFill>
                <a:latin typeface="Apple Chancery"/>
                <a:cs typeface="Apple Chancery"/>
              </a:rPr>
              <a:t>an expression </a:t>
            </a:r>
            <a:r>
              <a:rPr lang="en-US" sz="2200" dirty="0">
                <a:latin typeface="Times New Roman"/>
                <a:cs typeface="Times New Roman"/>
              </a:rPr>
              <a:t>for the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capacitance-per-unit-length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of a </a:t>
            </a:r>
            <a:r>
              <a:rPr lang="en-US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coaxial cable</a:t>
            </a:r>
            <a:r>
              <a:rPr lang="en-US" sz="2200" i="1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of </a:t>
            </a:r>
            <a:r>
              <a:rPr lang="en-US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inside radius </a:t>
            </a:r>
            <a:r>
              <a:rPr lang="en-US" sz="2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200" i="1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and </a:t>
            </a:r>
            <a:r>
              <a:rPr lang="en-US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outside radius </a:t>
            </a:r>
            <a:r>
              <a:rPr lang="en-US" sz="22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2200" dirty="0" smtClean="0">
                <a:latin typeface="Times New Roman"/>
                <a:cs typeface="Times New Roman"/>
              </a:rPr>
              <a:t>.  </a:t>
            </a:r>
            <a:endParaRPr lang="en-US" sz="2200" dirty="0">
              <a:solidFill>
                <a:srgbClr val="FF0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5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36.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779245"/>
              </p:ext>
            </p:extLst>
          </p:nvPr>
        </p:nvGraphicFramePr>
        <p:xfrm>
          <a:off x="2780506" y="4457700"/>
          <a:ext cx="61849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33" name="Equation" r:id="rId4" imgW="3695700" imgH="1079500" progId="Equation.DSMT4">
                  <p:embed/>
                </p:oleObj>
              </mc:Choice>
              <mc:Fallback>
                <p:oleObj name="Equation" r:id="rId4" imgW="36957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0506" y="4457700"/>
                        <a:ext cx="61849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421481" y="1531143"/>
            <a:ext cx="35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1.) Assume </a:t>
            </a:r>
            <a:r>
              <a:rPr lang="en-US" sz="2000" i="1" dirty="0" smtClean="0">
                <a:latin typeface="Times New Roman"/>
                <a:cs typeface="Times New Roman"/>
              </a:rPr>
              <a:t>charges </a:t>
            </a:r>
            <a:r>
              <a:rPr lang="en-US" sz="2000" dirty="0" smtClean="0">
                <a:latin typeface="Times New Roman"/>
                <a:cs typeface="Times New Roman"/>
              </a:rPr>
              <a:t>(in this case,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linear charge density    </a:t>
            </a:r>
            <a:r>
              <a:rPr lang="en-US" sz="2000" dirty="0" smtClean="0">
                <a:latin typeface="Times New Roman"/>
                <a:cs typeface="Times New Roman"/>
              </a:rPr>
              <a:t>):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1481" y="2302668"/>
            <a:ext cx="39100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2.) Noting that </a:t>
            </a:r>
            <a:r>
              <a:rPr lang="en-US" sz="2000" dirty="0" smtClean="0">
                <a:latin typeface="Times New Roman"/>
                <a:cs typeface="Times New Roman"/>
              </a:rPr>
              <a:t>all the charge will migrate to the inside surfaces, use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Gaussian cylinder </a:t>
            </a:r>
            <a:r>
              <a:rPr lang="en-US" sz="2000" dirty="0" smtClean="0">
                <a:latin typeface="Times New Roman"/>
                <a:cs typeface="Times New Roman"/>
              </a:rPr>
              <a:t>of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length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and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Gauss’s Law </a:t>
            </a:r>
            <a:r>
              <a:rPr lang="en-US" sz="2000" dirty="0" smtClean="0">
                <a:latin typeface="Times New Roman"/>
                <a:cs typeface="Times New Roman"/>
              </a:rPr>
              <a:t>to derive an expression for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between plates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21454"/>
              </p:ext>
            </p:extLst>
          </p:nvPr>
        </p:nvGraphicFramePr>
        <p:xfrm>
          <a:off x="4401190" y="2284413"/>
          <a:ext cx="23876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34" name="Equation" r:id="rId6" imgW="1422400" imgH="1155700" progId="Equation.DSMT4">
                  <p:embed/>
                </p:oleObj>
              </mc:Choice>
              <mc:Fallback>
                <p:oleObj name="Equation" r:id="rId6" imgW="14224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01190" y="2284413"/>
                        <a:ext cx="2387600" cy="193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21479" y="4264819"/>
            <a:ext cx="20677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.) Derive an expression </a:t>
            </a:r>
            <a:r>
              <a:rPr lang="en-US" sz="2000" dirty="0" smtClean="0">
                <a:latin typeface="Times New Roman"/>
                <a:cs typeface="Times New Roman"/>
              </a:rPr>
              <a:t>for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electrical potential difference </a:t>
            </a:r>
            <a:r>
              <a:rPr lang="en-US" sz="2000" dirty="0" smtClean="0">
                <a:latin typeface="Times New Roman"/>
                <a:cs typeface="Times New Roman"/>
              </a:rPr>
              <a:t>(      ) between the plates: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793822"/>
              </p:ext>
            </p:extLst>
          </p:nvPr>
        </p:nvGraphicFramePr>
        <p:xfrm>
          <a:off x="1641474" y="5559424"/>
          <a:ext cx="44608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35" name="Equation" r:id="rId8" imgW="266700" imgH="228600" progId="Equation.DSMT4">
                  <p:embed/>
                </p:oleObj>
              </mc:Choice>
              <mc:Fallback>
                <p:oleObj name="Equation" r:id="rId8" imgW="266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1474" y="5559424"/>
                        <a:ext cx="44608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665262"/>
              </p:ext>
            </p:extLst>
          </p:nvPr>
        </p:nvGraphicFramePr>
        <p:xfrm>
          <a:off x="2827337" y="1904326"/>
          <a:ext cx="251032" cy="31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36" name="Equation" r:id="rId10" imgW="139700" imgH="177800" progId="Equation.DSMT4">
                  <p:embed/>
                </p:oleObj>
              </mc:Choice>
              <mc:Fallback>
                <p:oleObj name="Equation" r:id="rId10" imgW="139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7" y="1904326"/>
                        <a:ext cx="251032" cy="318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Straight Connector 86"/>
          <p:cNvCxnSpPr/>
          <p:nvPr/>
        </p:nvCxnSpPr>
        <p:spPr>
          <a:xfrm flipV="1">
            <a:off x="6788150" y="436033"/>
            <a:ext cx="2465917" cy="120000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7029450" y="999067"/>
            <a:ext cx="2165350" cy="103384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803952"/>
              </p:ext>
            </p:extLst>
          </p:nvPr>
        </p:nvGraphicFramePr>
        <p:xfrm>
          <a:off x="7119937" y="2045614"/>
          <a:ext cx="21272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37" name="Equation" r:id="rId12" imgW="127000" imgH="165100" progId="Equation.DSMT4">
                  <p:embed/>
                </p:oleObj>
              </mc:Choice>
              <mc:Fallback>
                <p:oleObj name="Equation" r:id="rId12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19937" y="2045614"/>
                        <a:ext cx="212725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Straight Connector 17"/>
          <p:cNvCxnSpPr>
            <a:cxnSpLocks noChangeShapeType="1"/>
            <a:endCxn id="25601" idx="16"/>
          </p:cNvCxnSpPr>
          <p:nvPr/>
        </p:nvCxnSpPr>
        <p:spPr bwMode="auto">
          <a:xfrm flipV="1">
            <a:off x="7306260" y="1722968"/>
            <a:ext cx="1984904" cy="10169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775864"/>
              </p:ext>
            </p:extLst>
          </p:nvPr>
        </p:nvGraphicFramePr>
        <p:xfrm>
          <a:off x="6247606" y="1397912"/>
          <a:ext cx="3571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38" name="Equation" r:id="rId14" imgW="228600" imgH="177800" progId="Equation.DSMT4">
                  <p:embed/>
                </p:oleObj>
              </mc:Choice>
              <mc:Fallback>
                <p:oleObj name="Equation" r:id="rId14" imgW="228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606" y="1397912"/>
                        <a:ext cx="35718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 rot="20051194">
            <a:off x="6677515" y="1606060"/>
            <a:ext cx="431782" cy="480505"/>
          </a:xfrm>
          <a:prstGeom prst="ellipse">
            <a:avLst/>
          </a:prstGeom>
          <a:solidFill>
            <a:srgbClr val="0000FF">
              <a:alpha val="74000"/>
            </a:srgbClr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>
            <a:stCxn id="3" idx="0"/>
          </p:cNvCxnSpPr>
          <p:nvPr/>
        </p:nvCxnSpPr>
        <p:spPr>
          <a:xfrm flipV="1">
            <a:off x="6788790" y="1368425"/>
            <a:ext cx="554985" cy="26160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610" idx="6"/>
          </p:cNvCxnSpPr>
          <p:nvPr/>
        </p:nvCxnSpPr>
        <p:spPr>
          <a:xfrm flipV="1">
            <a:off x="7056967" y="1765300"/>
            <a:ext cx="528108" cy="262467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" idx="5"/>
          </p:cNvCxnSpPr>
          <p:nvPr/>
        </p:nvCxnSpPr>
        <p:spPr>
          <a:xfrm>
            <a:off x="6883400" y="1841500"/>
            <a:ext cx="221406" cy="912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883400" y="1841500"/>
            <a:ext cx="342900" cy="708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820739"/>
              </p:ext>
            </p:extLst>
          </p:nvPr>
        </p:nvGraphicFramePr>
        <p:xfrm>
          <a:off x="6889750" y="1639343"/>
          <a:ext cx="192088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39" name="Equation" r:id="rId16" imgW="114300" imgH="127000" progId="Equation.DSMT4">
                  <p:embed/>
                </p:oleObj>
              </mc:Choice>
              <mc:Fallback>
                <p:oleObj name="Equation" r:id="rId16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89750" y="1639343"/>
                        <a:ext cx="192088" cy="21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223281"/>
              </p:ext>
            </p:extLst>
          </p:nvPr>
        </p:nvGraphicFramePr>
        <p:xfrm>
          <a:off x="6489703" y="1744912"/>
          <a:ext cx="251032" cy="31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40" name="Equation" r:id="rId18" imgW="139700" imgH="177800" progId="Equation.DSMT4">
                  <p:embed/>
                </p:oleObj>
              </mc:Choice>
              <mc:Fallback>
                <p:oleObj name="Equation" r:id="rId18" imgW="139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3" y="1744912"/>
                        <a:ext cx="251032" cy="318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Freeform 68"/>
          <p:cNvSpPr>
            <a:spLocks noChangeArrowheads="1"/>
          </p:cNvSpPr>
          <p:nvPr/>
        </p:nvSpPr>
        <p:spPr bwMode="auto">
          <a:xfrm>
            <a:off x="8812159" y="175168"/>
            <a:ext cx="855663" cy="1152525"/>
          </a:xfrm>
          <a:custGeom>
            <a:avLst/>
            <a:gdLst>
              <a:gd name="T0" fmla="*/ 0 w 855662"/>
              <a:gd name="T1" fmla="*/ 53975 h 1152525"/>
              <a:gd name="T2" fmla="*/ 127000 w 855662"/>
              <a:gd name="T3" fmla="*/ 9525 h 1152525"/>
              <a:gd name="T4" fmla="*/ 260350 w 855662"/>
              <a:gd name="T5" fmla="*/ 3175 h 1152525"/>
              <a:gd name="T6" fmla="*/ 390525 w 855662"/>
              <a:gd name="T7" fmla="*/ 28575 h 1152525"/>
              <a:gd name="T8" fmla="*/ 520708 w 855662"/>
              <a:gd name="T9" fmla="*/ 88900 h 1152525"/>
              <a:gd name="T10" fmla="*/ 638183 w 855662"/>
              <a:gd name="T11" fmla="*/ 177800 h 1152525"/>
              <a:gd name="T12" fmla="*/ 736608 w 855662"/>
              <a:gd name="T13" fmla="*/ 298450 h 1152525"/>
              <a:gd name="T14" fmla="*/ 828683 w 855662"/>
              <a:gd name="T15" fmla="*/ 495300 h 1152525"/>
              <a:gd name="T16" fmla="*/ 854083 w 855662"/>
              <a:gd name="T17" fmla="*/ 708025 h 1152525"/>
              <a:gd name="T18" fmla="*/ 838208 w 855662"/>
              <a:gd name="T19" fmla="*/ 841375 h 1152525"/>
              <a:gd name="T20" fmla="*/ 781058 w 855662"/>
              <a:gd name="T21" fmla="*/ 987425 h 1152525"/>
              <a:gd name="T22" fmla="*/ 695333 w 855662"/>
              <a:gd name="T23" fmla="*/ 1098550 h 1152525"/>
              <a:gd name="T24" fmla="*/ 625483 w 855662"/>
              <a:gd name="T25" fmla="*/ 1152525 h 11525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5662"/>
              <a:gd name="T40" fmla="*/ 0 h 1152525"/>
              <a:gd name="T41" fmla="*/ 855662 w 855662"/>
              <a:gd name="T42" fmla="*/ 1152525 h 11525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5662" h="1152525">
                <a:moveTo>
                  <a:pt x="0" y="53975"/>
                </a:moveTo>
                <a:cubicBezTo>
                  <a:pt x="41804" y="35983"/>
                  <a:pt x="83608" y="17992"/>
                  <a:pt x="127000" y="9525"/>
                </a:cubicBezTo>
                <a:cubicBezTo>
                  <a:pt x="170392" y="1058"/>
                  <a:pt x="216429" y="0"/>
                  <a:pt x="260350" y="3175"/>
                </a:cubicBezTo>
                <a:cubicBezTo>
                  <a:pt x="304271" y="6350"/>
                  <a:pt x="347133" y="14288"/>
                  <a:pt x="390525" y="28575"/>
                </a:cubicBezTo>
                <a:cubicBezTo>
                  <a:pt x="433917" y="42862"/>
                  <a:pt x="479425" y="64029"/>
                  <a:pt x="520700" y="88900"/>
                </a:cubicBezTo>
                <a:cubicBezTo>
                  <a:pt x="561975" y="113771"/>
                  <a:pt x="602192" y="142875"/>
                  <a:pt x="638175" y="177800"/>
                </a:cubicBezTo>
                <a:cubicBezTo>
                  <a:pt x="674158" y="212725"/>
                  <a:pt x="704850" y="245533"/>
                  <a:pt x="736600" y="298450"/>
                </a:cubicBezTo>
                <a:cubicBezTo>
                  <a:pt x="768350" y="351367"/>
                  <a:pt x="809096" y="427038"/>
                  <a:pt x="828675" y="495300"/>
                </a:cubicBezTo>
                <a:cubicBezTo>
                  <a:pt x="848254" y="563562"/>
                  <a:pt x="852488" y="650346"/>
                  <a:pt x="854075" y="708025"/>
                </a:cubicBezTo>
                <a:cubicBezTo>
                  <a:pt x="855662" y="765704"/>
                  <a:pt x="850371" y="794808"/>
                  <a:pt x="838200" y="841375"/>
                </a:cubicBezTo>
                <a:cubicBezTo>
                  <a:pt x="826029" y="887942"/>
                  <a:pt x="804863" y="944563"/>
                  <a:pt x="781050" y="987425"/>
                </a:cubicBezTo>
                <a:cubicBezTo>
                  <a:pt x="757238" y="1030288"/>
                  <a:pt x="721254" y="1071033"/>
                  <a:pt x="695325" y="1098550"/>
                </a:cubicBezTo>
                <a:cubicBezTo>
                  <a:pt x="669396" y="1126067"/>
                  <a:pt x="647435" y="1139296"/>
                  <a:pt x="625475" y="1152525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4" name="Group 25613"/>
          <p:cNvGrpSpPr/>
          <p:nvPr/>
        </p:nvGrpSpPr>
        <p:grpSpPr>
          <a:xfrm>
            <a:off x="7221484" y="162468"/>
            <a:ext cx="2428875" cy="1935163"/>
            <a:chOff x="7221484" y="162468"/>
            <a:chExt cx="2428875" cy="1935163"/>
          </a:xfrm>
        </p:grpSpPr>
        <p:sp>
          <p:nvSpPr>
            <p:cNvPr id="95" name="Donut 94"/>
            <p:cNvSpPr/>
            <p:nvPr/>
          </p:nvSpPr>
          <p:spPr bwMode="auto">
            <a:xfrm rot="20008896">
              <a:off x="8547047" y="162468"/>
              <a:ext cx="1103312" cy="1270000"/>
            </a:xfrm>
            <a:prstGeom prst="donut">
              <a:avLst>
                <a:gd name="adj" fmla="val 0"/>
              </a:avLst>
            </a:prstGeom>
            <a:solidFill>
              <a:srgbClr val="FF0000"/>
            </a:solidFill>
            <a:ln w="28575" cap="flat" cmpd="sng" algn="ctr">
              <a:solidFill>
                <a:srgbClr val="008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graphicFrame>
          <p:nvGraphicFramePr>
            <p:cNvPr id="9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8275478"/>
                </p:ext>
              </p:extLst>
            </p:nvPr>
          </p:nvGraphicFramePr>
          <p:xfrm>
            <a:off x="8614358" y="1679575"/>
            <a:ext cx="2682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1641" name="Equation" r:id="rId20" imgW="139700" imgH="152400" progId="Equation.DSMT4">
                    <p:embed/>
                  </p:oleObj>
                </mc:Choice>
                <mc:Fallback>
                  <p:oleObj name="Equation" r:id="rId20" imgW="1397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4358" y="1679575"/>
                          <a:ext cx="268288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3" name="Straight Arrow Connector 31"/>
            <p:cNvCxnSpPr>
              <a:cxnSpLocks noChangeShapeType="1"/>
            </p:cNvCxnSpPr>
            <p:nvPr/>
          </p:nvCxnSpPr>
          <p:spPr bwMode="auto">
            <a:xfrm>
              <a:off x="7758059" y="1438818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Donut 93"/>
            <p:cNvSpPr/>
            <p:nvPr/>
          </p:nvSpPr>
          <p:spPr bwMode="auto">
            <a:xfrm rot="20008896">
              <a:off x="7221484" y="827631"/>
              <a:ext cx="1103313" cy="1270000"/>
            </a:xfrm>
            <a:prstGeom prst="donut">
              <a:avLst>
                <a:gd name="adj" fmla="val 0"/>
              </a:avLst>
            </a:prstGeom>
            <a:solidFill>
              <a:srgbClr val="FF0000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96" name="Straight Connector 68"/>
            <p:cNvCxnSpPr>
              <a:cxnSpLocks noChangeShapeType="1"/>
              <a:stCxn id="94" idx="0"/>
              <a:endCxn id="95" idx="0"/>
            </p:cNvCxnSpPr>
            <p:nvPr/>
          </p:nvCxnSpPr>
          <p:spPr bwMode="auto">
            <a:xfrm rot="5400000" flipH="1" flipV="1">
              <a:off x="7819971" y="-101056"/>
              <a:ext cx="665163" cy="13255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Straight Connector 70"/>
            <p:cNvCxnSpPr>
              <a:cxnSpLocks noChangeShapeType="1"/>
              <a:stCxn id="94" idx="4"/>
              <a:endCxn id="95" idx="4"/>
            </p:cNvCxnSpPr>
            <p:nvPr/>
          </p:nvCxnSpPr>
          <p:spPr bwMode="auto">
            <a:xfrm rot="5400000" flipH="1" flipV="1">
              <a:off x="8386709" y="1035593"/>
              <a:ext cx="665163" cy="1325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9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7687198"/>
                </p:ext>
              </p:extLst>
            </p:nvPr>
          </p:nvGraphicFramePr>
          <p:xfrm>
            <a:off x="7940196" y="1197175"/>
            <a:ext cx="195263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1642" name="Equation" r:id="rId22" imgW="101600" imgH="127000" progId="Equation.DSMT4">
                    <p:embed/>
                  </p:oleObj>
                </mc:Choice>
                <mc:Fallback>
                  <p:oleObj name="Equation" r:id="rId22" imgW="1016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40196" y="1197175"/>
                          <a:ext cx="195263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Donut 74"/>
          <p:cNvSpPr/>
          <p:nvPr/>
        </p:nvSpPr>
        <p:spPr bwMode="auto">
          <a:xfrm rot="20008896">
            <a:off x="6038850" y="885151"/>
            <a:ext cx="1755775" cy="1938337"/>
          </a:xfrm>
          <a:prstGeom prst="donut">
            <a:avLst>
              <a:gd name="adj" fmla="val 11306"/>
            </a:avLst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162800" y="1441450"/>
            <a:ext cx="231775" cy="419100"/>
          </a:xfrm>
          <a:custGeom>
            <a:avLst/>
            <a:gdLst>
              <a:gd name="connsiteX0" fmla="*/ 0 w 231775"/>
              <a:gd name="connsiteY0" fmla="*/ 41275 h 419100"/>
              <a:gd name="connsiteX1" fmla="*/ 88900 w 231775"/>
              <a:gd name="connsiteY1" fmla="*/ 0 h 419100"/>
              <a:gd name="connsiteX2" fmla="*/ 231775 w 231775"/>
              <a:gd name="connsiteY2" fmla="*/ 393700 h 419100"/>
              <a:gd name="connsiteX3" fmla="*/ 165100 w 231775"/>
              <a:gd name="connsiteY3" fmla="*/ 419100 h 419100"/>
              <a:gd name="connsiteX4" fmla="*/ 57150 w 231775"/>
              <a:gd name="connsiteY4" fmla="*/ 215900 h 419100"/>
              <a:gd name="connsiteX5" fmla="*/ 0 w 231775"/>
              <a:gd name="connsiteY5" fmla="*/ 41275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75" h="419100">
                <a:moveTo>
                  <a:pt x="0" y="41275"/>
                </a:moveTo>
                <a:lnTo>
                  <a:pt x="88900" y="0"/>
                </a:lnTo>
                <a:lnTo>
                  <a:pt x="231775" y="393700"/>
                </a:lnTo>
                <a:lnTo>
                  <a:pt x="165100" y="419100"/>
                </a:lnTo>
                <a:lnTo>
                  <a:pt x="57150" y="215900"/>
                </a:lnTo>
                <a:lnTo>
                  <a:pt x="0" y="412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8497887" y="793750"/>
            <a:ext cx="231775" cy="419100"/>
          </a:xfrm>
          <a:custGeom>
            <a:avLst/>
            <a:gdLst>
              <a:gd name="connsiteX0" fmla="*/ 0 w 231775"/>
              <a:gd name="connsiteY0" fmla="*/ 41275 h 419100"/>
              <a:gd name="connsiteX1" fmla="*/ 88900 w 231775"/>
              <a:gd name="connsiteY1" fmla="*/ 0 h 419100"/>
              <a:gd name="connsiteX2" fmla="*/ 231775 w 231775"/>
              <a:gd name="connsiteY2" fmla="*/ 393700 h 419100"/>
              <a:gd name="connsiteX3" fmla="*/ 165100 w 231775"/>
              <a:gd name="connsiteY3" fmla="*/ 419100 h 419100"/>
              <a:gd name="connsiteX4" fmla="*/ 57150 w 231775"/>
              <a:gd name="connsiteY4" fmla="*/ 215900 h 419100"/>
              <a:gd name="connsiteX5" fmla="*/ 0 w 231775"/>
              <a:gd name="connsiteY5" fmla="*/ 41275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75" h="419100">
                <a:moveTo>
                  <a:pt x="0" y="41275"/>
                </a:moveTo>
                <a:lnTo>
                  <a:pt x="88900" y="0"/>
                </a:lnTo>
                <a:lnTo>
                  <a:pt x="231775" y="393700"/>
                </a:lnTo>
                <a:lnTo>
                  <a:pt x="165100" y="419100"/>
                </a:lnTo>
                <a:lnTo>
                  <a:pt x="57150" y="215900"/>
                </a:lnTo>
                <a:lnTo>
                  <a:pt x="0" y="412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7"/>
          <p:cNvCxnSpPr>
            <a:cxnSpLocks noChangeShapeType="1"/>
          </p:cNvCxnSpPr>
          <p:nvPr/>
        </p:nvCxnSpPr>
        <p:spPr bwMode="auto">
          <a:xfrm flipV="1">
            <a:off x="6637868" y="-63499"/>
            <a:ext cx="2215620" cy="9948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01" name="Freeform 25600"/>
          <p:cNvSpPr/>
          <p:nvPr/>
        </p:nvSpPr>
        <p:spPr>
          <a:xfrm>
            <a:off x="6658030" y="-38099"/>
            <a:ext cx="2633134" cy="2726267"/>
          </a:xfrm>
          <a:custGeom>
            <a:avLst/>
            <a:gdLst>
              <a:gd name="connsiteX0" fmla="*/ 101600 w 2633134"/>
              <a:gd name="connsiteY0" fmla="*/ 931334 h 2726267"/>
              <a:gd name="connsiteX1" fmla="*/ 249767 w 2633134"/>
              <a:gd name="connsiteY1" fmla="*/ 931334 h 2726267"/>
              <a:gd name="connsiteX2" fmla="*/ 406400 w 2633134"/>
              <a:gd name="connsiteY2" fmla="*/ 956734 h 2726267"/>
              <a:gd name="connsiteX3" fmla="*/ 554567 w 2633134"/>
              <a:gd name="connsiteY3" fmla="*/ 1011767 h 2726267"/>
              <a:gd name="connsiteX4" fmla="*/ 706967 w 2633134"/>
              <a:gd name="connsiteY4" fmla="*/ 1096434 h 2726267"/>
              <a:gd name="connsiteX5" fmla="*/ 825500 w 2633134"/>
              <a:gd name="connsiteY5" fmla="*/ 1198034 h 2726267"/>
              <a:gd name="connsiteX6" fmla="*/ 939800 w 2633134"/>
              <a:gd name="connsiteY6" fmla="*/ 1316567 h 2726267"/>
              <a:gd name="connsiteX7" fmla="*/ 1032934 w 2633134"/>
              <a:gd name="connsiteY7" fmla="*/ 1464734 h 2726267"/>
              <a:gd name="connsiteX8" fmla="*/ 1109134 w 2633134"/>
              <a:gd name="connsiteY8" fmla="*/ 1659467 h 2726267"/>
              <a:gd name="connsiteX9" fmla="*/ 1151467 w 2633134"/>
              <a:gd name="connsiteY9" fmla="*/ 1862667 h 2726267"/>
              <a:gd name="connsiteX10" fmla="*/ 1151467 w 2633134"/>
              <a:gd name="connsiteY10" fmla="*/ 2019300 h 2726267"/>
              <a:gd name="connsiteX11" fmla="*/ 1126067 w 2633134"/>
              <a:gd name="connsiteY11" fmla="*/ 2218267 h 2726267"/>
              <a:gd name="connsiteX12" fmla="*/ 1049867 w 2633134"/>
              <a:gd name="connsiteY12" fmla="*/ 2400300 h 2726267"/>
              <a:gd name="connsiteX13" fmla="*/ 956734 w 2633134"/>
              <a:gd name="connsiteY13" fmla="*/ 2552700 h 2726267"/>
              <a:gd name="connsiteX14" fmla="*/ 859367 w 2633134"/>
              <a:gd name="connsiteY14" fmla="*/ 2645834 h 2726267"/>
              <a:gd name="connsiteX15" fmla="*/ 736600 w 2633134"/>
              <a:gd name="connsiteY15" fmla="*/ 2726267 h 2726267"/>
              <a:gd name="connsiteX16" fmla="*/ 2633134 w 2633134"/>
              <a:gd name="connsiteY16" fmla="*/ 1761067 h 2726267"/>
              <a:gd name="connsiteX17" fmla="*/ 2611967 w 2633134"/>
              <a:gd name="connsiteY17" fmla="*/ 0 h 2726267"/>
              <a:gd name="connsiteX18" fmla="*/ 2163234 w 2633134"/>
              <a:gd name="connsiteY18" fmla="*/ 12700 h 2726267"/>
              <a:gd name="connsiteX19" fmla="*/ 1270000 w 2633134"/>
              <a:gd name="connsiteY19" fmla="*/ 355600 h 2726267"/>
              <a:gd name="connsiteX20" fmla="*/ 0 w 2633134"/>
              <a:gd name="connsiteY20" fmla="*/ 965200 h 2726267"/>
              <a:gd name="connsiteX21" fmla="*/ 165100 w 2633134"/>
              <a:gd name="connsiteY21" fmla="*/ 931334 h 2726267"/>
              <a:gd name="connsiteX22" fmla="*/ 338667 w 2633134"/>
              <a:gd name="connsiteY22" fmla="*/ 948267 h 2726267"/>
              <a:gd name="connsiteX23" fmla="*/ 499534 w 2633134"/>
              <a:gd name="connsiteY23" fmla="*/ 986367 h 2726267"/>
              <a:gd name="connsiteX24" fmla="*/ 711200 w 2633134"/>
              <a:gd name="connsiteY24" fmla="*/ 1100667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33134" h="2726267">
                <a:moveTo>
                  <a:pt x="101600" y="931334"/>
                </a:moveTo>
                <a:lnTo>
                  <a:pt x="249767" y="931334"/>
                </a:lnTo>
                <a:lnTo>
                  <a:pt x="406400" y="956734"/>
                </a:lnTo>
                <a:lnTo>
                  <a:pt x="554567" y="1011767"/>
                </a:lnTo>
                <a:lnTo>
                  <a:pt x="706967" y="1096434"/>
                </a:lnTo>
                <a:lnTo>
                  <a:pt x="825500" y="1198034"/>
                </a:lnTo>
                <a:lnTo>
                  <a:pt x="939800" y="1316567"/>
                </a:lnTo>
                <a:lnTo>
                  <a:pt x="1032934" y="1464734"/>
                </a:lnTo>
                <a:lnTo>
                  <a:pt x="1109134" y="1659467"/>
                </a:lnTo>
                <a:lnTo>
                  <a:pt x="1151467" y="1862667"/>
                </a:lnTo>
                <a:lnTo>
                  <a:pt x="1151467" y="2019300"/>
                </a:lnTo>
                <a:lnTo>
                  <a:pt x="1126067" y="2218267"/>
                </a:lnTo>
                <a:lnTo>
                  <a:pt x="1049867" y="2400300"/>
                </a:lnTo>
                <a:lnTo>
                  <a:pt x="956734" y="2552700"/>
                </a:lnTo>
                <a:lnTo>
                  <a:pt x="859367" y="2645834"/>
                </a:lnTo>
                <a:lnTo>
                  <a:pt x="736600" y="2726267"/>
                </a:lnTo>
                <a:lnTo>
                  <a:pt x="2633134" y="1761067"/>
                </a:lnTo>
                <a:lnTo>
                  <a:pt x="2611967" y="0"/>
                </a:lnTo>
                <a:lnTo>
                  <a:pt x="2163234" y="12700"/>
                </a:lnTo>
                <a:lnTo>
                  <a:pt x="1270000" y="355600"/>
                </a:lnTo>
                <a:lnTo>
                  <a:pt x="0" y="965200"/>
                </a:lnTo>
                <a:lnTo>
                  <a:pt x="165100" y="931334"/>
                </a:lnTo>
                <a:lnTo>
                  <a:pt x="338667" y="948267"/>
                </a:lnTo>
                <a:lnTo>
                  <a:pt x="499534" y="986367"/>
                </a:lnTo>
                <a:lnTo>
                  <a:pt x="711200" y="1100667"/>
                </a:lnTo>
              </a:path>
            </a:pathLst>
          </a:custGeom>
          <a:solidFill>
            <a:srgbClr val="FF0000">
              <a:alpha val="34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9" name="Freeform 25608"/>
          <p:cNvSpPr/>
          <p:nvPr/>
        </p:nvSpPr>
        <p:spPr>
          <a:xfrm>
            <a:off x="7572376" y="471871"/>
            <a:ext cx="1672167" cy="1202266"/>
          </a:xfrm>
          <a:custGeom>
            <a:avLst/>
            <a:gdLst>
              <a:gd name="connsiteX0" fmla="*/ 0 w 1672167"/>
              <a:gd name="connsiteY0" fmla="*/ 783166 h 1202266"/>
              <a:gd name="connsiteX1" fmla="*/ 135467 w 1672167"/>
              <a:gd name="connsiteY1" fmla="*/ 956733 h 1202266"/>
              <a:gd name="connsiteX2" fmla="*/ 186267 w 1672167"/>
              <a:gd name="connsiteY2" fmla="*/ 1096433 h 1202266"/>
              <a:gd name="connsiteX3" fmla="*/ 224367 w 1672167"/>
              <a:gd name="connsiteY3" fmla="*/ 1202266 h 1202266"/>
              <a:gd name="connsiteX4" fmla="*/ 1672167 w 1672167"/>
              <a:gd name="connsiteY4" fmla="*/ 512233 h 1202266"/>
              <a:gd name="connsiteX5" fmla="*/ 1642533 w 1672167"/>
              <a:gd name="connsiteY5" fmla="*/ 0 h 1202266"/>
              <a:gd name="connsiteX6" fmla="*/ 0 w 1672167"/>
              <a:gd name="connsiteY6" fmla="*/ 783166 h 120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2167" h="1202266">
                <a:moveTo>
                  <a:pt x="0" y="783166"/>
                </a:moveTo>
                <a:lnTo>
                  <a:pt x="135467" y="956733"/>
                </a:lnTo>
                <a:lnTo>
                  <a:pt x="186267" y="1096433"/>
                </a:lnTo>
                <a:lnTo>
                  <a:pt x="224367" y="1202266"/>
                </a:lnTo>
                <a:lnTo>
                  <a:pt x="1672167" y="512233"/>
                </a:lnTo>
                <a:lnTo>
                  <a:pt x="1642533" y="0"/>
                </a:lnTo>
                <a:lnTo>
                  <a:pt x="0" y="783166"/>
                </a:lnTo>
                <a:close/>
              </a:path>
            </a:pathLst>
          </a:cu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0" name="Freeform 25609"/>
          <p:cNvSpPr/>
          <p:nvPr/>
        </p:nvSpPr>
        <p:spPr>
          <a:xfrm>
            <a:off x="6794500" y="1346200"/>
            <a:ext cx="795867" cy="681567"/>
          </a:xfrm>
          <a:custGeom>
            <a:avLst/>
            <a:gdLst>
              <a:gd name="connsiteX0" fmla="*/ 67733 w 795867"/>
              <a:gd name="connsiteY0" fmla="*/ 258233 h 681567"/>
              <a:gd name="connsiteX1" fmla="*/ 182033 w 795867"/>
              <a:gd name="connsiteY1" fmla="*/ 279400 h 681567"/>
              <a:gd name="connsiteX2" fmla="*/ 275167 w 795867"/>
              <a:gd name="connsiteY2" fmla="*/ 347133 h 681567"/>
              <a:gd name="connsiteX3" fmla="*/ 321733 w 795867"/>
              <a:gd name="connsiteY3" fmla="*/ 469900 h 681567"/>
              <a:gd name="connsiteX4" fmla="*/ 321733 w 795867"/>
              <a:gd name="connsiteY4" fmla="*/ 571500 h 681567"/>
              <a:gd name="connsiteX5" fmla="*/ 296333 w 795867"/>
              <a:gd name="connsiteY5" fmla="*/ 639233 h 681567"/>
              <a:gd name="connsiteX6" fmla="*/ 262467 w 795867"/>
              <a:gd name="connsiteY6" fmla="*/ 681567 h 681567"/>
              <a:gd name="connsiteX7" fmla="*/ 795867 w 795867"/>
              <a:gd name="connsiteY7" fmla="*/ 414867 h 681567"/>
              <a:gd name="connsiteX8" fmla="*/ 770467 w 795867"/>
              <a:gd name="connsiteY8" fmla="*/ 300567 h 681567"/>
              <a:gd name="connsiteX9" fmla="*/ 706967 w 795867"/>
              <a:gd name="connsiteY9" fmla="*/ 173567 h 681567"/>
              <a:gd name="connsiteX10" fmla="*/ 643467 w 795867"/>
              <a:gd name="connsiteY10" fmla="*/ 76200 h 681567"/>
              <a:gd name="connsiteX11" fmla="*/ 584200 w 795867"/>
              <a:gd name="connsiteY11" fmla="*/ 0 h 681567"/>
              <a:gd name="connsiteX12" fmla="*/ 0 w 795867"/>
              <a:gd name="connsiteY12" fmla="*/ 266700 h 681567"/>
              <a:gd name="connsiteX13" fmla="*/ 67733 w 795867"/>
              <a:gd name="connsiteY13" fmla="*/ 258233 h 68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5867" h="681567">
                <a:moveTo>
                  <a:pt x="67733" y="258233"/>
                </a:moveTo>
                <a:lnTo>
                  <a:pt x="182033" y="279400"/>
                </a:lnTo>
                <a:lnTo>
                  <a:pt x="275167" y="347133"/>
                </a:lnTo>
                <a:lnTo>
                  <a:pt x="321733" y="469900"/>
                </a:lnTo>
                <a:lnTo>
                  <a:pt x="321733" y="571500"/>
                </a:lnTo>
                <a:lnTo>
                  <a:pt x="296333" y="639233"/>
                </a:lnTo>
                <a:lnTo>
                  <a:pt x="262467" y="681567"/>
                </a:lnTo>
                <a:lnTo>
                  <a:pt x="795867" y="414867"/>
                </a:lnTo>
                <a:lnTo>
                  <a:pt x="770467" y="300567"/>
                </a:lnTo>
                <a:lnTo>
                  <a:pt x="706967" y="173567"/>
                </a:lnTo>
                <a:lnTo>
                  <a:pt x="643467" y="76200"/>
                </a:lnTo>
                <a:lnTo>
                  <a:pt x="584200" y="0"/>
                </a:lnTo>
                <a:lnTo>
                  <a:pt x="0" y="266700"/>
                </a:lnTo>
                <a:lnTo>
                  <a:pt x="67733" y="258233"/>
                </a:lnTo>
                <a:close/>
              </a:path>
            </a:pathLst>
          </a:cu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7111158" y="5064124"/>
            <a:ext cx="390203" cy="382587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85910"/>
              </p:ext>
            </p:extLst>
          </p:nvPr>
        </p:nvGraphicFramePr>
        <p:xfrm>
          <a:off x="7541566" y="4889000"/>
          <a:ext cx="117475" cy="17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43" name="Equation" r:id="rId24" imgW="101600" imgH="152400" progId="Equation.DSMT4">
                  <p:embed/>
                </p:oleObj>
              </mc:Choice>
              <mc:Fallback>
                <p:oleObj name="Equation" r:id="rId24" imgW="101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41566" y="4889000"/>
                        <a:ext cx="117475" cy="17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77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0" y="0"/>
            <a:ext cx="9140825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5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37.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38293"/>
              </p:ext>
            </p:extLst>
          </p:nvPr>
        </p:nvGraphicFramePr>
        <p:xfrm>
          <a:off x="1944688" y="1171575"/>
          <a:ext cx="20193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37" name="Equation" r:id="rId4" imgW="1206500" imgH="952500" progId="Equation.DSMT4">
                  <p:embed/>
                </p:oleObj>
              </mc:Choice>
              <mc:Fallback>
                <p:oleObj name="Equation" r:id="rId4" imgW="12065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4688" y="1171575"/>
                        <a:ext cx="2019300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496888" y="506220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Except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37425"/>
              </p:ext>
            </p:extLst>
          </p:nvPr>
        </p:nvGraphicFramePr>
        <p:xfrm>
          <a:off x="1439863" y="384175"/>
          <a:ext cx="7000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38" name="Equation" r:id="rId6" imgW="419100" imgH="393700" progId="Equation.DSMT4">
                  <p:embed/>
                </p:oleObj>
              </mc:Choice>
              <mc:Fallback>
                <p:oleObj name="Equation" r:id="rId6" imgW="4191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9863" y="384175"/>
                        <a:ext cx="700087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865188" y="977840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so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07775"/>
              </p:ext>
            </p:extLst>
          </p:nvPr>
        </p:nvGraphicFramePr>
        <p:xfrm>
          <a:off x="2308225" y="3508375"/>
          <a:ext cx="283210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39" name="Equation" r:id="rId8" imgW="1689100" imgH="1854200" progId="Equation.DSMT4">
                  <p:embed/>
                </p:oleObj>
              </mc:Choice>
              <mc:Fallback>
                <p:oleObj name="Equation" r:id="rId8" imgW="1689100" imgH="185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08225" y="3508375"/>
                        <a:ext cx="2832100" cy="309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27026" y="2874933"/>
            <a:ext cx="486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4.) Using the definition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 capacitance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306888" y="4368800"/>
            <a:ext cx="203200" cy="2921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51276" y="4724400"/>
            <a:ext cx="203200" cy="2921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6788150" y="436033"/>
            <a:ext cx="2465917" cy="120000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7029450" y="999067"/>
            <a:ext cx="2165350" cy="103384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5827"/>
              </p:ext>
            </p:extLst>
          </p:nvPr>
        </p:nvGraphicFramePr>
        <p:xfrm>
          <a:off x="7119937" y="2045614"/>
          <a:ext cx="21272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40" name="Equation" r:id="rId10" imgW="127000" imgH="165100" progId="Equation.DSMT4">
                  <p:embed/>
                </p:oleObj>
              </mc:Choice>
              <mc:Fallback>
                <p:oleObj name="Equation" r:id="rId10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19937" y="2045614"/>
                        <a:ext cx="212725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7" name="Straight Connector 17"/>
          <p:cNvCxnSpPr>
            <a:cxnSpLocks noChangeShapeType="1"/>
            <a:endCxn id="139" idx="16"/>
          </p:cNvCxnSpPr>
          <p:nvPr/>
        </p:nvCxnSpPr>
        <p:spPr bwMode="auto">
          <a:xfrm flipV="1">
            <a:off x="7306260" y="1722968"/>
            <a:ext cx="1984904" cy="10169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465863"/>
              </p:ext>
            </p:extLst>
          </p:nvPr>
        </p:nvGraphicFramePr>
        <p:xfrm>
          <a:off x="6247606" y="1397912"/>
          <a:ext cx="3571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41" name="Equation" r:id="rId12" imgW="228600" imgH="177800" progId="Equation.DSMT4">
                  <p:embed/>
                </p:oleObj>
              </mc:Choice>
              <mc:Fallback>
                <p:oleObj name="Equation" r:id="rId12" imgW="228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606" y="1397912"/>
                        <a:ext cx="35718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Oval 118"/>
          <p:cNvSpPr/>
          <p:nvPr/>
        </p:nvSpPr>
        <p:spPr>
          <a:xfrm rot="20051194">
            <a:off x="6677515" y="1606060"/>
            <a:ext cx="431782" cy="480505"/>
          </a:xfrm>
          <a:prstGeom prst="ellipse">
            <a:avLst/>
          </a:prstGeom>
          <a:solidFill>
            <a:srgbClr val="0000FF">
              <a:alpha val="74000"/>
            </a:srgbClr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>
            <a:stCxn id="119" idx="0"/>
          </p:cNvCxnSpPr>
          <p:nvPr/>
        </p:nvCxnSpPr>
        <p:spPr>
          <a:xfrm flipV="1">
            <a:off x="6788790" y="1368425"/>
            <a:ext cx="554985" cy="26160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41" idx="6"/>
          </p:cNvCxnSpPr>
          <p:nvPr/>
        </p:nvCxnSpPr>
        <p:spPr>
          <a:xfrm flipV="1">
            <a:off x="7056967" y="1765300"/>
            <a:ext cx="528108" cy="262467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119" idx="5"/>
          </p:cNvCxnSpPr>
          <p:nvPr/>
        </p:nvCxnSpPr>
        <p:spPr>
          <a:xfrm>
            <a:off x="6883400" y="1841500"/>
            <a:ext cx="221406" cy="912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883400" y="1841500"/>
            <a:ext cx="342900" cy="708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5078"/>
              </p:ext>
            </p:extLst>
          </p:nvPr>
        </p:nvGraphicFramePr>
        <p:xfrm>
          <a:off x="6889750" y="1639343"/>
          <a:ext cx="192088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42" name="Equation" r:id="rId14" imgW="114300" imgH="127000" progId="Equation.DSMT4">
                  <p:embed/>
                </p:oleObj>
              </mc:Choice>
              <mc:Fallback>
                <p:oleObj name="Equation" r:id="rId14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89750" y="1639343"/>
                        <a:ext cx="192088" cy="21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635569"/>
              </p:ext>
            </p:extLst>
          </p:nvPr>
        </p:nvGraphicFramePr>
        <p:xfrm>
          <a:off x="6489703" y="1744912"/>
          <a:ext cx="251032" cy="318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43" name="Equation" r:id="rId16" imgW="139700" imgH="177800" progId="Equation.DSMT4">
                  <p:embed/>
                </p:oleObj>
              </mc:Choice>
              <mc:Fallback>
                <p:oleObj name="Equation" r:id="rId16" imgW="139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3" y="1744912"/>
                        <a:ext cx="251032" cy="318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Freeform 68"/>
          <p:cNvSpPr>
            <a:spLocks noChangeArrowheads="1"/>
          </p:cNvSpPr>
          <p:nvPr/>
        </p:nvSpPr>
        <p:spPr bwMode="auto">
          <a:xfrm>
            <a:off x="8812159" y="175168"/>
            <a:ext cx="855663" cy="1152525"/>
          </a:xfrm>
          <a:custGeom>
            <a:avLst/>
            <a:gdLst>
              <a:gd name="T0" fmla="*/ 0 w 855662"/>
              <a:gd name="T1" fmla="*/ 53975 h 1152525"/>
              <a:gd name="T2" fmla="*/ 127000 w 855662"/>
              <a:gd name="T3" fmla="*/ 9525 h 1152525"/>
              <a:gd name="T4" fmla="*/ 260350 w 855662"/>
              <a:gd name="T5" fmla="*/ 3175 h 1152525"/>
              <a:gd name="T6" fmla="*/ 390525 w 855662"/>
              <a:gd name="T7" fmla="*/ 28575 h 1152525"/>
              <a:gd name="T8" fmla="*/ 520708 w 855662"/>
              <a:gd name="T9" fmla="*/ 88900 h 1152525"/>
              <a:gd name="T10" fmla="*/ 638183 w 855662"/>
              <a:gd name="T11" fmla="*/ 177800 h 1152525"/>
              <a:gd name="T12" fmla="*/ 736608 w 855662"/>
              <a:gd name="T13" fmla="*/ 298450 h 1152525"/>
              <a:gd name="T14" fmla="*/ 828683 w 855662"/>
              <a:gd name="T15" fmla="*/ 495300 h 1152525"/>
              <a:gd name="T16" fmla="*/ 854083 w 855662"/>
              <a:gd name="T17" fmla="*/ 708025 h 1152525"/>
              <a:gd name="T18" fmla="*/ 838208 w 855662"/>
              <a:gd name="T19" fmla="*/ 841375 h 1152525"/>
              <a:gd name="T20" fmla="*/ 781058 w 855662"/>
              <a:gd name="T21" fmla="*/ 987425 h 1152525"/>
              <a:gd name="T22" fmla="*/ 695333 w 855662"/>
              <a:gd name="T23" fmla="*/ 1098550 h 1152525"/>
              <a:gd name="T24" fmla="*/ 625483 w 855662"/>
              <a:gd name="T25" fmla="*/ 1152525 h 11525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5662"/>
              <a:gd name="T40" fmla="*/ 0 h 1152525"/>
              <a:gd name="T41" fmla="*/ 855662 w 855662"/>
              <a:gd name="T42" fmla="*/ 1152525 h 11525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5662" h="1152525">
                <a:moveTo>
                  <a:pt x="0" y="53975"/>
                </a:moveTo>
                <a:cubicBezTo>
                  <a:pt x="41804" y="35983"/>
                  <a:pt x="83608" y="17992"/>
                  <a:pt x="127000" y="9525"/>
                </a:cubicBezTo>
                <a:cubicBezTo>
                  <a:pt x="170392" y="1058"/>
                  <a:pt x="216429" y="0"/>
                  <a:pt x="260350" y="3175"/>
                </a:cubicBezTo>
                <a:cubicBezTo>
                  <a:pt x="304271" y="6350"/>
                  <a:pt x="347133" y="14288"/>
                  <a:pt x="390525" y="28575"/>
                </a:cubicBezTo>
                <a:cubicBezTo>
                  <a:pt x="433917" y="42862"/>
                  <a:pt x="479425" y="64029"/>
                  <a:pt x="520700" y="88900"/>
                </a:cubicBezTo>
                <a:cubicBezTo>
                  <a:pt x="561975" y="113771"/>
                  <a:pt x="602192" y="142875"/>
                  <a:pt x="638175" y="177800"/>
                </a:cubicBezTo>
                <a:cubicBezTo>
                  <a:pt x="674158" y="212725"/>
                  <a:pt x="704850" y="245533"/>
                  <a:pt x="736600" y="298450"/>
                </a:cubicBezTo>
                <a:cubicBezTo>
                  <a:pt x="768350" y="351367"/>
                  <a:pt x="809096" y="427038"/>
                  <a:pt x="828675" y="495300"/>
                </a:cubicBezTo>
                <a:cubicBezTo>
                  <a:pt x="848254" y="563562"/>
                  <a:pt x="852488" y="650346"/>
                  <a:pt x="854075" y="708025"/>
                </a:cubicBezTo>
                <a:cubicBezTo>
                  <a:pt x="855662" y="765704"/>
                  <a:pt x="850371" y="794808"/>
                  <a:pt x="838200" y="841375"/>
                </a:cubicBezTo>
                <a:cubicBezTo>
                  <a:pt x="826029" y="887942"/>
                  <a:pt x="804863" y="944563"/>
                  <a:pt x="781050" y="987425"/>
                </a:cubicBezTo>
                <a:cubicBezTo>
                  <a:pt x="757238" y="1030288"/>
                  <a:pt x="721254" y="1071033"/>
                  <a:pt x="695325" y="1098550"/>
                </a:cubicBezTo>
                <a:cubicBezTo>
                  <a:pt x="669396" y="1126067"/>
                  <a:pt x="647435" y="1139296"/>
                  <a:pt x="625475" y="1152525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" name="Group 126"/>
          <p:cNvGrpSpPr/>
          <p:nvPr/>
        </p:nvGrpSpPr>
        <p:grpSpPr>
          <a:xfrm>
            <a:off x="7221484" y="162468"/>
            <a:ext cx="2428875" cy="1935163"/>
            <a:chOff x="7221484" y="162468"/>
            <a:chExt cx="2428875" cy="1935163"/>
          </a:xfrm>
        </p:grpSpPr>
        <p:sp>
          <p:nvSpPr>
            <p:cNvPr id="128" name="Donut 127"/>
            <p:cNvSpPr/>
            <p:nvPr/>
          </p:nvSpPr>
          <p:spPr bwMode="auto">
            <a:xfrm rot="20008896">
              <a:off x="8547047" y="162468"/>
              <a:ext cx="1103312" cy="1270000"/>
            </a:xfrm>
            <a:prstGeom prst="donut">
              <a:avLst>
                <a:gd name="adj" fmla="val 0"/>
              </a:avLst>
            </a:prstGeom>
            <a:solidFill>
              <a:srgbClr val="FF0000"/>
            </a:solidFill>
            <a:ln w="28575" cap="flat" cmpd="sng" algn="ctr">
              <a:solidFill>
                <a:srgbClr val="008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graphicFrame>
          <p:nvGraphicFramePr>
            <p:cNvPr id="12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026036"/>
                </p:ext>
              </p:extLst>
            </p:nvPr>
          </p:nvGraphicFramePr>
          <p:xfrm>
            <a:off x="8614358" y="1679575"/>
            <a:ext cx="2682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644" name="Equation" r:id="rId18" imgW="139700" imgH="152400" progId="Equation.DSMT4">
                    <p:embed/>
                  </p:oleObj>
                </mc:Choice>
                <mc:Fallback>
                  <p:oleObj name="Equation" r:id="rId18" imgW="1397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4358" y="1679575"/>
                          <a:ext cx="268288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0" name="Straight Arrow Connector 31"/>
            <p:cNvCxnSpPr>
              <a:cxnSpLocks noChangeShapeType="1"/>
            </p:cNvCxnSpPr>
            <p:nvPr/>
          </p:nvCxnSpPr>
          <p:spPr bwMode="auto">
            <a:xfrm>
              <a:off x="7758059" y="1438818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Donut 130"/>
            <p:cNvSpPr/>
            <p:nvPr/>
          </p:nvSpPr>
          <p:spPr bwMode="auto">
            <a:xfrm rot="20008896">
              <a:off x="7221484" y="827631"/>
              <a:ext cx="1103313" cy="1270000"/>
            </a:xfrm>
            <a:prstGeom prst="donut">
              <a:avLst>
                <a:gd name="adj" fmla="val 0"/>
              </a:avLst>
            </a:prstGeom>
            <a:solidFill>
              <a:srgbClr val="FF0000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132" name="Straight Connector 68"/>
            <p:cNvCxnSpPr>
              <a:cxnSpLocks noChangeShapeType="1"/>
              <a:stCxn id="131" idx="0"/>
              <a:endCxn id="128" idx="0"/>
            </p:cNvCxnSpPr>
            <p:nvPr/>
          </p:nvCxnSpPr>
          <p:spPr bwMode="auto">
            <a:xfrm rot="5400000" flipH="1" flipV="1">
              <a:off x="7819971" y="-101056"/>
              <a:ext cx="665163" cy="13255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70"/>
            <p:cNvCxnSpPr>
              <a:cxnSpLocks noChangeShapeType="1"/>
              <a:stCxn id="131" idx="4"/>
              <a:endCxn id="128" idx="4"/>
            </p:cNvCxnSpPr>
            <p:nvPr/>
          </p:nvCxnSpPr>
          <p:spPr bwMode="auto">
            <a:xfrm rot="5400000" flipH="1" flipV="1">
              <a:off x="8386709" y="1035593"/>
              <a:ext cx="665163" cy="1325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0047585"/>
                </p:ext>
              </p:extLst>
            </p:nvPr>
          </p:nvGraphicFramePr>
          <p:xfrm>
            <a:off x="7940196" y="1197175"/>
            <a:ext cx="195263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645" name="Equation" r:id="rId20" imgW="101600" imgH="127000" progId="Equation.DSMT4">
                    <p:embed/>
                  </p:oleObj>
                </mc:Choice>
                <mc:Fallback>
                  <p:oleObj name="Equation" r:id="rId20" imgW="1016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40196" y="1197175"/>
                          <a:ext cx="195263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5" name="Donut 134"/>
          <p:cNvSpPr/>
          <p:nvPr/>
        </p:nvSpPr>
        <p:spPr bwMode="auto">
          <a:xfrm rot="20008896">
            <a:off x="6038850" y="885151"/>
            <a:ext cx="1755775" cy="1938337"/>
          </a:xfrm>
          <a:prstGeom prst="donut">
            <a:avLst>
              <a:gd name="adj" fmla="val 11306"/>
            </a:avLst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7162800" y="1441450"/>
            <a:ext cx="231775" cy="419100"/>
          </a:xfrm>
          <a:custGeom>
            <a:avLst/>
            <a:gdLst>
              <a:gd name="connsiteX0" fmla="*/ 0 w 231775"/>
              <a:gd name="connsiteY0" fmla="*/ 41275 h 419100"/>
              <a:gd name="connsiteX1" fmla="*/ 88900 w 231775"/>
              <a:gd name="connsiteY1" fmla="*/ 0 h 419100"/>
              <a:gd name="connsiteX2" fmla="*/ 231775 w 231775"/>
              <a:gd name="connsiteY2" fmla="*/ 393700 h 419100"/>
              <a:gd name="connsiteX3" fmla="*/ 165100 w 231775"/>
              <a:gd name="connsiteY3" fmla="*/ 419100 h 419100"/>
              <a:gd name="connsiteX4" fmla="*/ 57150 w 231775"/>
              <a:gd name="connsiteY4" fmla="*/ 215900 h 419100"/>
              <a:gd name="connsiteX5" fmla="*/ 0 w 231775"/>
              <a:gd name="connsiteY5" fmla="*/ 41275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75" h="419100">
                <a:moveTo>
                  <a:pt x="0" y="41275"/>
                </a:moveTo>
                <a:lnTo>
                  <a:pt x="88900" y="0"/>
                </a:lnTo>
                <a:lnTo>
                  <a:pt x="231775" y="393700"/>
                </a:lnTo>
                <a:lnTo>
                  <a:pt x="165100" y="419100"/>
                </a:lnTo>
                <a:lnTo>
                  <a:pt x="57150" y="215900"/>
                </a:lnTo>
                <a:lnTo>
                  <a:pt x="0" y="412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8497887" y="793750"/>
            <a:ext cx="231775" cy="419100"/>
          </a:xfrm>
          <a:custGeom>
            <a:avLst/>
            <a:gdLst>
              <a:gd name="connsiteX0" fmla="*/ 0 w 231775"/>
              <a:gd name="connsiteY0" fmla="*/ 41275 h 419100"/>
              <a:gd name="connsiteX1" fmla="*/ 88900 w 231775"/>
              <a:gd name="connsiteY1" fmla="*/ 0 h 419100"/>
              <a:gd name="connsiteX2" fmla="*/ 231775 w 231775"/>
              <a:gd name="connsiteY2" fmla="*/ 393700 h 419100"/>
              <a:gd name="connsiteX3" fmla="*/ 165100 w 231775"/>
              <a:gd name="connsiteY3" fmla="*/ 419100 h 419100"/>
              <a:gd name="connsiteX4" fmla="*/ 57150 w 231775"/>
              <a:gd name="connsiteY4" fmla="*/ 215900 h 419100"/>
              <a:gd name="connsiteX5" fmla="*/ 0 w 231775"/>
              <a:gd name="connsiteY5" fmla="*/ 41275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75" h="419100">
                <a:moveTo>
                  <a:pt x="0" y="41275"/>
                </a:moveTo>
                <a:lnTo>
                  <a:pt x="88900" y="0"/>
                </a:lnTo>
                <a:lnTo>
                  <a:pt x="231775" y="393700"/>
                </a:lnTo>
                <a:lnTo>
                  <a:pt x="165100" y="419100"/>
                </a:lnTo>
                <a:lnTo>
                  <a:pt x="57150" y="215900"/>
                </a:lnTo>
                <a:lnTo>
                  <a:pt x="0" y="412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7"/>
          <p:cNvCxnSpPr>
            <a:cxnSpLocks noChangeShapeType="1"/>
          </p:cNvCxnSpPr>
          <p:nvPr/>
        </p:nvCxnSpPr>
        <p:spPr bwMode="auto">
          <a:xfrm flipV="1">
            <a:off x="6637868" y="-63499"/>
            <a:ext cx="2215620" cy="9948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39" name="Freeform 138"/>
          <p:cNvSpPr/>
          <p:nvPr/>
        </p:nvSpPr>
        <p:spPr>
          <a:xfrm>
            <a:off x="6658030" y="-38099"/>
            <a:ext cx="2633134" cy="2726267"/>
          </a:xfrm>
          <a:custGeom>
            <a:avLst/>
            <a:gdLst>
              <a:gd name="connsiteX0" fmla="*/ 101600 w 2633134"/>
              <a:gd name="connsiteY0" fmla="*/ 931334 h 2726267"/>
              <a:gd name="connsiteX1" fmla="*/ 249767 w 2633134"/>
              <a:gd name="connsiteY1" fmla="*/ 931334 h 2726267"/>
              <a:gd name="connsiteX2" fmla="*/ 406400 w 2633134"/>
              <a:gd name="connsiteY2" fmla="*/ 956734 h 2726267"/>
              <a:gd name="connsiteX3" fmla="*/ 554567 w 2633134"/>
              <a:gd name="connsiteY3" fmla="*/ 1011767 h 2726267"/>
              <a:gd name="connsiteX4" fmla="*/ 706967 w 2633134"/>
              <a:gd name="connsiteY4" fmla="*/ 1096434 h 2726267"/>
              <a:gd name="connsiteX5" fmla="*/ 825500 w 2633134"/>
              <a:gd name="connsiteY5" fmla="*/ 1198034 h 2726267"/>
              <a:gd name="connsiteX6" fmla="*/ 939800 w 2633134"/>
              <a:gd name="connsiteY6" fmla="*/ 1316567 h 2726267"/>
              <a:gd name="connsiteX7" fmla="*/ 1032934 w 2633134"/>
              <a:gd name="connsiteY7" fmla="*/ 1464734 h 2726267"/>
              <a:gd name="connsiteX8" fmla="*/ 1109134 w 2633134"/>
              <a:gd name="connsiteY8" fmla="*/ 1659467 h 2726267"/>
              <a:gd name="connsiteX9" fmla="*/ 1151467 w 2633134"/>
              <a:gd name="connsiteY9" fmla="*/ 1862667 h 2726267"/>
              <a:gd name="connsiteX10" fmla="*/ 1151467 w 2633134"/>
              <a:gd name="connsiteY10" fmla="*/ 2019300 h 2726267"/>
              <a:gd name="connsiteX11" fmla="*/ 1126067 w 2633134"/>
              <a:gd name="connsiteY11" fmla="*/ 2218267 h 2726267"/>
              <a:gd name="connsiteX12" fmla="*/ 1049867 w 2633134"/>
              <a:gd name="connsiteY12" fmla="*/ 2400300 h 2726267"/>
              <a:gd name="connsiteX13" fmla="*/ 956734 w 2633134"/>
              <a:gd name="connsiteY13" fmla="*/ 2552700 h 2726267"/>
              <a:gd name="connsiteX14" fmla="*/ 859367 w 2633134"/>
              <a:gd name="connsiteY14" fmla="*/ 2645834 h 2726267"/>
              <a:gd name="connsiteX15" fmla="*/ 736600 w 2633134"/>
              <a:gd name="connsiteY15" fmla="*/ 2726267 h 2726267"/>
              <a:gd name="connsiteX16" fmla="*/ 2633134 w 2633134"/>
              <a:gd name="connsiteY16" fmla="*/ 1761067 h 2726267"/>
              <a:gd name="connsiteX17" fmla="*/ 2611967 w 2633134"/>
              <a:gd name="connsiteY17" fmla="*/ 0 h 2726267"/>
              <a:gd name="connsiteX18" fmla="*/ 2163234 w 2633134"/>
              <a:gd name="connsiteY18" fmla="*/ 12700 h 2726267"/>
              <a:gd name="connsiteX19" fmla="*/ 1270000 w 2633134"/>
              <a:gd name="connsiteY19" fmla="*/ 355600 h 2726267"/>
              <a:gd name="connsiteX20" fmla="*/ 0 w 2633134"/>
              <a:gd name="connsiteY20" fmla="*/ 965200 h 2726267"/>
              <a:gd name="connsiteX21" fmla="*/ 165100 w 2633134"/>
              <a:gd name="connsiteY21" fmla="*/ 931334 h 2726267"/>
              <a:gd name="connsiteX22" fmla="*/ 338667 w 2633134"/>
              <a:gd name="connsiteY22" fmla="*/ 948267 h 2726267"/>
              <a:gd name="connsiteX23" fmla="*/ 499534 w 2633134"/>
              <a:gd name="connsiteY23" fmla="*/ 986367 h 2726267"/>
              <a:gd name="connsiteX24" fmla="*/ 711200 w 2633134"/>
              <a:gd name="connsiteY24" fmla="*/ 1100667 h 27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33134" h="2726267">
                <a:moveTo>
                  <a:pt x="101600" y="931334"/>
                </a:moveTo>
                <a:lnTo>
                  <a:pt x="249767" y="931334"/>
                </a:lnTo>
                <a:lnTo>
                  <a:pt x="406400" y="956734"/>
                </a:lnTo>
                <a:lnTo>
                  <a:pt x="554567" y="1011767"/>
                </a:lnTo>
                <a:lnTo>
                  <a:pt x="706967" y="1096434"/>
                </a:lnTo>
                <a:lnTo>
                  <a:pt x="825500" y="1198034"/>
                </a:lnTo>
                <a:lnTo>
                  <a:pt x="939800" y="1316567"/>
                </a:lnTo>
                <a:lnTo>
                  <a:pt x="1032934" y="1464734"/>
                </a:lnTo>
                <a:lnTo>
                  <a:pt x="1109134" y="1659467"/>
                </a:lnTo>
                <a:lnTo>
                  <a:pt x="1151467" y="1862667"/>
                </a:lnTo>
                <a:lnTo>
                  <a:pt x="1151467" y="2019300"/>
                </a:lnTo>
                <a:lnTo>
                  <a:pt x="1126067" y="2218267"/>
                </a:lnTo>
                <a:lnTo>
                  <a:pt x="1049867" y="2400300"/>
                </a:lnTo>
                <a:lnTo>
                  <a:pt x="956734" y="2552700"/>
                </a:lnTo>
                <a:lnTo>
                  <a:pt x="859367" y="2645834"/>
                </a:lnTo>
                <a:lnTo>
                  <a:pt x="736600" y="2726267"/>
                </a:lnTo>
                <a:lnTo>
                  <a:pt x="2633134" y="1761067"/>
                </a:lnTo>
                <a:lnTo>
                  <a:pt x="2611967" y="0"/>
                </a:lnTo>
                <a:lnTo>
                  <a:pt x="2163234" y="12700"/>
                </a:lnTo>
                <a:lnTo>
                  <a:pt x="1270000" y="355600"/>
                </a:lnTo>
                <a:lnTo>
                  <a:pt x="0" y="965200"/>
                </a:lnTo>
                <a:lnTo>
                  <a:pt x="165100" y="931334"/>
                </a:lnTo>
                <a:lnTo>
                  <a:pt x="338667" y="948267"/>
                </a:lnTo>
                <a:lnTo>
                  <a:pt x="499534" y="986367"/>
                </a:lnTo>
                <a:lnTo>
                  <a:pt x="711200" y="1100667"/>
                </a:lnTo>
              </a:path>
            </a:pathLst>
          </a:custGeom>
          <a:solidFill>
            <a:srgbClr val="FF0000">
              <a:alpha val="34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7572376" y="471871"/>
            <a:ext cx="1672167" cy="1202266"/>
          </a:xfrm>
          <a:custGeom>
            <a:avLst/>
            <a:gdLst>
              <a:gd name="connsiteX0" fmla="*/ 0 w 1672167"/>
              <a:gd name="connsiteY0" fmla="*/ 783166 h 1202266"/>
              <a:gd name="connsiteX1" fmla="*/ 135467 w 1672167"/>
              <a:gd name="connsiteY1" fmla="*/ 956733 h 1202266"/>
              <a:gd name="connsiteX2" fmla="*/ 186267 w 1672167"/>
              <a:gd name="connsiteY2" fmla="*/ 1096433 h 1202266"/>
              <a:gd name="connsiteX3" fmla="*/ 224367 w 1672167"/>
              <a:gd name="connsiteY3" fmla="*/ 1202266 h 1202266"/>
              <a:gd name="connsiteX4" fmla="*/ 1672167 w 1672167"/>
              <a:gd name="connsiteY4" fmla="*/ 512233 h 1202266"/>
              <a:gd name="connsiteX5" fmla="*/ 1642533 w 1672167"/>
              <a:gd name="connsiteY5" fmla="*/ 0 h 1202266"/>
              <a:gd name="connsiteX6" fmla="*/ 0 w 1672167"/>
              <a:gd name="connsiteY6" fmla="*/ 783166 h 120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2167" h="1202266">
                <a:moveTo>
                  <a:pt x="0" y="783166"/>
                </a:moveTo>
                <a:lnTo>
                  <a:pt x="135467" y="956733"/>
                </a:lnTo>
                <a:lnTo>
                  <a:pt x="186267" y="1096433"/>
                </a:lnTo>
                <a:lnTo>
                  <a:pt x="224367" y="1202266"/>
                </a:lnTo>
                <a:lnTo>
                  <a:pt x="1672167" y="512233"/>
                </a:lnTo>
                <a:lnTo>
                  <a:pt x="1642533" y="0"/>
                </a:lnTo>
                <a:lnTo>
                  <a:pt x="0" y="783166"/>
                </a:lnTo>
                <a:close/>
              </a:path>
            </a:pathLst>
          </a:cu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6794500" y="1346200"/>
            <a:ext cx="795867" cy="681567"/>
          </a:xfrm>
          <a:custGeom>
            <a:avLst/>
            <a:gdLst>
              <a:gd name="connsiteX0" fmla="*/ 67733 w 795867"/>
              <a:gd name="connsiteY0" fmla="*/ 258233 h 681567"/>
              <a:gd name="connsiteX1" fmla="*/ 182033 w 795867"/>
              <a:gd name="connsiteY1" fmla="*/ 279400 h 681567"/>
              <a:gd name="connsiteX2" fmla="*/ 275167 w 795867"/>
              <a:gd name="connsiteY2" fmla="*/ 347133 h 681567"/>
              <a:gd name="connsiteX3" fmla="*/ 321733 w 795867"/>
              <a:gd name="connsiteY3" fmla="*/ 469900 h 681567"/>
              <a:gd name="connsiteX4" fmla="*/ 321733 w 795867"/>
              <a:gd name="connsiteY4" fmla="*/ 571500 h 681567"/>
              <a:gd name="connsiteX5" fmla="*/ 296333 w 795867"/>
              <a:gd name="connsiteY5" fmla="*/ 639233 h 681567"/>
              <a:gd name="connsiteX6" fmla="*/ 262467 w 795867"/>
              <a:gd name="connsiteY6" fmla="*/ 681567 h 681567"/>
              <a:gd name="connsiteX7" fmla="*/ 795867 w 795867"/>
              <a:gd name="connsiteY7" fmla="*/ 414867 h 681567"/>
              <a:gd name="connsiteX8" fmla="*/ 770467 w 795867"/>
              <a:gd name="connsiteY8" fmla="*/ 300567 h 681567"/>
              <a:gd name="connsiteX9" fmla="*/ 706967 w 795867"/>
              <a:gd name="connsiteY9" fmla="*/ 173567 h 681567"/>
              <a:gd name="connsiteX10" fmla="*/ 643467 w 795867"/>
              <a:gd name="connsiteY10" fmla="*/ 76200 h 681567"/>
              <a:gd name="connsiteX11" fmla="*/ 584200 w 795867"/>
              <a:gd name="connsiteY11" fmla="*/ 0 h 681567"/>
              <a:gd name="connsiteX12" fmla="*/ 0 w 795867"/>
              <a:gd name="connsiteY12" fmla="*/ 266700 h 681567"/>
              <a:gd name="connsiteX13" fmla="*/ 67733 w 795867"/>
              <a:gd name="connsiteY13" fmla="*/ 258233 h 68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5867" h="681567">
                <a:moveTo>
                  <a:pt x="67733" y="258233"/>
                </a:moveTo>
                <a:lnTo>
                  <a:pt x="182033" y="279400"/>
                </a:lnTo>
                <a:lnTo>
                  <a:pt x="275167" y="347133"/>
                </a:lnTo>
                <a:lnTo>
                  <a:pt x="321733" y="469900"/>
                </a:lnTo>
                <a:lnTo>
                  <a:pt x="321733" y="571500"/>
                </a:lnTo>
                <a:lnTo>
                  <a:pt x="296333" y="639233"/>
                </a:lnTo>
                <a:lnTo>
                  <a:pt x="262467" y="681567"/>
                </a:lnTo>
                <a:lnTo>
                  <a:pt x="795867" y="414867"/>
                </a:lnTo>
                <a:lnTo>
                  <a:pt x="770467" y="300567"/>
                </a:lnTo>
                <a:lnTo>
                  <a:pt x="706967" y="173567"/>
                </a:lnTo>
                <a:lnTo>
                  <a:pt x="643467" y="76200"/>
                </a:lnTo>
                <a:lnTo>
                  <a:pt x="584200" y="0"/>
                </a:lnTo>
                <a:lnTo>
                  <a:pt x="0" y="266700"/>
                </a:lnTo>
                <a:lnTo>
                  <a:pt x="67733" y="258233"/>
                </a:lnTo>
                <a:close/>
              </a:path>
            </a:pathLst>
          </a:cu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5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8002407" y="562126"/>
            <a:ext cx="782430" cy="2440841"/>
          </a:xfrm>
          <a:custGeom>
            <a:avLst/>
            <a:gdLst>
              <a:gd name="connsiteX0" fmla="*/ 6350 w 1168400"/>
              <a:gd name="connsiteY0" fmla="*/ 914400 h 3644900"/>
              <a:gd name="connsiteX1" fmla="*/ 1168400 w 1168400"/>
              <a:gd name="connsiteY1" fmla="*/ 0 h 3644900"/>
              <a:gd name="connsiteX2" fmla="*/ 1168400 w 1168400"/>
              <a:gd name="connsiteY2" fmla="*/ 2724150 h 3644900"/>
              <a:gd name="connsiteX3" fmla="*/ 0 w 1168400"/>
              <a:gd name="connsiteY3" fmla="*/ 3644900 h 3644900"/>
              <a:gd name="connsiteX4" fmla="*/ 6350 w 1168400"/>
              <a:gd name="connsiteY4" fmla="*/ 914400 h 364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3644900">
                <a:moveTo>
                  <a:pt x="6350" y="914400"/>
                </a:moveTo>
                <a:lnTo>
                  <a:pt x="1168400" y="0"/>
                </a:lnTo>
                <a:lnTo>
                  <a:pt x="1168400" y="2724150"/>
                </a:lnTo>
                <a:lnTo>
                  <a:pt x="0" y="3644900"/>
                </a:lnTo>
                <a:cubicBezTo>
                  <a:pt x="2117" y="2734733"/>
                  <a:pt x="4233" y="1824567"/>
                  <a:pt x="6350" y="914400"/>
                </a:cubicBezTo>
                <a:close/>
              </a:path>
            </a:pathLst>
          </a:custGeom>
          <a:solidFill>
            <a:srgbClr val="8DF31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515101" y="563044"/>
            <a:ext cx="1254440" cy="2442927"/>
            <a:chOff x="5822950" y="476250"/>
            <a:chExt cx="1873250" cy="3648015"/>
          </a:xfrm>
        </p:grpSpPr>
        <p:sp>
          <p:nvSpPr>
            <p:cNvPr id="29" name="Freeform 28"/>
            <p:cNvSpPr/>
            <p:nvPr/>
          </p:nvSpPr>
          <p:spPr>
            <a:xfrm>
              <a:off x="6391798" y="1195724"/>
              <a:ext cx="371475" cy="187325"/>
            </a:xfrm>
            <a:custGeom>
              <a:avLst/>
              <a:gdLst>
                <a:gd name="connsiteX0" fmla="*/ 0 w 371475"/>
                <a:gd name="connsiteY0" fmla="*/ 187325 h 187325"/>
                <a:gd name="connsiteX1" fmla="*/ 241300 w 371475"/>
                <a:gd name="connsiteY1" fmla="*/ 0 h 187325"/>
                <a:gd name="connsiteX2" fmla="*/ 371475 w 371475"/>
                <a:gd name="connsiteY2" fmla="*/ 0 h 187325"/>
                <a:gd name="connsiteX3" fmla="*/ 139700 w 371475"/>
                <a:gd name="connsiteY3" fmla="*/ 187325 h 187325"/>
                <a:gd name="connsiteX4" fmla="*/ 0 w 371475"/>
                <a:gd name="connsiteY4" fmla="*/ 187325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187325">
                  <a:moveTo>
                    <a:pt x="0" y="187325"/>
                  </a:moveTo>
                  <a:lnTo>
                    <a:pt x="241300" y="0"/>
                  </a:lnTo>
                  <a:lnTo>
                    <a:pt x="371475" y="0"/>
                  </a:lnTo>
                  <a:lnTo>
                    <a:pt x="139700" y="187325"/>
                  </a:lnTo>
                  <a:lnTo>
                    <a:pt x="0" y="187325"/>
                  </a:lnTo>
                  <a:close/>
                </a:path>
              </a:pathLst>
            </a:cu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525148" y="1195724"/>
              <a:ext cx="241300" cy="2927350"/>
            </a:xfrm>
            <a:custGeom>
              <a:avLst/>
              <a:gdLst>
                <a:gd name="connsiteX0" fmla="*/ 0 w 241300"/>
                <a:gd name="connsiteY0" fmla="*/ 184150 h 2927350"/>
                <a:gd name="connsiteX1" fmla="*/ 241300 w 241300"/>
                <a:gd name="connsiteY1" fmla="*/ 0 h 2927350"/>
                <a:gd name="connsiteX2" fmla="*/ 241300 w 241300"/>
                <a:gd name="connsiteY2" fmla="*/ 2730500 h 2927350"/>
                <a:gd name="connsiteX3" fmla="*/ 6350 w 241300"/>
                <a:gd name="connsiteY3" fmla="*/ 2927350 h 2927350"/>
                <a:gd name="connsiteX4" fmla="*/ 0 w 241300"/>
                <a:gd name="connsiteY4" fmla="*/ 184150 h 292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927350">
                  <a:moveTo>
                    <a:pt x="0" y="184150"/>
                  </a:moveTo>
                  <a:lnTo>
                    <a:pt x="241300" y="0"/>
                  </a:lnTo>
                  <a:lnTo>
                    <a:pt x="241300" y="2730500"/>
                  </a:lnTo>
                  <a:lnTo>
                    <a:pt x="6350" y="2927350"/>
                  </a:lnTo>
                  <a:cubicBezTo>
                    <a:pt x="4233" y="2015067"/>
                    <a:pt x="2117" y="1102783"/>
                    <a:pt x="0" y="184150"/>
                  </a:cubicBezTo>
                  <a:close/>
                </a:path>
              </a:pathLst>
            </a:custGeom>
            <a:solidFill>
              <a:srgbClr val="8DF31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5"/>
            <p:cNvSpPr>
              <a:spLocks/>
            </p:cNvSpPr>
            <p:nvPr/>
          </p:nvSpPr>
          <p:spPr bwMode="auto">
            <a:xfrm>
              <a:off x="6389611" y="1385404"/>
              <a:ext cx="141665" cy="2738861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 flipH="1">
              <a:off x="5822950" y="2447263"/>
              <a:ext cx="5666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 flipV="1">
              <a:off x="6531276" y="1196517"/>
              <a:ext cx="236109" cy="1888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 flipV="1">
              <a:off x="6389611" y="1196517"/>
              <a:ext cx="236109" cy="1888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 flipH="1">
              <a:off x="6625719" y="1196517"/>
              <a:ext cx="14166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 flipV="1">
              <a:off x="6531276" y="3935378"/>
              <a:ext cx="236109" cy="1888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1"/>
            <p:cNvSpPr>
              <a:spLocks noChangeShapeType="1"/>
            </p:cNvSpPr>
            <p:nvPr/>
          </p:nvSpPr>
          <p:spPr bwMode="auto">
            <a:xfrm>
              <a:off x="6767385" y="1196517"/>
              <a:ext cx="0" cy="27388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527800" y="476250"/>
              <a:ext cx="1168400" cy="3644900"/>
            </a:xfrm>
            <a:custGeom>
              <a:avLst/>
              <a:gdLst>
                <a:gd name="connsiteX0" fmla="*/ 6350 w 1168400"/>
                <a:gd name="connsiteY0" fmla="*/ 914400 h 3644900"/>
                <a:gd name="connsiteX1" fmla="*/ 1168400 w 1168400"/>
                <a:gd name="connsiteY1" fmla="*/ 0 h 3644900"/>
                <a:gd name="connsiteX2" fmla="*/ 1168400 w 1168400"/>
                <a:gd name="connsiteY2" fmla="*/ 2724150 h 3644900"/>
                <a:gd name="connsiteX3" fmla="*/ 0 w 1168400"/>
                <a:gd name="connsiteY3" fmla="*/ 3644900 h 3644900"/>
                <a:gd name="connsiteX4" fmla="*/ 6350 w 1168400"/>
                <a:gd name="connsiteY4" fmla="*/ 914400 h 364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3644900">
                  <a:moveTo>
                    <a:pt x="6350" y="914400"/>
                  </a:moveTo>
                  <a:lnTo>
                    <a:pt x="1168400" y="0"/>
                  </a:lnTo>
                  <a:lnTo>
                    <a:pt x="1168400" y="2724150"/>
                  </a:lnTo>
                  <a:lnTo>
                    <a:pt x="0" y="3644900"/>
                  </a:lnTo>
                  <a:cubicBezTo>
                    <a:pt x="2117" y="2734733"/>
                    <a:pt x="4233" y="1824567"/>
                    <a:pt x="6350" y="914400"/>
                  </a:cubicBezTo>
                  <a:close/>
                </a:path>
              </a:pathLst>
            </a:custGeom>
            <a:solidFill>
              <a:srgbClr val="8DF313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388100" y="476250"/>
              <a:ext cx="1304925" cy="911225"/>
            </a:xfrm>
            <a:custGeom>
              <a:avLst/>
              <a:gdLst>
                <a:gd name="connsiteX0" fmla="*/ 0 w 1304925"/>
                <a:gd name="connsiteY0" fmla="*/ 901700 h 911225"/>
                <a:gd name="connsiteX1" fmla="*/ 142875 w 1304925"/>
                <a:gd name="connsiteY1" fmla="*/ 911225 h 911225"/>
                <a:gd name="connsiteX2" fmla="*/ 1304925 w 1304925"/>
                <a:gd name="connsiteY2" fmla="*/ 0 h 911225"/>
                <a:gd name="connsiteX3" fmla="*/ 1146175 w 1304925"/>
                <a:gd name="connsiteY3" fmla="*/ 3175 h 911225"/>
                <a:gd name="connsiteX4" fmla="*/ 0 w 1304925"/>
                <a:gd name="connsiteY4" fmla="*/ 901700 h 9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5" h="911225">
                  <a:moveTo>
                    <a:pt x="0" y="901700"/>
                  </a:moveTo>
                  <a:lnTo>
                    <a:pt x="142875" y="911225"/>
                  </a:lnTo>
                  <a:lnTo>
                    <a:pt x="1304925" y="0"/>
                  </a:lnTo>
                  <a:lnTo>
                    <a:pt x="1146175" y="3175"/>
                  </a:lnTo>
                  <a:lnTo>
                    <a:pt x="0" y="901700"/>
                  </a:lnTo>
                  <a:close/>
                </a:path>
              </a:pathLst>
            </a:custGeom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64539"/>
              </p:ext>
            </p:extLst>
          </p:nvPr>
        </p:nvGraphicFramePr>
        <p:xfrm>
          <a:off x="1806575" y="2914406"/>
          <a:ext cx="4826000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61" name="Equation" r:id="rId4" imgW="2882900" imgH="1066800" progId="Equation.DSMT4">
                  <p:embed/>
                </p:oleObj>
              </mc:Choice>
              <mc:Fallback>
                <p:oleObj name="Equation" r:id="rId4" imgW="2882900" imgH="10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6575" y="2914406"/>
                        <a:ext cx="4826000" cy="177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0" y="0"/>
            <a:ext cx="9140825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5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38.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3" name="Rectangle 36"/>
          <p:cNvSpPr>
            <a:spLocks/>
          </p:cNvSpPr>
          <p:nvPr/>
        </p:nvSpPr>
        <p:spPr bwMode="auto">
          <a:xfrm>
            <a:off x="7907539" y="1173254"/>
            <a:ext cx="94867" cy="1834104"/>
          </a:xfrm>
          <a:prstGeom prst="rect">
            <a:avLst/>
          </a:prstGeom>
          <a:solidFill>
            <a:srgbClr val="3366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910982" y="558653"/>
            <a:ext cx="873855" cy="610210"/>
          </a:xfrm>
          <a:custGeom>
            <a:avLst/>
            <a:gdLst>
              <a:gd name="connsiteX0" fmla="*/ 0 w 1304925"/>
              <a:gd name="connsiteY0" fmla="*/ 901700 h 911225"/>
              <a:gd name="connsiteX1" fmla="*/ 142875 w 1304925"/>
              <a:gd name="connsiteY1" fmla="*/ 911225 h 911225"/>
              <a:gd name="connsiteX2" fmla="*/ 1304925 w 1304925"/>
              <a:gd name="connsiteY2" fmla="*/ 0 h 911225"/>
              <a:gd name="connsiteX3" fmla="*/ 1146175 w 1304925"/>
              <a:gd name="connsiteY3" fmla="*/ 3175 h 911225"/>
              <a:gd name="connsiteX4" fmla="*/ 0 w 1304925"/>
              <a:gd name="connsiteY4" fmla="*/ 901700 h 91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925" h="911225">
                <a:moveTo>
                  <a:pt x="0" y="901700"/>
                </a:moveTo>
                <a:lnTo>
                  <a:pt x="142875" y="911225"/>
                </a:lnTo>
                <a:lnTo>
                  <a:pt x="1304925" y="0"/>
                </a:lnTo>
                <a:lnTo>
                  <a:pt x="1146175" y="3175"/>
                </a:lnTo>
                <a:lnTo>
                  <a:pt x="0" y="901700"/>
                </a:lnTo>
                <a:close/>
              </a:path>
            </a:pathLst>
          </a:custGeom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 flipH="1">
            <a:off x="8405366" y="1882951"/>
            <a:ext cx="52273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985334" y="3136900"/>
            <a:ext cx="92220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380318"/>
              </p:ext>
            </p:extLst>
          </p:nvPr>
        </p:nvGraphicFramePr>
        <p:xfrm>
          <a:off x="7327900" y="3138488"/>
          <a:ext cx="21272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62" name="Equation" r:id="rId6" imgW="127000" imgH="165100" progId="Equation.DSMT4">
                  <p:embed/>
                </p:oleObj>
              </mc:Choice>
              <mc:Fallback>
                <p:oleObj name="Equation" r:id="rId6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27900" y="3138488"/>
                        <a:ext cx="212725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238054"/>
              </p:ext>
            </p:extLst>
          </p:nvPr>
        </p:nvGraphicFramePr>
        <p:xfrm>
          <a:off x="8101191" y="2384881"/>
          <a:ext cx="2762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63" name="Equation" r:id="rId8" imgW="165100" imgH="152400" progId="Equation.DSMT4">
                  <p:embed/>
                </p:oleObj>
              </mc:Choice>
              <mc:Fallback>
                <p:oleObj name="Equation" r:id="rId8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01191" y="2384881"/>
                        <a:ext cx="276225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90513" y="355155"/>
            <a:ext cx="6224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So the parallel-plate capacitor derivation </a:t>
            </a:r>
            <a:r>
              <a:rPr lang="en-US" sz="2000" dirty="0" smtClean="0">
                <a:latin typeface="Times New Roman"/>
                <a:cs typeface="Times New Roman"/>
              </a:rPr>
              <a:t>would look like: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60088"/>
              </p:ext>
            </p:extLst>
          </p:nvPr>
        </p:nvGraphicFramePr>
        <p:xfrm>
          <a:off x="923926" y="1625499"/>
          <a:ext cx="7223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64" name="Equation" r:id="rId10" imgW="431800" imgH="393700" progId="Equation.DSMT4">
                  <p:embed/>
                </p:oleObj>
              </mc:Choice>
              <mc:Fallback>
                <p:oleObj name="Equation" r:id="rId10" imgW="431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3926" y="1625499"/>
                        <a:ext cx="722313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28614" y="4448879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and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19475"/>
              </p:ext>
            </p:extLst>
          </p:nvPr>
        </p:nvGraphicFramePr>
        <p:xfrm>
          <a:off x="1144588" y="4816475"/>
          <a:ext cx="398145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65" name="Equation" r:id="rId12" imgW="2374900" imgH="1016000" progId="Equation.DSMT4">
                  <p:embed/>
                </p:oleObj>
              </mc:Choice>
              <mc:Fallback>
                <p:oleObj name="Equation" r:id="rId12" imgW="23749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44588" y="4816475"/>
                        <a:ext cx="3981450" cy="169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27026" y="2889830"/>
            <a:ext cx="486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That means: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371975" y="5318889"/>
            <a:ext cx="203200" cy="2921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48175" y="4925189"/>
            <a:ext cx="203200" cy="2921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125230"/>
              </p:ext>
            </p:extLst>
          </p:nvPr>
        </p:nvGraphicFramePr>
        <p:xfrm>
          <a:off x="976313" y="835025"/>
          <a:ext cx="46640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66" name="Equation" r:id="rId14" imgW="2781300" imgH="431800" progId="Equation.DSMT4">
                  <p:embed/>
                </p:oleObj>
              </mc:Choice>
              <mc:Fallback>
                <p:oleObj name="Equation" r:id="rId14" imgW="2781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76313" y="835025"/>
                        <a:ext cx="466407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327026" y="1707172"/>
            <a:ext cx="4418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</a:t>
            </a:r>
            <a:r>
              <a:rPr lang="en-US" sz="2000" dirty="0" smtClean="0">
                <a:latin typeface="Times New Roman"/>
                <a:cs typeface="Times New Roman"/>
              </a:rPr>
              <a:t>ith            , 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967401"/>
              </p:ext>
            </p:extLst>
          </p:nvPr>
        </p:nvGraphicFramePr>
        <p:xfrm>
          <a:off x="2092325" y="1707172"/>
          <a:ext cx="25971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67" name="Equation" r:id="rId16" imgW="1549400" imgH="584200" progId="Equation.DSMT4">
                  <p:embed/>
                </p:oleObj>
              </mc:Choice>
              <mc:Fallback>
                <p:oleObj name="Equation" r:id="rId16" imgW="15494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92325" y="1707172"/>
                        <a:ext cx="2597150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/>
          <p:nvPr/>
        </p:nvCxnSpPr>
        <p:spPr>
          <a:xfrm flipV="1">
            <a:off x="3875088" y="876763"/>
            <a:ext cx="203200" cy="2921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252788" y="1021317"/>
            <a:ext cx="203200" cy="2921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6989233" y="554567"/>
            <a:ext cx="1697567" cy="2451100"/>
          </a:xfrm>
          <a:custGeom>
            <a:avLst/>
            <a:gdLst>
              <a:gd name="connsiteX0" fmla="*/ 918634 w 1697567"/>
              <a:gd name="connsiteY0" fmla="*/ 2451100 h 2451100"/>
              <a:gd name="connsiteX1" fmla="*/ 918634 w 1697567"/>
              <a:gd name="connsiteY1" fmla="*/ 596900 h 2451100"/>
              <a:gd name="connsiteX2" fmla="*/ 1697567 w 1697567"/>
              <a:gd name="connsiteY2" fmla="*/ 0 h 2451100"/>
              <a:gd name="connsiteX3" fmla="*/ 778934 w 1697567"/>
              <a:gd name="connsiteY3" fmla="*/ 8466 h 2451100"/>
              <a:gd name="connsiteX4" fmla="*/ 16934 w 1697567"/>
              <a:gd name="connsiteY4" fmla="*/ 613833 h 2451100"/>
              <a:gd name="connsiteX5" fmla="*/ 0 w 1697567"/>
              <a:gd name="connsiteY5" fmla="*/ 2451100 h 2451100"/>
              <a:gd name="connsiteX6" fmla="*/ 918634 w 1697567"/>
              <a:gd name="connsiteY6" fmla="*/ 2451100 h 24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7567" h="2451100">
                <a:moveTo>
                  <a:pt x="918634" y="2451100"/>
                </a:moveTo>
                <a:lnTo>
                  <a:pt x="918634" y="596900"/>
                </a:lnTo>
                <a:lnTo>
                  <a:pt x="1697567" y="0"/>
                </a:lnTo>
                <a:lnTo>
                  <a:pt x="778934" y="8466"/>
                </a:lnTo>
                <a:lnTo>
                  <a:pt x="16934" y="613833"/>
                </a:lnTo>
                <a:lnTo>
                  <a:pt x="0" y="2451100"/>
                </a:lnTo>
                <a:lnTo>
                  <a:pt x="918634" y="24511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385325"/>
              </p:ext>
            </p:extLst>
          </p:nvPr>
        </p:nvGraphicFramePr>
        <p:xfrm>
          <a:off x="8494712" y="322792"/>
          <a:ext cx="38417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68" name="Equation" r:id="rId18" imgW="228600" imgH="139700" progId="Equation.DSMT4">
                  <p:embed/>
                </p:oleObj>
              </mc:Choice>
              <mc:Fallback>
                <p:oleObj name="Equation" r:id="rId18" imgW="2286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94712" y="322792"/>
                        <a:ext cx="384175" cy="23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736316"/>
              </p:ext>
            </p:extLst>
          </p:nvPr>
        </p:nvGraphicFramePr>
        <p:xfrm>
          <a:off x="7764866" y="322792"/>
          <a:ext cx="23495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669" name="Equation" r:id="rId20" imgW="139700" imgH="139700" progId="Equation.DSMT4">
                  <p:embed/>
                </p:oleObj>
              </mc:Choice>
              <mc:Fallback>
                <p:oleObj name="Equation" r:id="rId20" imgW="1397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764866" y="322792"/>
                        <a:ext cx="234950" cy="23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78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5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681562" y="6386514"/>
            <a:ext cx="452116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44a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709244"/>
            <a:ext cx="9109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pple Chancery"/>
                <a:cs typeface="Apple Chancery"/>
              </a:rPr>
              <a:t>DC Circuits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45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>
          <a:xfrm>
            <a:off x="152399" y="139699"/>
            <a:ext cx="8864601" cy="1210965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</a:t>
            </a:r>
            <a:r>
              <a:rPr lang="en-US" sz="28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3: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Current passes </a:t>
            </a:r>
            <a:r>
              <a:rPr lang="en-US" sz="2000" dirty="0" smtClean="0">
                <a:latin typeface="Times New Roman"/>
                <a:cs typeface="Times New Roman"/>
              </a:rPr>
              <a:t>through a resistor?  During some period of time, assume </a:t>
            </a:r>
            <a:r>
              <a:rPr lang="en-US" sz="2000" i="1" dirty="0" smtClean="0">
                <a:latin typeface="Times New Roman"/>
                <a:cs typeface="Times New Roman"/>
              </a:rPr>
              <a:t>q’s</a:t>
            </a:r>
            <a:r>
              <a:rPr lang="en-US" sz="2000" dirty="0" smtClean="0">
                <a:latin typeface="Times New Roman"/>
                <a:cs typeface="Times New Roman"/>
              </a:rPr>
              <a:t> worth </a:t>
            </a:r>
            <a:r>
              <a:rPr lang="en-US" sz="2000" smtClean="0">
                <a:latin typeface="Times New Roman"/>
                <a:cs typeface="Times New Roman"/>
              </a:rPr>
              <a:t>of charge passes </a:t>
            </a:r>
            <a:r>
              <a:rPr lang="en-US" sz="2000" dirty="0" smtClean="0">
                <a:latin typeface="Times New Roman"/>
                <a:cs typeface="Times New Roman"/>
              </a:rPr>
              <a:t>through the resistor.  How much work is done on that charge?</a:t>
            </a:r>
            <a:endParaRPr lang="en-US" sz="2000" dirty="0">
              <a:solidFill>
                <a:srgbClr val="FF0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" y="1270000"/>
            <a:ext cx="2895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Assume the voltage </a:t>
            </a:r>
            <a:r>
              <a:rPr lang="en-US" sz="2000" dirty="0" smtClean="0"/>
              <a:t>on either side of the resistor is      and             respectively.  With that, we can write: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33601"/>
              </p:ext>
            </p:extLst>
          </p:nvPr>
        </p:nvGraphicFramePr>
        <p:xfrm>
          <a:off x="3691076" y="1471612"/>
          <a:ext cx="2678113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705" name="Equation" r:id="rId4" imgW="1600200" imgH="927100" progId="Equation.DSMT4">
                  <p:embed/>
                </p:oleObj>
              </mc:Choice>
              <mc:Fallback>
                <p:oleObj name="Equation" r:id="rId4" imgW="16002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1076" y="1471612"/>
                        <a:ext cx="2678113" cy="154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5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39.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0" name="Line 73"/>
          <p:cNvSpPr>
            <a:spLocks noChangeShapeType="1"/>
          </p:cNvSpPr>
          <p:nvPr/>
        </p:nvSpPr>
        <p:spPr bwMode="auto">
          <a:xfrm rot="10800000">
            <a:off x="8223218" y="1581208"/>
            <a:ext cx="6905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75"/>
          <p:cNvSpPr>
            <a:spLocks noChangeShapeType="1"/>
          </p:cNvSpPr>
          <p:nvPr/>
        </p:nvSpPr>
        <p:spPr bwMode="auto">
          <a:xfrm rot="10800000">
            <a:off x="6570834" y="1678406"/>
            <a:ext cx="583194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 rot="10800000">
            <a:off x="7154030" y="1386810"/>
            <a:ext cx="1059065" cy="485995"/>
            <a:chOff x="2256" y="2880"/>
            <a:chExt cx="576" cy="240"/>
          </a:xfrm>
        </p:grpSpPr>
        <p:sp>
          <p:nvSpPr>
            <p:cNvPr id="43" name="Line 15"/>
            <p:cNvSpPr>
              <a:spLocks noChangeShapeType="1"/>
            </p:cNvSpPr>
            <p:nvPr/>
          </p:nvSpPr>
          <p:spPr bwMode="auto">
            <a:xfrm flipV="1">
              <a:off x="2256" y="2880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2304" y="2880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V="1">
              <a:off x="2400" y="2880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2496" y="2880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9"/>
            <p:cNvSpPr>
              <a:spLocks noChangeShapeType="1"/>
            </p:cNvSpPr>
            <p:nvPr/>
          </p:nvSpPr>
          <p:spPr bwMode="auto">
            <a:xfrm flipV="1">
              <a:off x="2784" y="2976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2592" y="2880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2688" y="2880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505658"/>
              </p:ext>
            </p:extLst>
          </p:nvPr>
        </p:nvGraphicFramePr>
        <p:xfrm>
          <a:off x="7571760" y="1079500"/>
          <a:ext cx="25558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706" name="Equation" r:id="rId6" imgW="152400" imgH="152400" progId="Equation.DSMT4">
                  <p:embed/>
                </p:oleObj>
              </mc:Choice>
              <mc:Fallback>
                <p:oleObj name="Equation" r:id="rId6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71760" y="1079500"/>
                        <a:ext cx="255587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7331185" y="1979613"/>
            <a:ext cx="706044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98555"/>
              </p:ext>
            </p:extLst>
          </p:nvPr>
        </p:nvGraphicFramePr>
        <p:xfrm>
          <a:off x="7602538" y="1968500"/>
          <a:ext cx="1492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707" name="Equation" r:id="rId8" imgW="88900" imgH="165100" progId="Equation.DSMT4">
                  <p:embed/>
                </p:oleObj>
              </mc:Choice>
              <mc:Fallback>
                <p:oleObj name="Equation" r:id="rId8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02538" y="1968500"/>
                        <a:ext cx="14922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014542"/>
              </p:ext>
            </p:extLst>
          </p:nvPr>
        </p:nvGraphicFramePr>
        <p:xfrm>
          <a:off x="6834943" y="1678407"/>
          <a:ext cx="3190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708" name="Equation" r:id="rId10" imgW="190500" imgH="203200" progId="Equation.DSMT4">
                  <p:embed/>
                </p:oleObj>
              </mc:Choice>
              <mc:Fallback>
                <p:oleObj name="Equation" r:id="rId10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4943" y="1678407"/>
                        <a:ext cx="319087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984119"/>
              </p:ext>
            </p:extLst>
          </p:nvPr>
        </p:nvGraphicFramePr>
        <p:xfrm>
          <a:off x="8186738" y="1677988"/>
          <a:ext cx="6794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709" name="Equation" r:id="rId12" imgW="406400" imgH="203200" progId="Equation.DSMT4">
                  <p:embed/>
                </p:oleObj>
              </mc:Choice>
              <mc:Fallback>
                <p:oleObj name="Equation" r:id="rId12" imgW="406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86738" y="1677988"/>
                        <a:ext cx="679450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851210"/>
              </p:ext>
            </p:extLst>
          </p:nvPr>
        </p:nvGraphicFramePr>
        <p:xfrm>
          <a:off x="885825" y="1950304"/>
          <a:ext cx="3190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710" name="Equation" r:id="rId14" imgW="190500" imgH="203200" progId="Equation.DSMT4">
                  <p:embed/>
                </p:oleObj>
              </mc:Choice>
              <mc:Fallback>
                <p:oleObj name="Equation" r:id="rId14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5825" y="1950304"/>
                        <a:ext cx="319087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050790"/>
              </p:ext>
            </p:extLst>
          </p:nvPr>
        </p:nvGraphicFramePr>
        <p:xfrm>
          <a:off x="1622424" y="1950288"/>
          <a:ext cx="7239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711" name="Equation" r:id="rId15" imgW="431800" imgH="203200" progId="Equation.DSMT4">
                  <p:embed/>
                </p:oleObj>
              </mc:Choice>
              <mc:Fallback>
                <p:oleObj name="Equation" r:id="rId15" imgW="431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22424" y="1950288"/>
                        <a:ext cx="723900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5447646" y="1898650"/>
            <a:ext cx="215900" cy="307975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845390"/>
              </p:ext>
            </p:extLst>
          </p:nvPr>
        </p:nvGraphicFramePr>
        <p:xfrm>
          <a:off x="5637491" y="1727200"/>
          <a:ext cx="156885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712" name="Equation" r:id="rId17" imgW="127000" imgH="152400" progId="Equation.DSMT4">
                  <p:embed/>
                </p:oleObj>
              </mc:Choice>
              <mc:Fallback>
                <p:oleObj name="Equation" r:id="rId17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7491" y="1727200"/>
                        <a:ext cx="156885" cy="18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9"/>
          <p:cNvSpPr txBox="1">
            <a:spLocks noChangeArrowheads="1"/>
          </p:cNvSpPr>
          <p:nvPr/>
        </p:nvSpPr>
        <p:spPr>
          <a:xfrm>
            <a:off x="152400" y="3301999"/>
            <a:ext cx="5346046" cy="736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4: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How much power </a:t>
            </a:r>
            <a:r>
              <a:rPr lang="en-US" sz="2000" dirty="0" smtClean="0">
                <a:latin typeface="Times New Roman"/>
                <a:cs typeface="Times New Roman"/>
              </a:rPr>
              <a:t>is being dissipated by the resistor in the previous problem?  </a:t>
            </a:r>
            <a:endParaRPr lang="en-US" sz="2000" dirty="0">
              <a:solidFill>
                <a:srgbClr val="FF0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251634"/>
              </p:ext>
            </p:extLst>
          </p:nvPr>
        </p:nvGraphicFramePr>
        <p:xfrm>
          <a:off x="5907842" y="3481388"/>
          <a:ext cx="272097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713" name="Equation" r:id="rId19" imgW="1625600" imgH="1066800" progId="Equation.DSMT4">
                  <p:embed/>
                </p:oleObj>
              </mc:Choice>
              <mc:Fallback>
                <p:oleObj name="Equation" r:id="rId19" imgW="1625600" imgH="10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07842" y="3481388"/>
                        <a:ext cx="2720975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9"/>
          <p:cNvSpPr txBox="1">
            <a:spLocks noChangeArrowheads="1"/>
          </p:cNvSpPr>
          <p:nvPr/>
        </p:nvSpPr>
        <p:spPr>
          <a:xfrm>
            <a:off x="584200" y="4025901"/>
            <a:ext cx="5346046" cy="596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Power is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work per unit time</a:t>
            </a:r>
            <a:r>
              <a:rPr lang="en-US" sz="2000" dirty="0" smtClean="0">
                <a:latin typeface="Times New Roman"/>
                <a:cs typeface="Times New Roman"/>
              </a:rPr>
              <a:t>, so:  </a:t>
            </a:r>
            <a:endParaRPr lang="en-US" sz="2000" dirty="0">
              <a:solidFill>
                <a:srgbClr val="FF0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75" name="Rectangle 9"/>
          <p:cNvSpPr txBox="1">
            <a:spLocks noChangeArrowheads="1"/>
          </p:cNvSpPr>
          <p:nvPr/>
        </p:nvSpPr>
        <p:spPr>
          <a:xfrm>
            <a:off x="584200" y="4470400"/>
            <a:ext cx="5346046" cy="596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00FF"/>
                </a:solidFill>
                <a:latin typeface="Apple Chancery"/>
                <a:cs typeface="Apple Chancery"/>
              </a:rPr>
              <a:t>In short:</a:t>
            </a:r>
            <a:endParaRPr lang="en-US" sz="2000" dirty="0">
              <a:solidFill>
                <a:srgbClr val="0000FF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20420"/>
              </p:ext>
            </p:extLst>
          </p:nvPr>
        </p:nvGraphicFramePr>
        <p:xfrm>
          <a:off x="1797050" y="4632325"/>
          <a:ext cx="8286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714" name="Equation" r:id="rId21" imgW="495300" imgH="203200" progId="Equation.DSMT4">
                  <p:embed/>
                </p:oleObj>
              </mc:Choice>
              <mc:Fallback>
                <p:oleObj name="Equation" r:id="rId21" imgW="495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97050" y="4632325"/>
                        <a:ext cx="828675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9"/>
          <p:cNvSpPr txBox="1">
            <a:spLocks noChangeArrowheads="1"/>
          </p:cNvSpPr>
          <p:nvPr/>
        </p:nvSpPr>
        <p:spPr>
          <a:xfrm>
            <a:off x="584199" y="5103812"/>
            <a:ext cx="3873501" cy="596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00FF"/>
                </a:solidFill>
                <a:latin typeface="Apple Chancery"/>
                <a:cs typeface="Apple Chancery"/>
              </a:rPr>
              <a:t>This is </a:t>
            </a:r>
            <a:r>
              <a:rPr lang="en-US" sz="2000" dirty="0" smtClean="0">
                <a:latin typeface="Times New Roman"/>
                <a:cs typeface="Times New Roman"/>
              </a:rPr>
              <a:t>generally true, but according 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Ohm’s Law</a:t>
            </a:r>
            <a:r>
              <a:rPr lang="en-US" sz="2000" dirty="0" smtClean="0">
                <a:latin typeface="Times New Roman"/>
                <a:cs typeface="Times New Roman"/>
              </a:rPr>
              <a:t>, we an write:</a:t>
            </a:r>
            <a:endParaRPr lang="en-US" sz="2000" dirty="0">
              <a:solidFill>
                <a:srgbClr val="0000FF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247346"/>
              </p:ext>
            </p:extLst>
          </p:nvPr>
        </p:nvGraphicFramePr>
        <p:xfrm>
          <a:off x="4457700" y="5473700"/>
          <a:ext cx="16144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4715" name="Equation" r:id="rId23" imgW="965200" imgH="406400" progId="Equation.DSMT4">
                  <p:embed/>
                </p:oleObj>
              </mc:Choice>
              <mc:Fallback>
                <p:oleObj name="Equation" r:id="rId23" imgW="9652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457700" y="5473700"/>
                        <a:ext cx="1614488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89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2" grpId="0"/>
      <p:bldP spid="74" grpId="0"/>
      <p:bldP spid="75" grpId="0"/>
      <p:bldP spid="7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0" y="1007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Characteristics of a Series Combinations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40.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8047" y="1013406"/>
            <a:ext cx="509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--Each element </a:t>
            </a:r>
            <a:r>
              <a:rPr lang="en-US" sz="2000" dirty="0" smtClean="0">
                <a:latin typeface="Times New Roman"/>
                <a:cs typeface="Times New Roman"/>
              </a:rPr>
              <a:t>in a series combination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attached to its neighbor</a:t>
            </a:r>
            <a:r>
              <a:rPr lang="en-US" sz="2000" dirty="0" smtClean="0">
                <a:latin typeface="Times New Roman"/>
                <a:cs typeface="Times New Roman"/>
              </a:rPr>
              <a:t> in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one place only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11838" y="1245901"/>
            <a:ext cx="2859089" cy="615458"/>
            <a:chOff x="5672138" y="2658269"/>
            <a:chExt cx="2859089" cy="615458"/>
          </a:xfrm>
        </p:grpSpPr>
        <p:graphicFrame>
          <p:nvGraphicFramePr>
            <p:cNvPr id="5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93269"/>
                </p:ext>
              </p:extLst>
            </p:nvPr>
          </p:nvGraphicFramePr>
          <p:xfrm>
            <a:off x="6081714" y="2658269"/>
            <a:ext cx="220662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5689" name="Equation" r:id="rId4" imgW="190500" imgH="203200" progId="Equation.DSMT4">
                    <p:embed/>
                  </p:oleObj>
                </mc:Choice>
                <mc:Fallback>
                  <p:oleObj name="Equation" r:id="rId4" imgW="1905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1714" y="2658269"/>
                          <a:ext cx="220662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Line 73"/>
            <p:cNvSpPr>
              <a:spLocks noChangeShapeType="1"/>
            </p:cNvSpPr>
            <p:nvPr/>
          </p:nvSpPr>
          <p:spPr bwMode="auto">
            <a:xfrm>
              <a:off x="6512742" y="3132137"/>
              <a:ext cx="275409" cy="6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78"/>
            <p:cNvSpPr>
              <a:spLocks noChangeShapeType="1"/>
            </p:cNvSpPr>
            <p:nvPr/>
          </p:nvSpPr>
          <p:spPr bwMode="auto">
            <a:xfrm flipH="1">
              <a:off x="5672138" y="3138487"/>
              <a:ext cx="18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20904"/>
                </p:ext>
              </p:extLst>
            </p:nvPr>
          </p:nvGraphicFramePr>
          <p:xfrm>
            <a:off x="7029451" y="2658269"/>
            <a:ext cx="234950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5690" name="Equation" r:id="rId6" imgW="203200" imgH="203200" progId="Equation.DSMT4">
                    <p:embed/>
                  </p:oleObj>
                </mc:Choice>
                <mc:Fallback>
                  <p:oleObj name="Equation" r:id="rId6" imgW="2032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9451" y="2658269"/>
                          <a:ext cx="234950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4"/>
            <p:cNvGrpSpPr/>
            <p:nvPr/>
          </p:nvGrpSpPr>
          <p:grpSpPr>
            <a:xfrm>
              <a:off x="5856288" y="2951957"/>
              <a:ext cx="660401" cy="321770"/>
              <a:chOff x="5746750" y="2319338"/>
              <a:chExt cx="660401" cy="321770"/>
            </a:xfrm>
          </p:grpSpPr>
          <p:grpSp>
            <p:nvGrpSpPr>
              <p:cNvPr id="68" name="Group 48"/>
              <p:cNvGrpSpPr>
                <a:grpSpLocks/>
              </p:cNvGrpSpPr>
              <p:nvPr/>
            </p:nvGrpSpPr>
            <p:grpSpPr bwMode="auto">
              <a:xfrm>
                <a:off x="5746750" y="2319338"/>
                <a:ext cx="628650" cy="321770"/>
                <a:chOff x="2256" y="2880"/>
                <a:chExt cx="576" cy="240"/>
              </a:xfrm>
            </p:grpSpPr>
            <p:sp>
              <p:nvSpPr>
                <p:cNvPr id="6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256" y="2880"/>
                  <a:ext cx="48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50"/>
                <p:cNvSpPr>
                  <a:spLocks noChangeShapeType="1"/>
                </p:cNvSpPr>
                <p:nvPr/>
              </p:nvSpPr>
              <p:spPr bwMode="auto">
                <a:xfrm>
                  <a:off x="2304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400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52"/>
                <p:cNvSpPr>
                  <a:spLocks noChangeShapeType="1"/>
                </p:cNvSpPr>
                <p:nvPr/>
              </p:nvSpPr>
              <p:spPr bwMode="auto">
                <a:xfrm>
                  <a:off x="2496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784" y="2976"/>
                  <a:ext cx="48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592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Line 55"/>
                <p:cNvSpPr>
                  <a:spLocks noChangeShapeType="1"/>
                </p:cNvSpPr>
                <p:nvPr/>
              </p:nvSpPr>
              <p:spPr bwMode="auto">
                <a:xfrm>
                  <a:off x="2688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" name="Line 78"/>
              <p:cNvSpPr>
                <a:spLocks noChangeShapeType="1"/>
              </p:cNvSpPr>
              <p:nvPr/>
            </p:nvSpPr>
            <p:spPr bwMode="auto">
              <a:xfrm flipH="1" flipV="1">
                <a:off x="6375401" y="2448046"/>
                <a:ext cx="31750" cy="578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" name="Line 73"/>
            <p:cNvSpPr>
              <a:spLocks noChangeShapeType="1"/>
            </p:cNvSpPr>
            <p:nvPr/>
          </p:nvSpPr>
          <p:spPr bwMode="auto">
            <a:xfrm>
              <a:off x="7450954" y="3135312"/>
              <a:ext cx="275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6791326" y="2948782"/>
              <a:ext cx="660401" cy="321770"/>
              <a:chOff x="5746750" y="2319338"/>
              <a:chExt cx="660401" cy="321770"/>
            </a:xfrm>
          </p:grpSpPr>
          <p:grpSp>
            <p:nvGrpSpPr>
              <p:cNvPr id="131" name="Group 48"/>
              <p:cNvGrpSpPr>
                <a:grpSpLocks/>
              </p:cNvGrpSpPr>
              <p:nvPr/>
            </p:nvGrpSpPr>
            <p:grpSpPr bwMode="auto">
              <a:xfrm>
                <a:off x="5746750" y="2319338"/>
                <a:ext cx="628650" cy="321770"/>
                <a:chOff x="2256" y="2880"/>
                <a:chExt cx="576" cy="240"/>
              </a:xfrm>
            </p:grpSpPr>
            <p:sp>
              <p:nvSpPr>
                <p:cNvPr id="13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256" y="2880"/>
                  <a:ext cx="48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Line 50"/>
                <p:cNvSpPr>
                  <a:spLocks noChangeShapeType="1"/>
                </p:cNvSpPr>
                <p:nvPr/>
              </p:nvSpPr>
              <p:spPr bwMode="auto">
                <a:xfrm>
                  <a:off x="2304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400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Line 52"/>
                <p:cNvSpPr>
                  <a:spLocks noChangeShapeType="1"/>
                </p:cNvSpPr>
                <p:nvPr/>
              </p:nvSpPr>
              <p:spPr bwMode="auto">
                <a:xfrm>
                  <a:off x="2496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784" y="2976"/>
                  <a:ext cx="48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592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Line 55"/>
                <p:cNvSpPr>
                  <a:spLocks noChangeShapeType="1"/>
                </p:cNvSpPr>
                <p:nvPr/>
              </p:nvSpPr>
              <p:spPr bwMode="auto">
                <a:xfrm>
                  <a:off x="2688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2" name="Line 78"/>
              <p:cNvSpPr>
                <a:spLocks noChangeShapeType="1"/>
              </p:cNvSpPr>
              <p:nvPr/>
            </p:nvSpPr>
            <p:spPr bwMode="auto">
              <a:xfrm flipH="1" flipV="1">
                <a:off x="6375401" y="2448046"/>
                <a:ext cx="31750" cy="578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" name="Line 73"/>
            <p:cNvSpPr>
              <a:spLocks noChangeShapeType="1"/>
            </p:cNvSpPr>
            <p:nvPr/>
          </p:nvSpPr>
          <p:spPr bwMode="auto">
            <a:xfrm>
              <a:off x="8385993" y="3132137"/>
              <a:ext cx="145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7726364" y="2945607"/>
              <a:ext cx="660401" cy="321770"/>
              <a:chOff x="5746750" y="2319338"/>
              <a:chExt cx="660401" cy="321770"/>
            </a:xfrm>
          </p:grpSpPr>
          <p:grpSp>
            <p:nvGrpSpPr>
              <p:cNvPr id="177" name="Group 48"/>
              <p:cNvGrpSpPr>
                <a:grpSpLocks/>
              </p:cNvGrpSpPr>
              <p:nvPr/>
            </p:nvGrpSpPr>
            <p:grpSpPr bwMode="auto">
              <a:xfrm>
                <a:off x="5746750" y="2319338"/>
                <a:ext cx="628650" cy="321770"/>
                <a:chOff x="2256" y="2880"/>
                <a:chExt cx="576" cy="240"/>
              </a:xfrm>
            </p:grpSpPr>
            <p:sp>
              <p:nvSpPr>
                <p:cNvPr id="17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256" y="2880"/>
                  <a:ext cx="48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Line 50"/>
                <p:cNvSpPr>
                  <a:spLocks noChangeShapeType="1"/>
                </p:cNvSpPr>
                <p:nvPr/>
              </p:nvSpPr>
              <p:spPr bwMode="auto">
                <a:xfrm>
                  <a:off x="2304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400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Line 52"/>
                <p:cNvSpPr>
                  <a:spLocks noChangeShapeType="1"/>
                </p:cNvSpPr>
                <p:nvPr/>
              </p:nvSpPr>
              <p:spPr bwMode="auto">
                <a:xfrm>
                  <a:off x="2496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784" y="2976"/>
                  <a:ext cx="48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592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Line 55"/>
                <p:cNvSpPr>
                  <a:spLocks noChangeShapeType="1"/>
                </p:cNvSpPr>
                <p:nvPr/>
              </p:nvSpPr>
              <p:spPr bwMode="auto">
                <a:xfrm>
                  <a:off x="2688" y="2880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8" name="Line 78"/>
              <p:cNvSpPr>
                <a:spLocks noChangeShapeType="1"/>
              </p:cNvSpPr>
              <p:nvPr/>
            </p:nvSpPr>
            <p:spPr bwMode="auto">
              <a:xfrm flipH="1" flipV="1">
                <a:off x="6375401" y="2448046"/>
                <a:ext cx="31750" cy="578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114657"/>
                </p:ext>
              </p:extLst>
            </p:nvPr>
          </p:nvGraphicFramePr>
          <p:xfrm>
            <a:off x="7942266" y="2658269"/>
            <a:ext cx="234950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5691" name="Equation" r:id="rId8" imgW="203200" imgH="203200" progId="Equation.DSMT4">
                    <p:embed/>
                  </p:oleObj>
                </mc:Choice>
                <mc:Fallback>
                  <p:oleObj name="Equation" r:id="rId8" imgW="2032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42266" y="2658269"/>
                          <a:ext cx="234950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9" name="TextBox 188"/>
          <p:cNvSpPr txBox="1"/>
          <p:nvPr/>
        </p:nvSpPr>
        <p:spPr>
          <a:xfrm>
            <a:off x="228046" y="2530018"/>
            <a:ext cx="891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--There 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 nodes</a:t>
            </a:r>
            <a:r>
              <a:rPr lang="en-US" sz="2000" dirty="0" smtClean="0">
                <a:latin typeface="Times New Roman"/>
                <a:cs typeface="Times New Roman"/>
              </a:rPr>
              <a:t> (junctions—places where current can slit up)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internal</a:t>
            </a:r>
            <a:r>
              <a:rPr lang="en-US" sz="2000" dirty="0" smtClean="0">
                <a:latin typeface="Times New Roman"/>
                <a:cs typeface="Times New Roman"/>
              </a:rPr>
              <a:t> to series combinations.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28047" y="1766184"/>
            <a:ext cx="509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--Current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 common </a:t>
            </a:r>
            <a:r>
              <a:rPr lang="en-US" sz="2000" dirty="0" smtClean="0">
                <a:latin typeface="Times New Roman"/>
                <a:cs typeface="Times New Roman"/>
              </a:rPr>
              <a:t>to each element in a series combination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28046" y="3237904"/>
            <a:ext cx="881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--The equivalent resistance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series combination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1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136474"/>
              </p:ext>
            </p:extLst>
          </p:nvPr>
        </p:nvGraphicFramePr>
        <p:xfrm>
          <a:off x="6029325" y="3309938"/>
          <a:ext cx="24241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692" name="Equation" r:id="rId10" imgW="1409700" imgH="228600" progId="Equation.DSMT4">
                  <p:embed/>
                </p:oleObj>
              </mc:Choice>
              <mc:Fallback>
                <p:oleObj name="Equation" r:id="rId10" imgW="140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3309938"/>
                        <a:ext cx="24241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" name="TextBox 192"/>
          <p:cNvSpPr txBox="1"/>
          <p:nvPr/>
        </p:nvSpPr>
        <p:spPr>
          <a:xfrm>
            <a:off x="558247" y="3790414"/>
            <a:ext cx="829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--This means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equivalent resistance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larger than the largest resistor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the combination;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58247" y="4498300"/>
            <a:ext cx="829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--This means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that if you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add a resistor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the combination,       will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increase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through the combination (for a given voltage)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will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decrease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 </a:t>
            </a:r>
          </a:p>
        </p:txBody>
      </p:sp>
      <p:graphicFrame>
        <p:nvGraphicFramePr>
          <p:cNvPr id="1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121732"/>
              </p:ext>
            </p:extLst>
          </p:nvPr>
        </p:nvGraphicFramePr>
        <p:xfrm>
          <a:off x="6599240" y="4554538"/>
          <a:ext cx="4159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693" name="Equation" r:id="rId12" imgW="241300" imgH="228600" progId="Equation.DSMT4">
                  <p:embed/>
                </p:oleObj>
              </mc:Choice>
              <mc:Fallback>
                <p:oleObj name="Equation" r:id="rId12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40" y="4554538"/>
                        <a:ext cx="4159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TextBox 195"/>
          <p:cNvSpPr txBox="1"/>
          <p:nvPr/>
        </p:nvSpPr>
        <p:spPr>
          <a:xfrm>
            <a:off x="228045" y="5346700"/>
            <a:ext cx="5583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3: What’s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equivalent resistance </a:t>
            </a:r>
            <a:r>
              <a:rPr lang="en-US" sz="2000" dirty="0" smtClean="0">
                <a:latin typeface="Times New Roman"/>
                <a:cs typeface="Times New Roman"/>
              </a:rPr>
              <a:t>of a                                resistor in series?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1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556050"/>
              </p:ext>
            </p:extLst>
          </p:nvPr>
        </p:nvGraphicFramePr>
        <p:xfrm>
          <a:off x="742952" y="5831820"/>
          <a:ext cx="19875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694" name="Equation" r:id="rId14" imgW="1155700" imgH="190500" progId="Equation.DSMT4">
                  <p:embed/>
                </p:oleObj>
              </mc:Choice>
              <mc:Fallback>
                <p:oleObj name="Equation" r:id="rId14" imgW="1155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" y="5831820"/>
                        <a:ext cx="19875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874960"/>
              </p:ext>
            </p:extLst>
          </p:nvPr>
        </p:nvGraphicFramePr>
        <p:xfrm>
          <a:off x="5921375" y="5838825"/>
          <a:ext cx="27717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695" name="Equation" r:id="rId16" imgW="1612900" imgH="393700" progId="Equation.DSMT4">
                  <p:embed/>
                </p:oleObj>
              </mc:Choice>
              <mc:Fallback>
                <p:oleObj name="Equation" r:id="rId16" imgW="161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5838825"/>
                        <a:ext cx="27717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89" grpId="0"/>
      <p:bldP spid="190" grpId="0"/>
      <p:bldP spid="191" grpId="0"/>
      <p:bldP spid="193" grpId="0"/>
      <p:bldP spid="194" grpId="0"/>
      <p:bldP spid="19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0" y="1007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Characteristics of a Parallel Combinations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41.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8047" y="1013406"/>
            <a:ext cx="651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--Each element </a:t>
            </a:r>
            <a:r>
              <a:rPr lang="en-US" sz="2000" dirty="0" smtClean="0">
                <a:latin typeface="Times New Roman"/>
                <a:cs typeface="Times New Roman"/>
              </a:rPr>
              <a:t>in a series combination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attached to its neighbor</a:t>
            </a:r>
            <a:r>
              <a:rPr lang="en-US" sz="2000" dirty="0" smtClean="0">
                <a:latin typeface="Times New Roman"/>
                <a:cs typeface="Times New Roman"/>
              </a:rPr>
              <a:t> in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two place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28047" y="2313309"/>
            <a:ext cx="6680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--There 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nodes</a:t>
            </a:r>
            <a:r>
              <a:rPr lang="en-US" sz="2000" dirty="0" smtClean="0">
                <a:latin typeface="Times New Roman"/>
                <a:cs typeface="Times New Roman"/>
              </a:rPr>
              <a:t> (junctions—places where current can slit up)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internal</a:t>
            </a:r>
            <a:r>
              <a:rPr lang="en-US" sz="2000" dirty="0" smtClean="0">
                <a:latin typeface="Times New Roman"/>
                <a:cs typeface="Times New Roman"/>
              </a:rPr>
              <a:t> to parallel combinations.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28046" y="1766184"/>
            <a:ext cx="6680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--Voltage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 common </a:t>
            </a:r>
            <a:r>
              <a:rPr lang="en-US" sz="2000" dirty="0" smtClean="0">
                <a:latin typeface="Times New Roman"/>
                <a:cs typeface="Times New Roman"/>
              </a:rPr>
              <a:t>to each element in a parallel combination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28047" y="3237904"/>
            <a:ext cx="602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--The equivalent resistance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parallel combination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1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346927"/>
              </p:ext>
            </p:extLst>
          </p:nvPr>
        </p:nvGraphicFramePr>
        <p:xfrm>
          <a:off x="6248400" y="3125788"/>
          <a:ext cx="25971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703" name="Equation" r:id="rId4" imgW="1511300" imgH="444500" progId="Equation.DSMT4">
                  <p:embed/>
                </p:oleObj>
              </mc:Choice>
              <mc:Fallback>
                <p:oleObj name="Equation" r:id="rId4" imgW="1511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125788"/>
                        <a:ext cx="25971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" name="TextBox 192"/>
          <p:cNvSpPr txBox="1"/>
          <p:nvPr/>
        </p:nvSpPr>
        <p:spPr>
          <a:xfrm>
            <a:off x="558247" y="3790414"/>
            <a:ext cx="829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--This means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equivalent resistance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SMALLER than the smallest resistor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the combination;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58247" y="4498300"/>
            <a:ext cx="829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--And,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you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add a resistor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the combination,       will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decrease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through the combination (for a given voltage)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will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increase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 </a:t>
            </a:r>
          </a:p>
        </p:txBody>
      </p:sp>
      <p:graphicFrame>
        <p:nvGraphicFramePr>
          <p:cNvPr id="1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675170"/>
              </p:ext>
            </p:extLst>
          </p:nvPr>
        </p:nvGraphicFramePr>
        <p:xfrm>
          <a:off x="5507040" y="4554538"/>
          <a:ext cx="4159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704" name="Equation" r:id="rId6" imgW="241300" imgH="228600" progId="Equation.DSMT4">
                  <p:embed/>
                </p:oleObj>
              </mc:Choice>
              <mc:Fallback>
                <p:oleObj name="Equation" r:id="rId6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40" y="4554538"/>
                        <a:ext cx="4159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TextBox 195"/>
          <p:cNvSpPr txBox="1"/>
          <p:nvPr/>
        </p:nvSpPr>
        <p:spPr>
          <a:xfrm>
            <a:off x="228045" y="5346700"/>
            <a:ext cx="39756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3: What’s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equivalent resistance </a:t>
            </a:r>
            <a:r>
              <a:rPr lang="en-US" sz="2000" dirty="0" smtClean="0">
                <a:latin typeface="Times New Roman"/>
                <a:cs typeface="Times New Roman"/>
              </a:rPr>
              <a:t>of three one-ohm resistors in parallel?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020316"/>
              </p:ext>
            </p:extLst>
          </p:nvPr>
        </p:nvGraphicFramePr>
        <p:xfrm>
          <a:off x="7867957" y="665600"/>
          <a:ext cx="269016" cy="270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705" name="Equation" r:id="rId8" imgW="203200" imgH="203200" progId="Equation.DSMT4">
                  <p:embed/>
                </p:oleObj>
              </mc:Choice>
              <mc:Fallback>
                <p:oleObj name="Equation" r:id="rId8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957" y="665600"/>
                        <a:ext cx="269016" cy="270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Line 73"/>
          <p:cNvSpPr>
            <a:spLocks noChangeShapeType="1"/>
          </p:cNvSpPr>
          <p:nvPr/>
        </p:nvSpPr>
        <p:spPr bwMode="auto">
          <a:xfrm>
            <a:off x="6745951" y="1813927"/>
            <a:ext cx="847750" cy="47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78"/>
          <p:cNvSpPr>
            <a:spLocks noChangeShapeType="1"/>
          </p:cNvSpPr>
          <p:nvPr/>
        </p:nvSpPr>
        <p:spPr bwMode="auto">
          <a:xfrm flipH="1">
            <a:off x="7181683" y="1153325"/>
            <a:ext cx="3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111"/>
          <p:cNvSpPr>
            <a:spLocks noChangeShapeType="1"/>
          </p:cNvSpPr>
          <p:nvPr/>
        </p:nvSpPr>
        <p:spPr bwMode="auto">
          <a:xfrm>
            <a:off x="7181681" y="1143685"/>
            <a:ext cx="1" cy="1344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7557258" y="910444"/>
            <a:ext cx="797838" cy="388734"/>
            <a:chOff x="5746750" y="2319338"/>
            <a:chExt cx="660401" cy="321770"/>
          </a:xfrm>
        </p:grpSpPr>
        <p:grpSp>
          <p:nvGrpSpPr>
            <p:cNvPr id="62" name="Group 48"/>
            <p:cNvGrpSpPr>
              <a:grpSpLocks/>
            </p:cNvGrpSpPr>
            <p:nvPr/>
          </p:nvGrpSpPr>
          <p:grpSpPr bwMode="auto">
            <a:xfrm>
              <a:off x="5746750" y="2319338"/>
              <a:ext cx="628650" cy="321770"/>
              <a:chOff x="2256" y="2880"/>
              <a:chExt cx="576" cy="240"/>
            </a:xfrm>
          </p:grpSpPr>
          <p:sp>
            <p:nvSpPr>
              <p:cNvPr id="64" name="Line 49"/>
              <p:cNvSpPr>
                <a:spLocks noChangeShapeType="1"/>
              </p:cNvSpPr>
              <p:nvPr/>
            </p:nvSpPr>
            <p:spPr bwMode="auto">
              <a:xfrm flipV="1">
                <a:off x="2256" y="2880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50"/>
              <p:cNvSpPr>
                <a:spLocks noChangeShapeType="1"/>
              </p:cNvSpPr>
              <p:nvPr/>
            </p:nvSpPr>
            <p:spPr bwMode="auto">
              <a:xfrm>
                <a:off x="2304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51"/>
              <p:cNvSpPr>
                <a:spLocks noChangeShapeType="1"/>
              </p:cNvSpPr>
              <p:nvPr/>
            </p:nvSpPr>
            <p:spPr bwMode="auto">
              <a:xfrm flipV="1">
                <a:off x="2400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52"/>
              <p:cNvSpPr>
                <a:spLocks noChangeShapeType="1"/>
              </p:cNvSpPr>
              <p:nvPr/>
            </p:nvSpPr>
            <p:spPr bwMode="auto">
              <a:xfrm>
                <a:off x="2496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53"/>
              <p:cNvSpPr>
                <a:spLocks noChangeShapeType="1"/>
              </p:cNvSpPr>
              <p:nvPr/>
            </p:nvSpPr>
            <p:spPr bwMode="auto">
              <a:xfrm flipV="1">
                <a:off x="2784" y="2976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54"/>
              <p:cNvSpPr>
                <a:spLocks noChangeShapeType="1"/>
              </p:cNvSpPr>
              <p:nvPr/>
            </p:nvSpPr>
            <p:spPr bwMode="auto">
              <a:xfrm flipV="1">
                <a:off x="2592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55"/>
              <p:cNvSpPr>
                <a:spLocks noChangeShapeType="1"/>
              </p:cNvSpPr>
              <p:nvPr/>
            </p:nvSpPr>
            <p:spPr bwMode="auto">
              <a:xfrm>
                <a:off x="2688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" name="Line 78"/>
            <p:cNvSpPr>
              <a:spLocks noChangeShapeType="1"/>
            </p:cNvSpPr>
            <p:nvPr/>
          </p:nvSpPr>
          <p:spPr bwMode="auto">
            <a:xfrm flipH="1" flipV="1">
              <a:off x="6375401" y="2448046"/>
              <a:ext cx="31750" cy="57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" name="Line 73"/>
          <p:cNvSpPr>
            <a:spLocks noChangeShapeType="1"/>
          </p:cNvSpPr>
          <p:nvPr/>
        </p:nvSpPr>
        <p:spPr bwMode="auto">
          <a:xfrm flipV="1">
            <a:off x="8394440" y="1814880"/>
            <a:ext cx="583045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7597535" y="1589532"/>
            <a:ext cx="797838" cy="388734"/>
            <a:chOff x="5746750" y="2319338"/>
            <a:chExt cx="660401" cy="321770"/>
          </a:xfrm>
        </p:grpSpPr>
        <p:grpSp>
          <p:nvGrpSpPr>
            <p:cNvPr id="81" name="Group 48"/>
            <p:cNvGrpSpPr>
              <a:grpSpLocks/>
            </p:cNvGrpSpPr>
            <p:nvPr/>
          </p:nvGrpSpPr>
          <p:grpSpPr bwMode="auto">
            <a:xfrm>
              <a:off x="5746750" y="2319338"/>
              <a:ext cx="628650" cy="321770"/>
              <a:chOff x="2256" y="2880"/>
              <a:chExt cx="576" cy="240"/>
            </a:xfrm>
          </p:grpSpPr>
          <p:sp>
            <p:nvSpPr>
              <p:cNvPr id="83" name="Line 49"/>
              <p:cNvSpPr>
                <a:spLocks noChangeShapeType="1"/>
              </p:cNvSpPr>
              <p:nvPr/>
            </p:nvSpPr>
            <p:spPr bwMode="auto">
              <a:xfrm flipV="1">
                <a:off x="2256" y="2880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50"/>
              <p:cNvSpPr>
                <a:spLocks noChangeShapeType="1"/>
              </p:cNvSpPr>
              <p:nvPr/>
            </p:nvSpPr>
            <p:spPr bwMode="auto">
              <a:xfrm>
                <a:off x="2304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51"/>
              <p:cNvSpPr>
                <a:spLocks noChangeShapeType="1"/>
              </p:cNvSpPr>
              <p:nvPr/>
            </p:nvSpPr>
            <p:spPr bwMode="auto">
              <a:xfrm flipV="1">
                <a:off x="2400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52"/>
              <p:cNvSpPr>
                <a:spLocks noChangeShapeType="1"/>
              </p:cNvSpPr>
              <p:nvPr/>
            </p:nvSpPr>
            <p:spPr bwMode="auto">
              <a:xfrm>
                <a:off x="2496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53"/>
              <p:cNvSpPr>
                <a:spLocks noChangeShapeType="1"/>
              </p:cNvSpPr>
              <p:nvPr/>
            </p:nvSpPr>
            <p:spPr bwMode="auto">
              <a:xfrm flipV="1">
                <a:off x="2784" y="2976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54"/>
              <p:cNvSpPr>
                <a:spLocks noChangeShapeType="1"/>
              </p:cNvSpPr>
              <p:nvPr/>
            </p:nvSpPr>
            <p:spPr bwMode="auto">
              <a:xfrm flipV="1">
                <a:off x="2592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55"/>
              <p:cNvSpPr>
                <a:spLocks noChangeShapeType="1"/>
              </p:cNvSpPr>
              <p:nvPr/>
            </p:nvSpPr>
            <p:spPr bwMode="auto">
              <a:xfrm>
                <a:off x="2688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 flipH="1" flipV="1">
              <a:off x="6375401" y="2448046"/>
              <a:ext cx="31750" cy="57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" name="Line 73"/>
          <p:cNvSpPr>
            <a:spLocks noChangeShapeType="1"/>
          </p:cNvSpPr>
          <p:nvPr/>
        </p:nvSpPr>
        <p:spPr bwMode="auto">
          <a:xfrm flipV="1">
            <a:off x="8354494" y="2478467"/>
            <a:ext cx="377495" cy="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7559178" y="2253118"/>
            <a:ext cx="797838" cy="388734"/>
            <a:chOff x="5746750" y="2319338"/>
            <a:chExt cx="660401" cy="321770"/>
          </a:xfrm>
        </p:grpSpPr>
        <p:grpSp>
          <p:nvGrpSpPr>
            <p:cNvPr id="94" name="Group 48"/>
            <p:cNvGrpSpPr>
              <a:grpSpLocks/>
            </p:cNvGrpSpPr>
            <p:nvPr/>
          </p:nvGrpSpPr>
          <p:grpSpPr bwMode="auto">
            <a:xfrm>
              <a:off x="5746750" y="2319338"/>
              <a:ext cx="628650" cy="321770"/>
              <a:chOff x="2256" y="2880"/>
              <a:chExt cx="576" cy="240"/>
            </a:xfrm>
          </p:grpSpPr>
          <p:sp>
            <p:nvSpPr>
              <p:cNvPr id="96" name="Line 49"/>
              <p:cNvSpPr>
                <a:spLocks noChangeShapeType="1"/>
              </p:cNvSpPr>
              <p:nvPr/>
            </p:nvSpPr>
            <p:spPr bwMode="auto">
              <a:xfrm flipV="1">
                <a:off x="2256" y="2880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50"/>
              <p:cNvSpPr>
                <a:spLocks noChangeShapeType="1"/>
              </p:cNvSpPr>
              <p:nvPr/>
            </p:nvSpPr>
            <p:spPr bwMode="auto">
              <a:xfrm>
                <a:off x="2304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51"/>
              <p:cNvSpPr>
                <a:spLocks noChangeShapeType="1"/>
              </p:cNvSpPr>
              <p:nvPr/>
            </p:nvSpPr>
            <p:spPr bwMode="auto">
              <a:xfrm flipV="1">
                <a:off x="2400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52"/>
              <p:cNvSpPr>
                <a:spLocks noChangeShapeType="1"/>
              </p:cNvSpPr>
              <p:nvPr/>
            </p:nvSpPr>
            <p:spPr bwMode="auto">
              <a:xfrm>
                <a:off x="2496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53"/>
              <p:cNvSpPr>
                <a:spLocks noChangeShapeType="1"/>
              </p:cNvSpPr>
              <p:nvPr/>
            </p:nvSpPr>
            <p:spPr bwMode="auto">
              <a:xfrm flipV="1">
                <a:off x="2784" y="2976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54"/>
              <p:cNvSpPr>
                <a:spLocks noChangeShapeType="1"/>
              </p:cNvSpPr>
              <p:nvPr/>
            </p:nvSpPr>
            <p:spPr bwMode="auto">
              <a:xfrm flipV="1">
                <a:off x="2592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55"/>
              <p:cNvSpPr>
                <a:spLocks noChangeShapeType="1"/>
              </p:cNvSpPr>
              <p:nvPr/>
            </p:nvSpPr>
            <p:spPr bwMode="auto">
              <a:xfrm>
                <a:off x="2688" y="2880"/>
                <a:ext cx="9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Line 78"/>
            <p:cNvSpPr>
              <a:spLocks noChangeShapeType="1"/>
            </p:cNvSpPr>
            <p:nvPr/>
          </p:nvSpPr>
          <p:spPr bwMode="auto">
            <a:xfrm flipH="1" flipV="1">
              <a:off x="6375401" y="2448046"/>
              <a:ext cx="31750" cy="57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" name="Line 111"/>
          <p:cNvSpPr>
            <a:spLocks noChangeShapeType="1"/>
          </p:cNvSpPr>
          <p:nvPr/>
        </p:nvSpPr>
        <p:spPr bwMode="auto">
          <a:xfrm>
            <a:off x="8727162" y="1135793"/>
            <a:ext cx="4826" cy="13426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78"/>
          <p:cNvSpPr>
            <a:spLocks noChangeShapeType="1"/>
          </p:cNvSpPr>
          <p:nvPr/>
        </p:nvSpPr>
        <p:spPr bwMode="auto">
          <a:xfrm flipH="1" flipV="1">
            <a:off x="8352256" y="1135793"/>
            <a:ext cx="374907" cy="78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73"/>
          <p:cNvSpPr>
            <a:spLocks noChangeShapeType="1"/>
          </p:cNvSpPr>
          <p:nvPr/>
        </p:nvSpPr>
        <p:spPr bwMode="auto">
          <a:xfrm flipV="1">
            <a:off x="7181683" y="2488328"/>
            <a:ext cx="377495" cy="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0787"/>
              </p:ext>
            </p:extLst>
          </p:nvPr>
        </p:nvGraphicFramePr>
        <p:xfrm>
          <a:off x="7888585" y="1319288"/>
          <a:ext cx="269016" cy="270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706" name="Equation" r:id="rId10" imgW="203200" imgH="203200" progId="Equation.DSMT4">
                  <p:embed/>
                </p:oleObj>
              </mc:Choice>
              <mc:Fallback>
                <p:oleObj name="Equation" r:id="rId10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585" y="1319288"/>
                        <a:ext cx="269016" cy="270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504746"/>
              </p:ext>
            </p:extLst>
          </p:nvPr>
        </p:nvGraphicFramePr>
        <p:xfrm>
          <a:off x="7877162" y="1983243"/>
          <a:ext cx="25241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707" name="Equation" r:id="rId12" imgW="190500" imgH="203200" progId="Equation.DSMT4">
                  <p:embed/>
                </p:oleObj>
              </mc:Choice>
              <mc:Fallback>
                <p:oleObj name="Equation" r:id="rId12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162" y="1983243"/>
                        <a:ext cx="25241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853963"/>
              </p:ext>
            </p:extLst>
          </p:nvPr>
        </p:nvGraphicFramePr>
        <p:xfrm>
          <a:off x="4230395" y="5448300"/>
          <a:ext cx="3643313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708" name="Equation" r:id="rId14" imgW="2120900" imgH="673100" progId="Equation.DSMT4">
                  <p:embed/>
                </p:oleObj>
              </mc:Choice>
              <mc:Fallback>
                <p:oleObj name="Equation" r:id="rId14" imgW="21209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395" y="5448300"/>
                        <a:ext cx="3643313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20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89" grpId="0"/>
      <p:bldP spid="190" grpId="0"/>
      <p:bldP spid="191" grpId="0"/>
      <p:bldP spid="193" grpId="0"/>
      <p:bldP spid="194" grpId="0"/>
      <p:bldP spid="19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42.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586" y="232207"/>
            <a:ext cx="52482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6: 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</a:t>
            </a:r>
            <a:r>
              <a:rPr lang="en-US" sz="2000" dirty="0" smtClean="0">
                <a:latin typeface="Times New Roman"/>
                <a:cs typeface="Times New Roman"/>
              </a:rPr>
              <a:t> from the battery is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 amps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How much current </a:t>
            </a:r>
            <a:r>
              <a:rPr lang="en-US" sz="2000" dirty="0" smtClean="0">
                <a:latin typeface="Times New Roman"/>
                <a:cs typeface="Times New Roman"/>
              </a:rPr>
              <a:t>goes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through the upper branch </a:t>
            </a:r>
            <a:r>
              <a:rPr lang="en-US" sz="2000" dirty="0" smtClean="0">
                <a:latin typeface="Times New Roman"/>
                <a:cs typeface="Times New Roman"/>
              </a:rPr>
              <a:t>of the parallel combination?</a:t>
            </a:r>
            <a:endParaRPr lang="en-US" sz="2800" dirty="0">
              <a:latin typeface="Apple Chancery"/>
              <a:cs typeface="Apple Chancery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1694" y="1403752"/>
            <a:ext cx="447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is another </a:t>
            </a:r>
            <a:r>
              <a:rPr lang="en-US" sz="2000" dirty="0" smtClean="0">
                <a:latin typeface="Times New Roman"/>
                <a:cs typeface="Times New Roman"/>
              </a:rPr>
              <a:t>use-your-head question.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11694" y="1851117"/>
            <a:ext cx="434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If the upper branch </a:t>
            </a:r>
            <a:r>
              <a:rPr lang="en-US" sz="2000" dirty="0" smtClean="0">
                <a:latin typeface="Times New Roman"/>
                <a:cs typeface="Times New Roman"/>
              </a:rPr>
              <a:t>has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half the resistance of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lower branch</a:t>
            </a:r>
            <a:r>
              <a:rPr lang="en-US" sz="2000" dirty="0" smtClean="0">
                <a:latin typeface="Times New Roman"/>
                <a:cs typeface="Times New Roman"/>
              </a:rPr>
              <a:t>, it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should draw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twice the current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62816" y="232207"/>
            <a:ext cx="3276600" cy="3211513"/>
            <a:chOff x="5486400" y="381000"/>
            <a:chExt cx="3276600" cy="3211513"/>
          </a:xfrm>
        </p:grpSpPr>
        <p:grpSp>
          <p:nvGrpSpPr>
            <p:cNvPr id="57" name="Group 40"/>
            <p:cNvGrpSpPr>
              <a:grpSpLocks/>
            </p:cNvGrpSpPr>
            <p:nvPr/>
          </p:nvGrpSpPr>
          <p:grpSpPr bwMode="auto">
            <a:xfrm>
              <a:off x="6858000" y="685800"/>
              <a:ext cx="609600" cy="381000"/>
              <a:chOff x="4320" y="1536"/>
              <a:chExt cx="384" cy="240"/>
            </a:xfrm>
          </p:grpSpPr>
          <p:sp>
            <p:nvSpPr>
              <p:cNvPr id="58" name="Line 24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>
                <a:off x="4368" y="1536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4464" y="1536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28"/>
              <p:cNvSpPr>
                <a:spLocks noChangeShapeType="1"/>
              </p:cNvSpPr>
              <p:nvPr/>
            </p:nvSpPr>
            <p:spPr bwMode="auto">
              <a:xfrm flipV="1">
                <a:off x="4656" y="163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1239458"/>
                </p:ext>
              </p:extLst>
            </p:nvPr>
          </p:nvGraphicFramePr>
          <p:xfrm>
            <a:off x="6851650" y="381000"/>
            <a:ext cx="555625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7737" name="Equation" r:id="rId4" imgW="355600" imgH="165100" progId="Equation.DSMT4">
                    <p:embed/>
                  </p:oleObj>
                </mc:Choice>
                <mc:Fallback>
                  <p:oleObj name="Equation" r:id="rId4" imgW="3556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1650" y="381000"/>
                          <a:ext cx="555625" cy="258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Line 41"/>
            <p:cNvSpPr>
              <a:spLocks noChangeShapeType="1"/>
            </p:cNvSpPr>
            <p:nvPr/>
          </p:nvSpPr>
          <p:spPr bwMode="auto">
            <a:xfrm>
              <a:off x="6248400" y="914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42"/>
            <p:cNvSpPr>
              <a:spLocks noChangeShapeType="1"/>
            </p:cNvSpPr>
            <p:nvPr/>
          </p:nvSpPr>
          <p:spPr bwMode="auto">
            <a:xfrm>
              <a:off x="7467600" y="8382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44"/>
            <p:cNvSpPr>
              <a:spLocks noChangeShapeType="1"/>
            </p:cNvSpPr>
            <p:nvPr/>
          </p:nvSpPr>
          <p:spPr bwMode="auto">
            <a:xfrm>
              <a:off x="7543800" y="27432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3"/>
            <p:cNvSpPr>
              <a:spLocks noChangeShapeType="1"/>
            </p:cNvSpPr>
            <p:nvPr/>
          </p:nvSpPr>
          <p:spPr bwMode="auto">
            <a:xfrm flipH="1">
              <a:off x="5486400" y="31242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7416885"/>
                </p:ext>
              </p:extLst>
            </p:nvPr>
          </p:nvGraphicFramePr>
          <p:xfrm>
            <a:off x="6248400" y="3276600"/>
            <a:ext cx="428625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7738" name="Equation" r:id="rId6" imgW="279400" imgH="165100" progId="Equation.DSMT4">
                    <p:embed/>
                  </p:oleObj>
                </mc:Choice>
                <mc:Fallback>
                  <p:oleObj name="Equation" r:id="rId6" imgW="279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3276600"/>
                          <a:ext cx="428625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0009049"/>
                </p:ext>
              </p:extLst>
            </p:nvPr>
          </p:nvGraphicFramePr>
          <p:xfrm>
            <a:off x="6934200" y="1447800"/>
            <a:ext cx="56515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7739" name="Equation" r:id="rId8" imgW="368300" imgH="165100" progId="Equation.DSMT4">
                    <p:embed/>
                  </p:oleObj>
                </mc:Choice>
                <mc:Fallback>
                  <p:oleObj name="Equation" r:id="rId8" imgW="3683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1447800"/>
                          <a:ext cx="565150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4521033"/>
                </p:ext>
              </p:extLst>
            </p:nvPr>
          </p:nvGraphicFramePr>
          <p:xfrm>
            <a:off x="7410450" y="3352800"/>
            <a:ext cx="536575" cy="23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7740" name="Equation" r:id="rId10" imgW="342900" imgH="152400" progId="Equation.DSMT4">
                    <p:embed/>
                  </p:oleObj>
                </mc:Choice>
                <mc:Fallback>
                  <p:oleObj name="Equation" r:id="rId10" imgW="3429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0450" y="3352800"/>
                          <a:ext cx="536575" cy="239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" name="Group 100"/>
            <p:cNvGrpSpPr>
              <a:grpSpLocks/>
            </p:cNvGrpSpPr>
            <p:nvPr/>
          </p:nvGrpSpPr>
          <p:grpSpPr bwMode="auto">
            <a:xfrm>
              <a:off x="6858000" y="1752600"/>
              <a:ext cx="609600" cy="381000"/>
              <a:chOff x="4320" y="1536"/>
              <a:chExt cx="384" cy="240"/>
            </a:xfrm>
          </p:grpSpPr>
          <p:sp>
            <p:nvSpPr>
              <p:cNvPr id="72" name="Line 101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102"/>
              <p:cNvSpPr>
                <a:spLocks noChangeShapeType="1"/>
              </p:cNvSpPr>
              <p:nvPr/>
            </p:nvSpPr>
            <p:spPr bwMode="auto">
              <a:xfrm>
                <a:off x="4368" y="1536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03"/>
              <p:cNvSpPr>
                <a:spLocks noChangeShapeType="1"/>
              </p:cNvSpPr>
              <p:nvPr/>
            </p:nvSpPr>
            <p:spPr bwMode="auto">
              <a:xfrm flipV="1">
                <a:off x="4464" y="1536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104"/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05"/>
              <p:cNvSpPr>
                <a:spLocks noChangeShapeType="1"/>
              </p:cNvSpPr>
              <p:nvPr/>
            </p:nvSpPr>
            <p:spPr bwMode="auto">
              <a:xfrm flipV="1">
                <a:off x="4656" y="163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" name="Line 106"/>
            <p:cNvSpPr>
              <a:spLocks noChangeShapeType="1"/>
            </p:cNvSpPr>
            <p:nvPr/>
          </p:nvSpPr>
          <p:spPr bwMode="auto">
            <a:xfrm>
              <a:off x="6248400" y="1981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07"/>
            <p:cNvSpPr>
              <a:spLocks noChangeShapeType="1"/>
            </p:cNvSpPr>
            <p:nvPr/>
          </p:nvSpPr>
          <p:spPr bwMode="auto">
            <a:xfrm>
              <a:off x="7467600" y="19050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08"/>
            <p:cNvSpPr>
              <a:spLocks noChangeShapeType="1"/>
            </p:cNvSpPr>
            <p:nvPr/>
          </p:nvSpPr>
          <p:spPr bwMode="auto">
            <a:xfrm>
              <a:off x="6248400" y="9144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09"/>
            <p:cNvSpPr>
              <a:spLocks noChangeShapeType="1"/>
            </p:cNvSpPr>
            <p:nvPr/>
          </p:nvSpPr>
          <p:spPr bwMode="auto">
            <a:xfrm>
              <a:off x="8001000" y="8382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10"/>
            <p:cNvSpPr>
              <a:spLocks noChangeShapeType="1"/>
            </p:cNvSpPr>
            <p:nvPr/>
          </p:nvSpPr>
          <p:spPr bwMode="auto">
            <a:xfrm flipH="1">
              <a:off x="5486400" y="1447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11"/>
            <p:cNvSpPr>
              <a:spLocks noChangeShapeType="1"/>
            </p:cNvSpPr>
            <p:nvPr/>
          </p:nvSpPr>
          <p:spPr bwMode="auto">
            <a:xfrm>
              <a:off x="5486400" y="14478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" name="Group 112"/>
            <p:cNvGrpSpPr>
              <a:grpSpLocks/>
            </p:cNvGrpSpPr>
            <p:nvPr/>
          </p:nvGrpSpPr>
          <p:grpSpPr bwMode="auto">
            <a:xfrm>
              <a:off x="6172200" y="2895600"/>
              <a:ext cx="609600" cy="381000"/>
              <a:chOff x="4320" y="1536"/>
              <a:chExt cx="384" cy="240"/>
            </a:xfrm>
          </p:grpSpPr>
          <p:sp>
            <p:nvSpPr>
              <p:cNvPr id="94" name="Line 113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114"/>
              <p:cNvSpPr>
                <a:spLocks noChangeShapeType="1"/>
              </p:cNvSpPr>
              <p:nvPr/>
            </p:nvSpPr>
            <p:spPr bwMode="auto">
              <a:xfrm>
                <a:off x="4368" y="1536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115"/>
              <p:cNvSpPr>
                <a:spLocks noChangeShapeType="1"/>
              </p:cNvSpPr>
              <p:nvPr/>
            </p:nvSpPr>
            <p:spPr bwMode="auto">
              <a:xfrm flipV="1">
                <a:off x="4464" y="1536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116"/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117"/>
              <p:cNvSpPr>
                <a:spLocks noChangeShapeType="1"/>
              </p:cNvSpPr>
              <p:nvPr/>
            </p:nvSpPr>
            <p:spPr bwMode="auto">
              <a:xfrm flipV="1">
                <a:off x="4656" y="163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" name="Line 118"/>
            <p:cNvSpPr>
              <a:spLocks noChangeShapeType="1"/>
            </p:cNvSpPr>
            <p:nvPr/>
          </p:nvSpPr>
          <p:spPr bwMode="auto">
            <a:xfrm flipH="1">
              <a:off x="8001000" y="1447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19"/>
            <p:cNvSpPr>
              <a:spLocks noChangeShapeType="1"/>
            </p:cNvSpPr>
            <p:nvPr/>
          </p:nvSpPr>
          <p:spPr bwMode="auto">
            <a:xfrm>
              <a:off x="8763000" y="14478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21"/>
            <p:cNvSpPr>
              <a:spLocks noChangeShapeType="1"/>
            </p:cNvSpPr>
            <p:nvPr/>
          </p:nvSpPr>
          <p:spPr bwMode="auto">
            <a:xfrm flipH="1">
              <a:off x="6781800" y="30480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22"/>
            <p:cNvSpPr>
              <a:spLocks noChangeShapeType="1"/>
            </p:cNvSpPr>
            <p:nvPr/>
          </p:nvSpPr>
          <p:spPr bwMode="auto">
            <a:xfrm>
              <a:off x="7696200" y="2895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23"/>
            <p:cNvSpPr>
              <a:spLocks noChangeShapeType="1"/>
            </p:cNvSpPr>
            <p:nvPr/>
          </p:nvSpPr>
          <p:spPr bwMode="auto">
            <a:xfrm flipH="1">
              <a:off x="7696200" y="30480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124"/>
            <p:cNvSpPr>
              <a:spLocks noChangeShapeType="1"/>
            </p:cNvSpPr>
            <p:nvPr/>
          </p:nvSpPr>
          <p:spPr bwMode="auto">
            <a:xfrm flipH="1">
              <a:off x="5791200" y="27432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25"/>
            <p:cNvSpPr>
              <a:spLocks noChangeShapeType="1"/>
            </p:cNvSpPr>
            <p:nvPr/>
          </p:nvSpPr>
          <p:spPr bwMode="auto">
            <a:xfrm>
              <a:off x="6400800" y="11430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26"/>
            <p:cNvSpPr>
              <a:spLocks noChangeShapeType="1"/>
            </p:cNvSpPr>
            <p:nvPr/>
          </p:nvSpPr>
          <p:spPr bwMode="auto">
            <a:xfrm>
              <a:off x="6324600" y="21336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8809135"/>
                </p:ext>
              </p:extLst>
            </p:nvPr>
          </p:nvGraphicFramePr>
          <p:xfrm>
            <a:off x="6553200" y="1143000"/>
            <a:ext cx="2667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7741" name="Equation" r:id="rId12" imgW="177800" imgH="203200" progId="Equation.DSMT4">
                    <p:embed/>
                  </p:oleObj>
                </mc:Choice>
                <mc:Fallback>
                  <p:oleObj name="Equation" r:id="rId12" imgW="1778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3200" y="1143000"/>
                          <a:ext cx="2667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6712904"/>
                </p:ext>
              </p:extLst>
            </p:nvPr>
          </p:nvGraphicFramePr>
          <p:xfrm>
            <a:off x="6477000" y="2133600"/>
            <a:ext cx="312738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7742" name="Equation" r:id="rId14" imgW="190500" imgH="203200" progId="Equation.DSMT4">
                    <p:embed/>
                  </p:oleObj>
                </mc:Choice>
                <mc:Fallback>
                  <p:oleObj name="Equation" r:id="rId14" imgW="1905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2133600"/>
                          <a:ext cx="312738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6177992"/>
                </p:ext>
              </p:extLst>
            </p:nvPr>
          </p:nvGraphicFramePr>
          <p:xfrm>
            <a:off x="5867400" y="2743200"/>
            <a:ext cx="2286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7743" name="Equation" r:id="rId16" imgW="139700" imgH="203200" progId="Equation.DSMT4">
                    <p:embed/>
                  </p:oleObj>
                </mc:Choice>
                <mc:Fallback>
                  <p:oleObj name="Equation" r:id="rId16" imgW="1397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2743200"/>
                          <a:ext cx="22860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0" name="TextBox 119"/>
          <p:cNvSpPr txBox="1"/>
          <p:nvPr/>
        </p:nvSpPr>
        <p:spPr>
          <a:xfrm>
            <a:off x="611693" y="2956789"/>
            <a:ext cx="4608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With 3 amps </a:t>
            </a:r>
            <a:r>
              <a:rPr lang="en-US" sz="2000" dirty="0" smtClean="0">
                <a:latin typeface="Times New Roman"/>
                <a:cs typeface="Times New Roman"/>
              </a:rPr>
              <a:t>coming in, that means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 amps </a:t>
            </a:r>
            <a:r>
              <a:rPr lang="en-US" sz="2000" dirty="0" smtClean="0">
                <a:latin typeface="Times New Roman"/>
                <a:cs typeface="Times New Roman"/>
              </a:rPr>
              <a:t>should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pass through the upper branch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44993" y="4201389"/>
            <a:ext cx="849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Note: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AP questions</a:t>
            </a:r>
            <a:r>
              <a:rPr lang="en-US" sz="2000" dirty="0" smtClean="0">
                <a:latin typeface="Times New Roman"/>
                <a:cs typeface="Times New Roman"/>
              </a:rPr>
              <a:t> often have easy, non-mathematical, use-your-head solutions like this.  That is why I’m showing you screwball problems like this.  We will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get into </a:t>
            </a:r>
            <a:r>
              <a:rPr lang="en-US" sz="2000" dirty="0" smtClean="0">
                <a:latin typeface="Times New Roman"/>
                <a:cs typeface="Times New Roman"/>
              </a:rPr>
              <a:t>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more formal approach </a:t>
            </a:r>
            <a:r>
              <a:rPr lang="en-US" sz="2000" dirty="0" smtClean="0">
                <a:latin typeface="Times New Roman"/>
                <a:cs typeface="Times New Roman"/>
              </a:rPr>
              <a:t>for analyzing circuit problems shortly.</a:t>
            </a:r>
          </a:p>
        </p:txBody>
      </p:sp>
    </p:spTree>
    <p:extLst>
      <p:ext uri="{BB962C8B-B14F-4D97-AF65-F5344CB8AC3E}">
        <p14:creationId xmlns:p14="http://schemas.microsoft.com/office/powerpoint/2010/main" val="17923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50" grpId="0"/>
      <p:bldP spid="120" grpId="0"/>
      <p:bldP spid="1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63786" y="100718"/>
            <a:ext cx="863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Some Definitions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43.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586" y="1193800"/>
            <a:ext cx="4828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A branch: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section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lang="en-US" sz="2000" dirty="0" smtClean="0">
                <a:latin typeface="Times New Roman"/>
                <a:cs typeface="Times New Roman"/>
              </a:rPr>
              <a:t>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circuit</a:t>
            </a:r>
            <a:r>
              <a:rPr lang="en-US" sz="2000" dirty="0" smtClean="0">
                <a:latin typeface="Times New Roman"/>
                <a:cs typeface="Times New Roman"/>
              </a:rPr>
              <a:t> in which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 </a:t>
            </a:r>
            <a:r>
              <a:rPr lang="en-US" sz="2000" dirty="0" smtClean="0">
                <a:latin typeface="Times New Roman"/>
                <a:cs typeface="Times New Roman"/>
              </a:rPr>
              <a:t>is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same everywhere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pSp>
        <p:nvGrpSpPr>
          <p:cNvPr id="88" name="Group 40"/>
          <p:cNvGrpSpPr>
            <a:grpSpLocks/>
          </p:cNvGrpSpPr>
          <p:nvPr/>
        </p:nvGrpSpPr>
        <p:grpSpPr bwMode="auto">
          <a:xfrm>
            <a:off x="6118854" y="1117972"/>
            <a:ext cx="478466" cy="299762"/>
            <a:chOff x="4320" y="1536"/>
            <a:chExt cx="384" cy="240"/>
          </a:xfrm>
        </p:grpSpPr>
        <p:sp>
          <p:nvSpPr>
            <p:cNvPr id="126" name="Line 24"/>
            <p:cNvSpPr>
              <a:spLocks noChangeShapeType="1"/>
            </p:cNvSpPr>
            <p:nvPr/>
          </p:nvSpPr>
          <p:spPr bwMode="auto">
            <a:xfrm flipV="1">
              <a:off x="4320" y="1536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25"/>
            <p:cNvSpPr>
              <a:spLocks noChangeShapeType="1"/>
            </p:cNvSpPr>
            <p:nvPr/>
          </p:nvSpPr>
          <p:spPr bwMode="auto">
            <a:xfrm>
              <a:off x="4368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26"/>
            <p:cNvSpPr>
              <a:spLocks noChangeShapeType="1"/>
            </p:cNvSpPr>
            <p:nvPr/>
          </p:nvSpPr>
          <p:spPr bwMode="auto">
            <a:xfrm flipV="1">
              <a:off x="4464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27"/>
            <p:cNvSpPr>
              <a:spLocks noChangeShapeType="1"/>
            </p:cNvSpPr>
            <p:nvPr/>
          </p:nvSpPr>
          <p:spPr bwMode="auto">
            <a:xfrm>
              <a:off x="4560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28"/>
            <p:cNvSpPr>
              <a:spLocks noChangeShapeType="1"/>
            </p:cNvSpPr>
            <p:nvPr/>
          </p:nvSpPr>
          <p:spPr bwMode="auto">
            <a:xfrm flipV="1">
              <a:off x="4656" y="1632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" name="Line 41"/>
          <p:cNvSpPr>
            <a:spLocks noChangeShapeType="1"/>
          </p:cNvSpPr>
          <p:nvPr/>
        </p:nvSpPr>
        <p:spPr bwMode="auto">
          <a:xfrm>
            <a:off x="5640388" y="1297637"/>
            <a:ext cx="47846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42"/>
          <p:cNvSpPr>
            <a:spLocks noChangeShapeType="1"/>
          </p:cNvSpPr>
          <p:nvPr/>
        </p:nvSpPr>
        <p:spPr bwMode="auto">
          <a:xfrm>
            <a:off x="6597319" y="1238069"/>
            <a:ext cx="112794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43"/>
          <p:cNvSpPr>
            <a:spLocks noChangeShapeType="1"/>
          </p:cNvSpPr>
          <p:nvPr/>
        </p:nvSpPr>
        <p:spPr bwMode="auto">
          <a:xfrm>
            <a:off x="7194921" y="1238069"/>
            <a:ext cx="0" cy="5380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44"/>
          <p:cNvSpPr>
            <a:spLocks noChangeShapeType="1"/>
          </p:cNvSpPr>
          <p:nvPr/>
        </p:nvSpPr>
        <p:spPr bwMode="auto">
          <a:xfrm>
            <a:off x="7254489" y="2253607"/>
            <a:ext cx="0" cy="6581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48"/>
          <p:cNvSpPr>
            <a:spLocks noChangeShapeType="1"/>
          </p:cNvSpPr>
          <p:nvPr/>
        </p:nvSpPr>
        <p:spPr bwMode="auto">
          <a:xfrm>
            <a:off x="8647611" y="1191952"/>
            <a:ext cx="0" cy="5995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" name="Group 49"/>
          <p:cNvGrpSpPr>
            <a:grpSpLocks/>
          </p:cNvGrpSpPr>
          <p:nvPr/>
        </p:nvGrpSpPr>
        <p:grpSpPr bwMode="auto">
          <a:xfrm rot="5457964">
            <a:off x="6985953" y="1865935"/>
            <a:ext cx="477504" cy="297840"/>
            <a:chOff x="4320" y="1536"/>
            <a:chExt cx="384" cy="240"/>
          </a:xfrm>
        </p:grpSpPr>
        <p:sp>
          <p:nvSpPr>
            <p:cNvPr id="121" name="Line 50"/>
            <p:cNvSpPr>
              <a:spLocks noChangeShapeType="1"/>
            </p:cNvSpPr>
            <p:nvPr/>
          </p:nvSpPr>
          <p:spPr bwMode="auto">
            <a:xfrm flipV="1">
              <a:off x="4320" y="1536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51"/>
            <p:cNvSpPr>
              <a:spLocks noChangeShapeType="1"/>
            </p:cNvSpPr>
            <p:nvPr/>
          </p:nvSpPr>
          <p:spPr bwMode="auto">
            <a:xfrm>
              <a:off x="4368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52"/>
            <p:cNvSpPr>
              <a:spLocks noChangeShapeType="1"/>
            </p:cNvSpPr>
            <p:nvPr/>
          </p:nvSpPr>
          <p:spPr bwMode="auto">
            <a:xfrm flipV="1">
              <a:off x="4464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53"/>
            <p:cNvSpPr>
              <a:spLocks noChangeShapeType="1"/>
            </p:cNvSpPr>
            <p:nvPr/>
          </p:nvSpPr>
          <p:spPr bwMode="auto">
            <a:xfrm>
              <a:off x="4560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54"/>
            <p:cNvSpPr>
              <a:spLocks noChangeShapeType="1"/>
            </p:cNvSpPr>
            <p:nvPr/>
          </p:nvSpPr>
          <p:spPr bwMode="auto">
            <a:xfrm flipV="1">
              <a:off x="4656" y="1632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" name="Line 74"/>
          <p:cNvSpPr>
            <a:spLocks noChangeShapeType="1"/>
          </p:cNvSpPr>
          <p:nvPr/>
        </p:nvSpPr>
        <p:spPr bwMode="auto">
          <a:xfrm>
            <a:off x="8687964" y="2252646"/>
            <a:ext cx="0" cy="6590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" name="Group 87"/>
          <p:cNvGrpSpPr>
            <a:grpSpLocks/>
          </p:cNvGrpSpPr>
          <p:nvPr/>
        </p:nvGrpSpPr>
        <p:grpSpPr bwMode="auto">
          <a:xfrm rot="5457964">
            <a:off x="8419428" y="1864013"/>
            <a:ext cx="478466" cy="298801"/>
            <a:chOff x="4320" y="1536"/>
            <a:chExt cx="384" cy="240"/>
          </a:xfrm>
        </p:grpSpPr>
        <p:sp>
          <p:nvSpPr>
            <p:cNvPr id="116" name="Line 88"/>
            <p:cNvSpPr>
              <a:spLocks noChangeShapeType="1"/>
            </p:cNvSpPr>
            <p:nvPr/>
          </p:nvSpPr>
          <p:spPr bwMode="auto">
            <a:xfrm flipV="1">
              <a:off x="4320" y="1536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89"/>
            <p:cNvSpPr>
              <a:spLocks noChangeShapeType="1"/>
            </p:cNvSpPr>
            <p:nvPr/>
          </p:nvSpPr>
          <p:spPr bwMode="auto">
            <a:xfrm>
              <a:off x="4368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90"/>
            <p:cNvSpPr>
              <a:spLocks noChangeShapeType="1"/>
            </p:cNvSpPr>
            <p:nvPr/>
          </p:nvSpPr>
          <p:spPr bwMode="auto">
            <a:xfrm flipV="1">
              <a:off x="4464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91"/>
            <p:cNvSpPr>
              <a:spLocks noChangeShapeType="1"/>
            </p:cNvSpPr>
            <p:nvPr/>
          </p:nvSpPr>
          <p:spPr bwMode="auto">
            <a:xfrm>
              <a:off x="4560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92"/>
            <p:cNvSpPr>
              <a:spLocks noChangeShapeType="1"/>
            </p:cNvSpPr>
            <p:nvPr/>
          </p:nvSpPr>
          <p:spPr bwMode="auto">
            <a:xfrm flipV="1">
              <a:off x="4656" y="1632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Line 93"/>
          <p:cNvSpPr>
            <a:spLocks noChangeShapeType="1"/>
          </p:cNvSpPr>
          <p:nvPr/>
        </p:nvSpPr>
        <p:spPr bwMode="auto">
          <a:xfrm flipH="1">
            <a:off x="5640388" y="2911737"/>
            <a:ext cx="30475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101"/>
          <p:cNvSpPr>
            <a:spLocks noChangeShapeType="1"/>
          </p:cNvSpPr>
          <p:nvPr/>
        </p:nvSpPr>
        <p:spPr bwMode="auto">
          <a:xfrm>
            <a:off x="5640388" y="1297637"/>
            <a:ext cx="0" cy="71769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102"/>
          <p:cNvSpPr>
            <a:spLocks noChangeShapeType="1"/>
          </p:cNvSpPr>
          <p:nvPr/>
        </p:nvSpPr>
        <p:spPr bwMode="auto">
          <a:xfrm>
            <a:off x="5342548" y="2015335"/>
            <a:ext cx="59760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103"/>
          <p:cNvSpPr>
            <a:spLocks noChangeShapeType="1"/>
          </p:cNvSpPr>
          <p:nvPr/>
        </p:nvSpPr>
        <p:spPr bwMode="auto">
          <a:xfrm>
            <a:off x="5580820" y="2134471"/>
            <a:ext cx="1191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104"/>
          <p:cNvSpPr>
            <a:spLocks noChangeShapeType="1"/>
          </p:cNvSpPr>
          <p:nvPr/>
        </p:nvSpPr>
        <p:spPr bwMode="auto">
          <a:xfrm>
            <a:off x="5640388" y="2134471"/>
            <a:ext cx="0" cy="77726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" name="Group 108"/>
          <p:cNvGrpSpPr>
            <a:grpSpLocks/>
          </p:cNvGrpSpPr>
          <p:nvPr/>
        </p:nvGrpSpPr>
        <p:grpSpPr bwMode="auto">
          <a:xfrm>
            <a:off x="7725268" y="1053600"/>
            <a:ext cx="478466" cy="299762"/>
            <a:chOff x="4320" y="1536"/>
            <a:chExt cx="384" cy="240"/>
          </a:xfrm>
        </p:grpSpPr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 flipV="1">
              <a:off x="4320" y="1536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>
              <a:off x="4368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 flipV="1">
              <a:off x="4464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auto">
            <a:xfrm>
              <a:off x="4560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auto">
            <a:xfrm flipV="1">
              <a:off x="4656" y="1632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" name="Line 114"/>
          <p:cNvSpPr>
            <a:spLocks noChangeShapeType="1"/>
          </p:cNvSpPr>
          <p:nvPr/>
        </p:nvSpPr>
        <p:spPr bwMode="auto">
          <a:xfrm>
            <a:off x="8186440" y="1191952"/>
            <a:ext cx="46117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32275" y="2011502"/>
            <a:ext cx="482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--elements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series </a:t>
            </a:r>
            <a:r>
              <a:rPr lang="en-US" sz="2000" dirty="0" smtClean="0">
                <a:latin typeface="Times New Roman"/>
                <a:cs typeface="Times New Roman"/>
              </a:rPr>
              <a:t>are a part of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single branch </a:t>
            </a:r>
            <a:r>
              <a:rPr lang="en-US" sz="2000" dirty="0" smtClean="0">
                <a:latin typeface="Times New Roman"/>
                <a:cs typeface="Times New Roman"/>
              </a:rPr>
              <a:t>(look at sketch).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2275" y="2664366"/>
            <a:ext cx="482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--in the circuit </a:t>
            </a:r>
            <a:r>
              <a:rPr lang="en-US" sz="2000" dirty="0" smtClean="0">
                <a:latin typeface="Times New Roman"/>
                <a:cs typeface="Times New Roman"/>
              </a:rPr>
              <a:t>to the right, there 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three branches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4586" y="3429804"/>
            <a:ext cx="8586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A node: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junction</a:t>
            </a:r>
            <a:r>
              <a:rPr lang="en-US" sz="2000" dirty="0" smtClean="0">
                <a:latin typeface="Times New Roman"/>
                <a:cs typeface="Times New Roman"/>
              </a:rPr>
              <a:t> where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 can split up </a:t>
            </a:r>
            <a:r>
              <a:rPr lang="en-US" sz="2000" dirty="0" smtClean="0">
                <a:latin typeface="Times New Roman"/>
                <a:cs typeface="Times New Roman"/>
              </a:rPr>
              <a:t>or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 added to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2275" y="3955406"/>
            <a:ext cx="836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--elements </a:t>
            </a:r>
            <a:r>
              <a:rPr lang="en-US" sz="2000" dirty="0" smtClean="0">
                <a:latin typeface="Times New Roman"/>
                <a:cs typeface="Times New Roman"/>
              </a:rPr>
              <a:t>in parallel have nodes internal to the combination.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2275" y="4355516"/>
            <a:ext cx="8506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--in the circuit </a:t>
            </a:r>
            <a:r>
              <a:rPr lang="en-US" sz="2000" dirty="0" smtClean="0">
                <a:latin typeface="Times New Roman"/>
                <a:cs typeface="Times New Roman"/>
              </a:rPr>
              <a:t>above, there 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two nodes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3786" y="4786852"/>
            <a:ext cx="8586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A loop: </a:t>
            </a:r>
            <a:r>
              <a:rPr lang="en-US" sz="2000" dirty="0" smtClean="0">
                <a:latin typeface="Times New Roman"/>
                <a:cs typeface="Times New Roman"/>
              </a:rPr>
              <a:t>Any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closed path </a:t>
            </a:r>
            <a:r>
              <a:rPr lang="en-US" sz="2000" dirty="0" smtClean="0">
                <a:latin typeface="Times New Roman"/>
                <a:cs typeface="Times New Roman"/>
              </a:rPr>
              <a:t>inside a circuit.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1475" y="5306164"/>
            <a:ext cx="8506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--in a circuit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loops </a:t>
            </a:r>
            <a:r>
              <a:rPr lang="en-US" sz="2000" dirty="0" smtClean="0">
                <a:latin typeface="Times New Roman"/>
                <a:cs typeface="Times New Roman"/>
              </a:rPr>
              <a:t>can be traverse in a clockwise or counterclockwise direction.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5656" y="1392336"/>
            <a:ext cx="2726286" cy="1418597"/>
            <a:chOff x="5815656" y="1392336"/>
            <a:chExt cx="2726286" cy="1418597"/>
          </a:xfrm>
        </p:grpSpPr>
        <p:sp>
          <p:nvSpPr>
            <p:cNvPr id="3" name="Freeform 2"/>
            <p:cNvSpPr/>
            <p:nvPr/>
          </p:nvSpPr>
          <p:spPr>
            <a:xfrm>
              <a:off x="5815656" y="1456267"/>
              <a:ext cx="1169344" cy="1317232"/>
            </a:xfrm>
            <a:custGeom>
              <a:avLst/>
              <a:gdLst>
                <a:gd name="connsiteX0" fmla="*/ 1131244 w 1169344"/>
                <a:gd name="connsiteY0" fmla="*/ 0 h 1317232"/>
                <a:gd name="connsiteX1" fmla="*/ 530111 w 1169344"/>
                <a:gd name="connsiteY1" fmla="*/ 0 h 1317232"/>
                <a:gd name="connsiteX2" fmla="*/ 216844 w 1169344"/>
                <a:gd name="connsiteY2" fmla="*/ 25400 h 1317232"/>
                <a:gd name="connsiteX3" fmla="*/ 68677 w 1169344"/>
                <a:gd name="connsiteY3" fmla="*/ 127000 h 1317232"/>
                <a:gd name="connsiteX4" fmla="*/ 9411 w 1169344"/>
                <a:gd name="connsiteY4" fmla="*/ 258233 h 1317232"/>
                <a:gd name="connsiteX5" fmla="*/ 5177 w 1169344"/>
                <a:gd name="connsiteY5" fmla="*/ 660400 h 1317232"/>
                <a:gd name="connsiteX6" fmla="*/ 5177 w 1169344"/>
                <a:gd name="connsiteY6" fmla="*/ 1045633 h 1317232"/>
                <a:gd name="connsiteX7" fmla="*/ 72911 w 1169344"/>
                <a:gd name="connsiteY7" fmla="*/ 1210733 h 1317232"/>
                <a:gd name="connsiteX8" fmla="*/ 221077 w 1169344"/>
                <a:gd name="connsiteY8" fmla="*/ 1295400 h 1317232"/>
                <a:gd name="connsiteX9" fmla="*/ 551277 w 1169344"/>
                <a:gd name="connsiteY9" fmla="*/ 1316566 h 1317232"/>
                <a:gd name="connsiteX10" fmla="*/ 1169344 w 1169344"/>
                <a:gd name="connsiteY10" fmla="*/ 1312333 h 131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9344" h="1317232">
                  <a:moveTo>
                    <a:pt x="1131244" y="0"/>
                  </a:moveTo>
                  <a:lnTo>
                    <a:pt x="530111" y="0"/>
                  </a:lnTo>
                  <a:cubicBezTo>
                    <a:pt x="377711" y="4233"/>
                    <a:pt x="293750" y="4233"/>
                    <a:pt x="216844" y="25400"/>
                  </a:cubicBezTo>
                  <a:cubicBezTo>
                    <a:pt x="139938" y="46567"/>
                    <a:pt x="103249" y="88194"/>
                    <a:pt x="68677" y="127000"/>
                  </a:cubicBezTo>
                  <a:cubicBezTo>
                    <a:pt x="34105" y="165806"/>
                    <a:pt x="19994" y="169333"/>
                    <a:pt x="9411" y="258233"/>
                  </a:cubicBezTo>
                  <a:cubicBezTo>
                    <a:pt x="-1172" y="347133"/>
                    <a:pt x="5883" y="529167"/>
                    <a:pt x="5177" y="660400"/>
                  </a:cubicBezTo>
                  <a:cubicBezTo>
                    <a:pt x="4471" y="791633"/>
                    <a:pt x="-6112" y="953911"/>
                    <a:pt x="5177" y="1045633"/>
                  </a:cubicBezTo>
                  <a:cubicBezTo>
                    <a:pt x="16466" y="1137355"/>
                    <a:pt x="36928" y="1169105"/>
                    <a:pt x="72911" y="1210733"/>
                  </a:cubicBezTo>
                  <a:cubicBezTo>
                    <a:pt x="108894" y="1252361"/>
                    <a:pt x="141349" y="1277761"/>
                    <a:pt x="221077" y="1295400"/>
                  </a:cubicBezTo>
                  <a:cubicBezTo>
                    <a:pt x="300805" y="1313039"/>
                    <a:pt x="393233" y="1313744"/>
                    <a:pt x="551277" y="1316566"/>
                  </a:cubicBezTo>
                  <a:cubicBezTo>
                    <a:pt x="709321" y="1319388"/>
                    <a:pt x="1169344" y="1312333"/>
                    <a:pt x="1169344" y="1312333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 flipH="1">
              <a:off x="7372598" y="1456267"/>
              <a:ext cx="1169344" cy="1317232"/>
            </a:xfrm>
            <a:custGeom>
              <a:avLst/>
              <a:gdLst>
                <a:gd name="connsiteX0" fmla="*/ 1131244 w 1169344"/>
                <a:gd name="connsiteY0" fmla="*/ 0 h 1317232"/>
                <a:gd name="connsiteX1" fmla="*/ 530111 w 1169344"/>
                <a:gd name="connsiteY1" fmla="*/ 0 h 1317232"/>
                <a:gd name="connsiteX2" fmla="*/ 216844 w 1169344"/>
                <a:gd name="connsiteY2" fmla="*/ 25400 h 1317232"/>
                <a:gd name="connsiteX3" fmla="*/ 68677 w 1169344"/>
                <a:gd name="connsiteY3" fmla="*/ 127000 h 1317232"/>
                <a:gd name="connsiteX4" fmla="*/ 9411 w 1169344"/>
                <a:gd name="connsiteY4" fmla="*/ 258233 h 1317232"/>
                <a:gd name="connsiteX5" fmla="*/ 5177 w 1169344"/>
                <a:gd name="connsiteY5" fmla="*/ 660400 h 1317232"/>
                <a:gd name="connsiteX6" fmla="*/ 5177 w 1169344"/>
                <a:gd name="connsiteY6" fmla="*/ 1045633 h 1317232"/>
                <a:gd name="connsiteX7" fmla="*/ 72911 w 1169344"/>
                <a:gd name="connsiteY7" fmla="*/ 1210733 h 1317232"/>
                <a:gd name="connsiteX8" fmla="*/ 221077 w 1169344"/>
                <a:gd name="connsiteY8" fmla="*/ 1295400 h 1317232"/>
                <a:gd name="connsiteX9" fmla="*/ 551277 w 1169344"/>
                <a:gd name="connsiteY9" fmla="*/ 1316566 h 1317232"/>
                <a:gd name="connsiteX10" fmla="*/ 1169344 w 1169344"/>
                <a:gd name="connsiteY10" fmla="*/ 1312333 h 131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9344" h="1317232">
                  <a:moveTo>
                    <a:pt x="1131244" y="0"/>
                  </a:moveTo>
                  <a:lnTo>
                    <a:pt x="530111" y="0"/>
                  </a:lnTo>
                  <a:cubicBezTo>
                    <a:pt x="377711" y="4233"/>
                    <a:pt x="293750" y="4233"/>
                    <a:pt x="216844" y="25400"/>
                  </a:cubicBezTo>
                  <a:cubicBezTo>
                    <a:pt x="139938" y="46567"/>
                    <a:pt x="103249" y="88194"/>
                    <a:pt x="68677" y="127000"/>
                  </a:cubicBezTo>
                  <a:cubicBezTo>
                    <a:pt x="34105" y="165806"/>
                    <a:pt x="19994" y="169333"/>
                    <a:pt x="9411" y="258233"/>
                  </a:cubicBezTo>
                  <a:cubicBezTo>
                    <a:pt x="-1172" y="347133"/>
                    <a:pt x="5883" y="529167"/>
                    <a:pt x="5177" y="660400"/>
                  </a:cubicBezTo>
                  <a:cubicBezTo>
                    <a:pt x="4471" y="791633"/>
                    <a:pt x="-6112" y="953911"/>
                    <a:pt x="5177" y="1045633"/>
                  </a:cubicBezTo>
                  <a:cubicBezTo>
                    <a:pt x="16466" y="1137355"/>
                    <a:pt x="36928" y="1169105"/>
                    <a:pt x="72911" y="1210733"/>
                  </a:cubicBezTo>
                  <a:cubicBezTo>
                    <a:pt x="108894" y="1252361"/>
                    <a:pt x="141349" y="1277761"/>
                    <a:pt x="221077" y="1295400"/>
                  </a:cubicBezTo>
                  <a:cubicBezTo>
                    <a:pt x="300805" y="1313039"/>
                    <a:pt x="393233" y="1313744"/>
                    <a:pt x="551277" y="1316566"/>
                  </a:cubicBezTo>
                  <a:cubicBezTo>
                    <a:pt x="709321" y="1319388"/>
                    <a:pt x="1169344" y="1312333"/>
                    <a:pt x="1169344" y="1312333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107767" y="1417734"/>
              <a:ext cx="0" cy="1393199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109645" y="1392336"/>
              <a:ext cx="6165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branch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42112" y="1406236"/>
              <a:ext cx="6165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branch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rot="16200000">
              <a:off x="6661018" y="1961225"/>
              <a:ext cx="6165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branch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99956" y="1210129"/>
            <a:ext cx="2902177" cy="1651605"/>
            <a:chOff x="5699956" y="1222828"/>
            <a:chExt cx="2902177" cy="1651605"/>
          </a:xfrm>
        </p:grpSpPr>
        <p:sp>
          <p:nvSpPr>
            <p:cNvPr id="8" name="Rounded Rectangle 7"/>
            <p:cNvSpPr/>
            <p:nvPr/>
          </p:nvSpPr>
          <p:spPr>
            <a:xfrm>
              <a:off x="6053667" y="1683235"/>
              <a:ext cx="777101" cy="981131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109646" y="2407975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Loop 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7516142" y="1683235"/>
              <a:ext cx="777101" cy="981131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572121" y="2407975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Loop 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5699956" y="1297637"/>
              <a:ext cx="2902177" cy="1576796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302670" y="1222828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Loop 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481475" y="5706274"/>
            <a:ext cx="8506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--in the circuit </a:t>
            </a:r>
            <a:r>
              <a:rPr lang="en-US" sz="2000" dirty="0" smtClean="0">
                <a:latin typeface="Times New Roman"/>
                <a:cs typeface="Times New Roman"/>
              </a:rPr>
              <a:t>above, there 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three loops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96113" y="996950"/>
            <a:ext cx="469368" cy="2087297"/>
            <a:chOff x="6996113" y="996950"/>
            <a:chExt cx="469368" cy="2087297"/>
          </a:xfrm>
        </p:grpSpPr>
        <p:graphicFrame>
          <p:nvGraphicFramePr>
            <p:cNvPr id="14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626895"/>
                </p:ext>
              </p:extLst>
            </p:nvPr>
          </p:nvGraphicFramePr>
          <p:xfrm>
            <a:off x="7059081" y="2890572"/>
            <a:ext cx="406400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8731" name="Equation" r:id="rId4" imgW="342900" imgH="165100" progId="Equation.DSMT4">
                    <p:embed/>
                  </p:oleObj>
                </mc:Choice>
                <mc:Fallback>
                  <p:oleObj name="Equation" r:id="rId4" imgW="3429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9081" y="2890572"/>
                          <a:ext cx="406400" cy="193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9858346"/>
                </p:ext>
              </p:extLst>
            </p:nvPr>
          </p:nvGraphicFramePr>
          <p:xfrm>
            <a:off x="6996113" y="996950"/>
            <a:ext cx="406400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8732" name="Equation" r:id="rId6" imgW="342900" imgH="165100" progId="Equation.DSMT4">
                    <p:embed/>
                  </p:oleObj>
                </mc:Choice>
                <mc:Fallback>
                  <p:oleObj name="Equation" r:id="rId6" imgW="3429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6113" y="996950"/>
                          <a:ext cx="406400" cy="193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1339132"/>
                </p:ext>
              </p:extLst>
            </p:nvPr>
          </p:nvGraphicFramePr>
          <p:xfrm>
            <a:off x="7123256" y="1139079"/>
            <a:ext cx="152400" cy="196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8733" name="Equation" r:id="rId8" imgW="88900" imgH="114300" progId="Equation.DSMT4">
                    <p:embed/>
                  </p:oleObj>
                </mc:Choice>
                <mc:Fallback>
                  <p:oleObj name="Equation" r:id="rId8" imgW="88900" imgH="114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3256" y="1139079"/>
                          <a:ext cx="152400" cy="196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9695415"/>
                </p:ext>
              </p:extLst>
            </p:nvPr>
          </p:nvGraphicFramePr>
          <p:xfrm>
            <a:off x="7182522" y="2830245"/>
            <a:ext cx="152400" cy="196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8734" name="Equation" r:id="rId10" imgW="88900" imgH="114300" progId="Equation.DSMT4">
                    <p:embed/>
                  </p:oleObj>
                </mc:Choice>
                <mc:Fallback>
                  <p:oleObj name="Equation" r:id="rId10" imgW="88900" imgH="114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2522" y="2830245"/>
                          <a:ext cx="152400" cy="196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94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5" grpId="0"/>
      <p:bldP spid="78" grpId="0"/>
      <p:bldP spid="79" grpId="0"/>
      <p:bldP spid="80" grpId="0"/>
      <p:bldP spid="81" grpId="0"/>
      <p:bldP spid="82" grpId="0"/>
      <p:bldP spid="84" grpId="0"/>
      <p:bldP spid="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Screen shot 2010-01-08 at 7.00.17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228600"/>
            <a:ext cx="2298700" cy="215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675007"/>
              </p:ext>
            </p:extLst>
          </p:nvPr>
        </p:nvGraphicFramePr>
        <p:xfrm>
          <a:off x="1090613" y="1008063"/>
          <a:ext cx="422275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636" name="Equation" r:id="rId5" imgW="2463800" imgH="1231900" progId="Equation.DSMT4">
                  <p:embed/>
                </p:oleObj>
              </mc:Choice>
              <mc:Fallback>
                <p:oleObj name="Equation" r:id="rId5" imgW="2463800" imgH="123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0613" y="1008063"/>
                        <a:ext cx="4222750" cy="211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9213" y="368300"/>
            <a:ext cx="446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Using conservation of momentum: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28900" y="1966131"/>
            <a:ext cx="248881" cy="34539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43300" y="1966131"/>
            <a:ext cx="248881" cy="345392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806" y="3399179"/>
            <a:ext cx="846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where again, the </a:t>
            </a:r>
            <a:r>
              <a:rPr lang="en-US" sz="2000" dirty="0" smtClean="0">
                <a:latin typeface="Times New Roman"/>
                <a:cs typeface="Times New Roman"/>
              </a:rPr>
              <a:t>negative sign suggests the final velocity is in the same direction as the original direction-of-motion of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3m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mass.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806" y="4885079"/>
            <a:ext cx="846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Clearly,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conservation of momentum </a:t>
            </a:r>
            <a:r>
              <a:rPr lang="en-US" sz="2000" dirty="0" smtClean="0">
                <a:latin typeface="Times New Roman"/>
                <a:cs typeface="Times New Roman"/>
              </a:rPr>
              <a:t>is the easier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way to go here</a:t>
            </a:r>
            <a:r>
              <a:rPr lang="en-US" sz="2000" dirty="0" smtClean="0">
                <a:latin typeface="Times New Roman"/>
                <a:cs typeface="Times New Roman"/>
              </a:rPr>
              <a:t>, but both are educational.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4" name="Rectangle 18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25" name="Text Box 19"/>
          <p:cNvSpPr txBox="1">
            <a:spLocks/>
          </p:cNvSpPr>
          <p:nvPr/>
        </p:nvSpPr>
        <p:spPr bwMode="auto">
          <a:xfrm>
            <a:off x="8607180" y="6477000"/>
            <a:ext cx="351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4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740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63786" y="100718"/>
            <a:ext cx="863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Kirchoff’s</a:t>
            </a:r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 Laws—the Formal Approach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13302" y="2531080"/>
            <a:ext cx="5278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Kirchoff’s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 First Law: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sum of the currents into a node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equals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sum of the currents out of a node</a:t>
            </a:r>
            <a:r>
              <a:rPr lang="en-US" sz="2000" dirty="0" smtClean="0">
                <a:latin typeface="Times New Roman"/>
                <a:cs typeface="Times New Roman"/>
              </a:rPr>
              <a:t>.  Mathematically, this is written as:</a:t>
            </a:r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44.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79134"/>
              </p:ext>
            </p:extLst>
          </p:nvPr>
        </p:nvGraphicFramePr>
        <p:xfrm>
          <a:off x="5294923" y="2084388"/>
          <a:ext cx="1968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855" name="Equation" r:id="rId4" imgW="114300" imgH="139700" progId="Equation.DSMT4">
                  <p:embed/>
                </p:oleObj>
              </mc:Choice>
              <mc:Fallback>
                <p:oleObj name="Equation" r:id="rId4" imgW="1143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923" y="2084388"/>
                        <a:ext cx="1968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4586" y="952500"/>
            <a:ext cx="4828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With the definitions </a:t>
            </a:r>
            <a:r>
              <a:rPr lang="en-US" sz="2000" dirty="0" smtClean="0">
                <a:latin typeface="Times New Roman"/>
                <a:cs typeface="Times New Roman"/>
              </a:rPr>
              <a:t>under your belt, </a:t>
            </a:r>
            <a:r>
              <a:rPr lang="en-US" sz="2000" dirty="0" err="1" smtClean="0">
                <a:latin typeface="Times New Roman"/>
                <a:cs typeface="Times New Roman"/>
              </a:rPr>
              <a:t>Kirchoff’s</a:t>
            </a:r>
            <a:r>
              <a:rPr lang="en-US" sz="2000" dirty="0" smtClean="0">
                <a:latin typeface="Times New Roman"/>
                <a:cs typeface="Times New Roman"/>
              </a:rPr>
              <a:t> Laws are simple (and you’ve been inadvertently using them in the seat-of-the-pants evaluations).  They are: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7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753393"/>
              </p:ext>
            </p:extLst>
          </p:nvPr>
        </p:nvGraphicFramePr>
        <p:xfrm>
          <a:off x="6170461" y="768722"/>
          <a:ext cx="3270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856" name="Equation" r:id="rId6" imgW="190500" imgH="203200" progId="Equation.DSMT4">
                  <p:embed/>
                </p:oleObj>
              </mc:Choice>
              <mc:Fallback>
                <p:oleObj name="Equation" r:id="rId6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461" y="768722"/>
                        <a:ext cx="3270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" name="Group 40"/>
          <p:cNvGrpSpPr>
            <a:grpSpLocks/>
          </p:cNvGrpSpPr>
          <p:nvPr/>
        </p:nvGrpSpPr>
        <p:grpSpPr bwMode="auto">
          <a:xfrm>
            <a:off x="6118854" y="1117972"/>
            <a:ext cx="478466" cy="299762"/>
            <a:chOff x="4320" y="1536"/>
            <a:chExt cx="384" cy="240"/>
          </a:xfrm>
        </p:grpSpPr>
        <p:sp>
          <p:nvSpPr>
            <p:cNvPr id="126" name="Line 24"/>
            <p:cNvSpPr>
              <a:spLocks noChangeShapeType="1"/>
            </p:cNvSpPr>
            <p:nvPr/>
          </p:nvSpPr>
          <p:spPr bwMode="auto">
            <a:xfrm flipV="1">
              <a:off x="4320" y="1536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25"/>
            <p:cNvSpPr>
              <a:spLocks noChangeShapeType="1"/>
            </p:cNvSpPr>
            <p:nvPr/>
          </p:nvSpPr>
          <p:spPr bwMode="auto">
            <a:xfrm>
              <a:off x="4368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26"/>
            <p:cNvSpPr>
              <a:spLocks noChangeShapeType="1"/>
            </p:cNvSpPr>
            <p:nvPr/>
          </p:nvSpPr>
          <p:spPr bwMode="auto">
            <a:xfrm flipV="1">
              <a:off x="4464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27"/>
            <p:cNvSpPr>
              <a:spLocks noChangeShapeType="1"/>
            </p:cNvSpPr>
            <p:nvPr/>
          </p:nvSpPr>
          <p:spPr bwMode="auto">
            <a:xfrm>
              <a:off x="4560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28"/>
            <p:cNvSpPr>
              <a:spLocks noChangeShapeType="1"/>
            </p:cNvSpPr>
            <p:nvPr/>
          </p:nvSpPr>
          <p:spPr bwMode="auto">
            <a:xfrm flipV="1">
              <a:off x="4656" y="1632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" name="Line 41"/>
          <p:cNvSpPr>
            <a:spLocks noChangeShapeType="1"/>
          </p:cNvSpPr>
          <p:nvPr/>
        </p:nvSpPr>
        <p:spPr bwMode="auto">
          <a:xfrm>
            <a:off x="5640388" y="1297637"/>
            <a:ext cx="47846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42"/>
          <p:cNvSpPr>
            <a:spLocks noChangeShapeType="1"/>
          </p:cNvSpPr>
          <p:nvPr/>
        </p:nvSpPr>
        <p:spPr bwMode="auto">
          <a:xfrm>
            <a:off x="6597319" y="1238069"/>
            <a:ext cx="112794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43"/>
          <p:cNvSpPr>
            <a:spLocks noChangeShapeType="1"/>
          </p:cNvSpPr>
          <p:nvPr/>
        </p:nvSpPr>
        <p:spPr bwMode="auto">
          <a:xfrm>
            <a:off x="7194921" y="1238069"/>
            <a:ext cx="0" cy="5380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44"/>
          <p:cNvSpPr>
            <a:spLocks noChangeShapeType="1"/>
          </p:cNvSpPr>
          <p:nvPr/>
        </p:nvSpPr>
        <p:spPr bwMode="auto">
          <a:xfrm>
            <a:off x="7254489" y="2253607"/>
            <a:ext cx="0" cy="6581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48"/>
          <p:cNvSpPr>
            <a:spLocks noChangeShapeType="1"/>
          </p:cNvSpPr>
          <p:nvPr/>
        </p:nvSpPr>
        <p:spPr bwMode="auto">
          <a:xfrm>
            <a:off x="8647611" y="1191952"/>
            <a:ext cx="0" cy="5995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" name="Group 49"/>
          <p:cNvGrpSpPr>
            <a:grpSpLocks/>
          </p:cNvGrpSpPr>
          <p:nvPr/>
        </p:nvGrpSpPr>
        <p:grpSpPr bwMode="auto">
          <a:xfrm rot="5457964">
            <a:off x="6985953" y="1865935"/>
            <a:ext cx="477504" cy="297840"/>
            <a:chOff x="4320" y="1536"/>
            <a:chExt cx="384" cy="240"/>
          </a:xfrm>
        </p:grpSpPr>
        <p:sp>
          <p:nvSpPr>
            <p:cNvPr id="121" name="Line 50"/>
            <p:cNvSpPr>
              <a:spLocks noChangeShapeType="1"/>
            </p:cNvSpPr>
            <p:nvPr/>
          </p:nvSpPr>
          <p:spPr bwMode="auto">
            <a:xfrm flipV="1">
              <a:off x="4320" y="1536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51"/>
            <p:cNvSpPr>
              <a:spLocks noChangeShapeType="1"/>
            </p:cNvSpPr>
            <p:nvPr/>
          </p:nvSpPr>
          <p:spPr bwMode="auto">
            <a:xfrm>
              <a:off x="4368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52"/>
            <p:cNvSpPr>
              <a:spLocks noChangeShapeType="1"/>
            </p:cNvSpPr>
            <p:nvPr/>
          </p:nvSpPr>
          <p:spPr bwMode="auto">
            <a:xfrm flipV="1">
              <a:off x="4464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53"/>
            <p:cNvSpPr>
              <a:spLocks noChangeShapeType="1"/>
            </p:cNvSpPr>
            <p:nvPr/>
          </p:nvSpPr>
          <p:spPr bwMode="auto">
            <a:xfrm>
              <a:off x="4560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54"/>
            <p:cNvSpPr>
              <a:spLocks noChangeShapeType="1"/>
            </p:cNvSpPr>
            <p:nvPr/>
          </p:nvSpPr>
          <p:spPr bwMode="auto">
            <a:xfrm flipV="1">
              <a:off x="4656" y="1632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" name="Line 74"/>
          <p:cNvSpPr>
            <a:spLocks noChangeShapeType="1"/>
          </p:cNvSpPr>
          <p:nvPr/>
        </p:nvSpPr>
        <p:spPr bwMode="auto">
          <a:xfrm>
            <a:off x="8687964" y="2252646"/>
            <a:ext cx="0" cy="6590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" name="Group 87"/>
          <p:cNvGrpSpPr>
            <a:grpSpLocks/>
          </p:cNvGrpSpPr>
          <p:nvPr/>
        </p:nvGrpSpPr>
        <p:grpSpPr bwMode="auto">
          <a:xfrm rot="5457964">
            <a:off x="8419428" y="1864013"/>
            <a:ext cx="478466" cy="298801"/>
            <a:chOff x="4320" y="1536"/>
            <a:chExt cx="384" cy="240"/>
          </a:xfrm>
        </p:grpSpPr>
        <p:sp>
          <p:nvSpPr>
            <p:cNvPr id="116" name="Line 88"/>
            <p:cNvSpPr>
              <a:spLocks noChangeShapeType="1"/>
            </p:cNvSpPr>
            <p:nvPr/>
          </p:nvSpPr>
          <p:spPr bwMode="auto">
            <a:xfrm flipV="1">
              <a:off x="4320" y="1536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89"/>
            <p:cNvSpPr>
              <a:spLocks noChangeShapeType="1"/>
            </p:cNvSpPr>
            <p:nvPr/>
          </p:nvSpPr>
          <p:spPr bwMode="auto">
            <a:xfrm>
              <a:off x="4368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90"/>
            <p:cNvSpPr>
              <a:spLocks noChangeShapeType="1"/>
            </p:cNvSpPr>
            <p:nvPr/>
          </p:nvSpPr>
          <p:spPr bwMode="auto">
            <a:xfrm flipV="1">
              <a:off x="4464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91"/>
            <p:cNvSpPr>
              <a:spLocks noChangeShapeType="1"/>
            </p:cNvSpPr>
            <p:nvPr/>
          </p:nvSpPr>
          <p:spPr bwMode="auto">
            <a:xfrm>
              <a:off x="4560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92"/>
            <p:cNvSpPr>
              <a:spLocks noChangeShapeType="1"/>
            </p:cNvSpPr>
            <p:nvPr/>
          </p:nvSpPr>
          <p:spPr bwMode="auto">
            <a:xfrm flipV="1">
              <a:off x="4656" y="1632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Line 93"/>
          <p:cNvSpPr>
            <a:spLocks noChangeShapeType="1"/>
          </p:cNvSpPr>
          <p:nvPr/>
        </p:nvSpPr>
        <p:spPr bwMode="auto">
          <a:xfrm flipH="1">
            <a:off x="5640388" y="2911737"/>
            <a:ext cx="30475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101"/>
          <p:cNvSpPr>
            <a:spLocks noChangeShapeType="1"/>
          </p:cNvSpPr>
          <p:nvPr/>
        </p:nvSpPr>
        <p:spPr bwMode="auto">
          <a:xfrm>
            <a:off x="5640388" y="1297637"/>
            <a:ext cx="0" cy="71769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102"/>
          <p:cNvSpPr>
            <a:spLocks noChangeShapeType="1"/>
          </p:cNvSpPr>
          <p:nvPr/>
        </p:nvSpPr>
        <p:spPr bwMode="auto">
          <a:xfrm>
            <a:off x="5342548" y="2015335"/>
            <a:ext cx="59760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103"/>
          <p:cNvSpPr>
            <a:spLocks noChangeShapeType="1"/>
          </p:cNvSpPr>
          <p:nvPr/>
        </p:nvSpPr>
        <p:spPr bwMode="auto">
          <a:xfrm>
            <a:off x="5580820" y="2134471"/>
            <a:ext cx="1191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104"/>
          <p:cNvSpPr>
            <a:spLocks noChangeShapeType="1"/>
          </p:cNvSpPr>
          <p:nvPr/>
        </p:nvSpPr>
        <p:spPr bwMode="auto">
          <a:xfrm>
            <a:off x="5640388" y="2134471"/>
            <a:ext cx="0" cy="77726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" name="Group 108"/>
          <p:cNvGrpSpPr>
            <a:grpSpLocks/>
          </p:cNvGrpSpPr>
          <p:nvPr/>
        </p:nvGrpSpPr>
        <p:grpSpPr bwMode="auto">
          <a:xfrm>
            <a:off x="7725268" y="1053600"/>
            <a:ext cx="478466" cy="299762"/>
            <a:chOff x="4320" y="1536"/>
            <a:chExt cx="384" cy="240"/>
          </a:xfrm>
        </p:grpSpPr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 flipV="1">
              <a:off x="4320" y="1536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>
              <a:off x="4368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 flipV="1">
              <a:off x="4464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auto">
            <a:xfrm>
              <a:off x="4560" y="1536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auto">
            <a:xfrm flipV="1">
              <a:off x="4656" y="1632"/>
              <a:ext cx="4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" name="Line 114"/>
          <p:cNvSpPr>
            <a:spLocks noChangeShapeType="1"/>
          </p:cNvSpPr>
          <p:nvPr/>
        </p:nvSpPr>
        <p:spPr bwMode="auto">
          <a:xfrm>
            <a:off x="8186440" y="1191952"/>
            <a:ext cx="46117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63758"/>
              </p:ext>
            </p:extLst>
          </p:nvPr>
        </p:nvGraphicFramePr>
        <p:xfrm>
          <a:off x="7388239" y="1831495"/>
          <a:ext cx="3492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857" name="Equation" r:id="rId8" imgW="203200" imgH="203200" progId="Equation.DSMT4">
                  <p:embed/>
                </p:oleObj>
              </mc:Choice>
              <mc:Fallback>
                <p:oleObj name="Equation" r:id="rId8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39" y="1831495"/>
                        <a:ext cx="3492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120553"/>
              </p:ext>
            </p:extLst>
          </p:nvPr>
        </p:nvGraphicFramePr>
        <p:xfrm>
          <a:off x="7837190" y="768722"/>
          <a:ext cx="3492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858" name="Equation" r:id="rId10" imgW="203200" imgH="203200" progId="Equation.DSMT4">
                  <p:embed/>
                </p:oleObj>
              </mc:Choice>
              <mc:Fallback>
                <p:oleObj name="Equation" r:id="rId10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190" y="768722"/>
                        <a:ext cx="3492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582969"/>
              </p:ext>
            </p:extLst>
          </p:nvPr>
        </p:nvGraphicFramePr>
        <p:xfrm>
          <a:off x="8775700" y="1855788"/>
          <a:ext cx="3714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859" name="Equation" r:id="rId12" imgW="215900" imgH="203200" progId="Equation.DSMT4">
                  <p:embed/>
                </p:oleObj>
              </mc:Choice>
              <mc:Fallback>
                <p:oleObj name="Equation" r:id="rId12" imgW="215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5700" y="1855788"/>
                        <a:ext cx="3714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783015"/>
              </p:ext>
            </p:extLst>
          </p:nvPr>
        </p:nvGraphicFramePr>
        <p:xfrm>
          <a:off x="4574625" y="3118445"/>
          <a:ext cx="25939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860" name="Equation" r:id="rId14" imgW="1511300" imgH="266700" progId="Equation.DSMT4">
                  <p:embed/>
                </p:oleObj>
              </mc:Choice>
              <mc:Fallback>
                <p:oleObj name="Equation" r:id="rId14" imgW="1511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625" y="3118445"/>
                        <a:ext cx="25939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69339" y="4049130"/>
            <a:ext cx="8769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Kirchoff’s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 Second Law: 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sum </a:t>
            </a:r>
            <a:r>
              <a:rPr lang="en-US" sz="2000" dirty="0" smtClean="0">
                <a:latin typeface="Times New Roman"/>
                <a:cs typeface="Times New Roman"/>
              </a:rPr>
              <a:t>of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voltage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changes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around a closed path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(a loop)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equals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 Mathematically, this is written as: 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97575" y="4367585"/>
            <a:ext cx="1285875" cy="460375"/>
            <a:chOff x="5654675" y="4589463"/>
            <a:chExt cx="1285875" cy="460375"/>
          </a:xfrm>
        </p:grpSpPr>
        <p:graphicFrame>
          <p:nvGraphicFramePr>
            <p:cNvPr id="5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0230826"/>
                </p:ext>
              </p:extLst>
            </p:nvPr>
          </p:nvGraphicFramePr>
          <p:xfrm>
            <a:off x="5654675" y="4589463"/>
            <a:ext cx="1285875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9861" name="Equation" r:id="rId16" imgW="749300" imgH="266700" progId="Equation.DSMT4">
                    <p:embed/>
                  </p:oleObj>
                </mc:Choice>
                <mc:Fallback>
                  <p:oleObj name="Equation" r:id="rId16" imgW="7493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4675" y="4589463"/>
                          <a:ext cx="1285875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5727700" y="4727575"/>
              <a:ext cx="174625" cy="1746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08091" y="3508643"/>
            <a:ext cx="385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</a:t>
            </a:r>
            <a:r>
              <a:rPr lang="en-US" sz="2000" dirty="0" smtClean="0">
                <a:latin typeface="Times New Roman"/>
                <a:cs typeface="Times New Roman"/>
              </a:rPr>
              <a:t>from the circuit’s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Node A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4686"/>
              </p:ext>
            </p:extLst>
          </p:nvPr>
        </p:nvGraphicFramePr>
        <p:xfrm>
          <a:off x="4359326" y="3559503"/>
          <a:ext cx="10890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862" name="Equation" r:id="rId18" imgW="635000" imgH="203200" progId="Equation.DSMT4">
                  <p:embed/>
                </p:oleObj>
              </mc:Choice>
              <mc:Fallback>
                <p:oleObj name="Equation" r:id="rId18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326" y="3559503"/>
                        <a:ext cx="10890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Straight Arrow Connector 61"/>
          <p:cNvCxnSpPr/>
          <p:nvPr/>
        </p:nvCxnSpPr>
        <p:spPr>
          <a:xfrm>
            <a:off x="7001393" y="1611551"/>
            <a:ext cx="0" cy="580606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133066" y="1445008"/>
            <a:ext cx="868327" cy="14344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35127"/>
              </p:ext>
            </p:extLst>
          </p:nvPr>
        </p:nvGraphicFramePr>
        <p:xfrm>
          <a:off x="6197552" y="1429146"/>
          <a:ext cx="239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863" name="Equation" r:id="rId20" imgW="139700" imgH="203200" progId="Equation.DSMT4">
                  <p:embed/>
                </p:oleObj>
              </mc:Choice>
              <mc:Fallback>
                <p:oleObj name="Equation" r:id="rId20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552" y="1429146"/>
                        <a:ext cx="239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Straight Arrow Connector 64"/>
          <p:cNvCxnSpPr/>
          <p:nvPr/>
        </p:nvCxnSpPr>
        <p:spPr>
          <a:xfrm>
            <a:off x="7283450" y="1364774"/>
            <a:ext cx="471460" cy="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391583"/>
              </p:ext>
            </p:extLst>
          </p:nvPr>
        </p:nvGraphicFramePr>
        <p:xfrm>
          <a:off x="6761681" y="1634945"/>
          <a:ext cx="2397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864" name="Equation" r:id="rId22" imgW="139700" imgH="203200" progId="Equation.DSMT4">
                  <p:embed/>
                </p:oleObj>
              </mc:Choice>
              <mc:Fallback>
                <p:oleObj name="Equation" r:id="rId22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681" y="1634945"/>
                        <a:ext cx="239712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770568"/>
              </p:ext>
            </p:extLst>
          </p:nvPr>
        </p:nvGraphicFramePr>
        <p:xfrm>
          <a:off x="7406515" y="1335388"/>
          <a:ext cx="239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865" name="Equation" r:id="rId24" imgW="139700" imgH="203200" progId="Equation.DSMT4">
                  <p:embed/>
                </p:oleObj>
              </mc:Choice>
              <mc:Fallback>
                <p:oleObj name="Equation" r:id="rId24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515" y="1335388"/>
                        <a:ext cx="239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71718" y="979472"/>
            <a:ext cx="64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Node A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5068" y="4792897"/>
            <a:ext cx="668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Examples: </a:t>
            </a:r>
            <a:r>
              <a:rPr lang="en-US" sz="2000" dirty="0" smtClean="0">
                <a:latin typeface="Times New Roman"/>
                <a:cs typeface="Times New Roman"/>
              </a:rPr>
              <a:t>starting 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Node A: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49739" y="1791475"/>
            <a:ext cx="770504" cy="880800"/>
            <a:chOff x="7649739" y="1791475"/>
            <a:chExt cx="770504" cy="880800"/>
          </a:xfrm>
        </p:grpSpPr>
        <p:sp>
          <p:nvSpPr>
            <p:cNvPr id="70" name="Rounded Rectangle 69"/>
            <p:cNvSpPr/>
            <p:nvPr/>
          </p:nvSpPr>
          <p:spPr>
            <a:xfrm>
              <a:off x="7738931" y="1791475"/>
              <a:ext cx="681312" cy="860192"/>
            </a:xfrm>
            <a:prstGeom prst="roundRect">
              <a:avLst/>
            </a:prstGeom>
            <a:noFill/>
            <a:ln w="28575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762621" y="2395276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Loop 2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7" name="Straight Connector 6"/>
            <p:cNvCxnSpPr>
              <a:stCxn id="70" idx="1"/>
            </p:cNvCxnSpPr>
            <p:nvPr/>
          </p:nvCxnSpPr>
          <p:spPr>
            <a:xfrm flipH="1">
              <a:off x="7649739" y="2221571"/>
              <a:ext cx="89192" cy="173705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733975" y="2221571"/>
              <a:ext cx="89192" cy="173705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62956"/>
              </p:ext>
            </p:extLst>
          </p:nvPr>
        </p:nvGraphicFramePr>
        <p:xfrm>
          <a:off x="1676400" y="5582323"/>
          <a:ext cx="19589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866" name="Equation" r:id="rId26" imgW="1143000" imgH="203200" progId="Equation.DSMT4">
                  <p:embed/>
                </p:oleObj>
              </mc:Choice>
              <mc:Fallback>
                <p:oleObj name="Equation" r:id="rId26" imgW="1143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82323"/>
                        <a:ext cx="19589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854775" y="5132339"/>
            <a:ext cx="3920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Loop 1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traversing counterclockwise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980392"/>
              </p:ext>
            </p:extLst>
          </p:nvPr>
        </p:nvGraphicFramePr>
        <p:xfrm>
          <a:off x="5699956" y="5582323"/>
          <a:ext cx="24606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867" name="Equation" r:id="rId28" imgW="1435100" imgH="203200" progId="Equation.DSMT4">
                  <p:embed/>
                </p:oleObj>
              </mc:Choice>
              <mc:Fallback>
                <p:oleObj name="Equation" r:id="rId28" imgW="143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956" y="5582323"/>
                        <a:ext cx="24606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5172019" y="5131413"/>
            <a:ext cx="34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Loop 2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traversing clockwise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13302" y="5911170"/>
            <a:ext cx="8930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Note: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urrent moves </a:t>
            </a:r>
            <a:r>
              <a:rPr lang="en-US" sz="2000" dirty="0" smtClean="0">
                <a:latin typeface="Times New Roman"/>
                <a:cs typeface="Times New Roman"/>
              </a:rPr>
              <a:t>from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hi to lo voltage</a:t>
            </a:r>
            <a:r>
              <a:rPr lang="en-US" sz="2000" dirty="0" smtClean="0">
                <a:latin typeface="Times New Roman"/>
                <a:cs typeface="Times New Roman"/>
              </a:rPr>
              <a:t>, so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traversing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against the current </a:t>
            </a:r>
            <a:r>
              <a:rPr lang="en-US" sz="2000" dirty="0" smtClean="0">
                <a:latin typeface="Times New Roman"/>
                <a:cs typeface="Times New Roman"/>
              </a:rPr>
              <a:t>through a resistor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produces</a:t>
            </a:r>
            <a:r>
              <a:rPr lang="en-US" sz="2000" dirty="0" smtClean="0">
                <a:latin typeface="Times New Roman"/>
                <a:cs typeface="Times New Roman"/>
              </a:rPr>
              <a:t> a       that is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positive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  <a:r>
              <a:rPr lang="en-US" sz="2000" dirty="0" smtClean="0">
                <a:latin typeface="Times New Roman"/>
                <a:cs typeface="Times New Roman"/>
              </a:rPr>
              <a:t> traversing </a:t>
            </a:r>
            <a:r>
              <a:rPr lang="en-US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with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current</a:t>
            </a:r>
            <a:r>
              <a:rPr lang="en-US" sz="2000" dirty="0" smtClean="0">
                <a:latin typeface="Times New Roman"/>
                <a:cs typeface="Times New Roman"/>
              </a:rPr>
              <a:t> makes it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negative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975102" y="1885288"/>
            <a:ext cx="770504" cy="880800"/>
            <a:chOff x="5975102" y="1885288"/>
            <a:chExt cx="770504" cy="880800"/>
          </a:xfrm>
        </p:grpSpPr>
        <p:sp>
          <p:nvSpPr>
            <p:cNvPr id="85" name="Rounded Rectangle 84"/>
            <p:cNvSpPr/>
            <p:nvPr/>
          </p:nvSpPr>
          <p:spPr>
            <a:xfrm>
              <a:off x="6064294" y="1885288"/>
              <a:ext cx="681312" cy="860192"/>
            </a:xfrm>
            <a:prstGeom prst="roundRect">
              <a:avLst/>
            </a:prstGeom>
            <a:noFill/>
            <a:ln w="28575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087984" y="2489089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Loop 1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flipV="1">
              <a:off x="5975102" y="2315384"/>
              <a:ext cx="173428" cy="173705"/>
              <a:chOff x="5975102" y="2315384"/>
              <a:chExt cx="173428" cy="173705"/>
            </a:xfrm>
          </p:grpSpPr>
          <p:cxnSp>
            <p:nvCxnSpPr>
              <p:cNvPr id="87" name="Straight Connector 86"/>
              <p:cNvCxnSpPr>
                <a:stCxn id="85" idx="1"/>
              </p:cNvCxnSpPr>
              <p:nvPr/>
            </p:nvCxnSpPr>
            <p:spPr>
              <a:xfrm flipH="1">
                <a:off x="5975102" y="2315384"/>
                <a:ext cx="89192" cy="17370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059338" y="2315384"/>
                <a:ext cx="89192" cy="17370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704522"/>
              </p:ext>
            </p:extLst>
          </p:nvPr>
        </p:nvGraphicFramePr>
        <p:xfrm>
          <a:off x="2398713" y="6282532"/>
          <a:ext cx="4349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868" name="Equation" r:id="rId30" imgW="254000" imgH="165100" progId="Equation.DSMT4">
                  <p:embed/>
                </p:oleObj>
              </mc:Choice>
              <mc:Fallback>
                <p:oleObj name="Equation" r:id="rId30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6282532"/>
                        <a:ext cx="4349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1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56" grpId="0"/>
      <p:bldP spid="60" grpId="0"/>
      <p:bldP spid="5" grpId="0"/>
      <p:bldP spid="69" grpId="0"/>
      <p:bldP spid="79" grpId="0"/>
      <p:bldP spid="81" grpId="0"/>
      <p:bldP spid="8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Line 15"/>
          <p:cNvSpPr>
            <a:spLocks noChangeShapeType="1"/>
          </p:cNvSpPr>
          <p:nvPr/>
        </p:nvSpPr>
        <p:spPr bwMode="auto">
          <a:xfrm>
            <a:off x="8798686" y="4494539"/>
            <a:ext cx="0" cy="759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63786" y="37218"/>
            <a:ext cx="863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Capacitors—Charging Characteristics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45.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086" y="850900"/>
            <a:ext cx="50067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10: 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Consider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resistor, an uncharged capacitor, a switch and a power supply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all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hooked in series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.  Note also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that when the switch is thrown,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voltage across 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is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equal to both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battery voltage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and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sum of voltages across the resistor and capacitor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.  That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6283" y="3963349"/>
            <a:ext cx="4707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As the cap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initially has no charge </a:t>
            </a:r>
            <a:r>
              <a:rPr lang="en-US" sz="2000" dirty="0" smtClean="0">
                <a:latin typeface="Times New Roman"/>
                <a:cs typeface="Times New Roman"/>
              </a:rPr>
              <a:t>on its plates, it will provide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 resistance to charge flow</a:t>
            </a:r>
            <a:r>
              <a:rPr lang="en-US" sz="2000" dirty="0" smtClean="0">
                <a:latin typeface="Times New Roman"/>
                <a:cs typeface="Times New Roman"/>
              </a:rPr>
              <a:t>.  That means </a:t>
            </a:r>
            <a:r>
              <a:rPr lang="en-US" sz="2000" i="1" dirty="0" smtClean="0">
                <a:latin typeface="Times New Roman"/>
                <a:cs typeface="Times New Roman"/>
              </a:rPr>
              <a:t>no voltage drop 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86814" y="3546272"/>
            <a:ext cx="794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a.) At t = 0,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switch is closed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What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initially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happens</a:t>
            </a:r>
            <a:r>
              <a:rPr lang="en-US" sz="2000" dirty="0" smtClean="0">
                <a:latin typeface="Times New Roman"/>
                <a:cs typeface="Times New Roman"/>
              </a:rPr>
              <a:t> in the circuit?</a:t>
            </a:r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>
            <a:off x="6445201" y="1235675"/>
            <a:ext cx="621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8170595" y="1166659"/>
            <a:ext cx="621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" name="Group 12"/>
          <p:cNvGrpSpPr>
            <a:grpSpLocks/>
          </p:cNvGrpSpPr>
          <p:nvPr/>
        </p:nvGrpSpPr>
        <p:grpSpPr bwMode="auto">
          <a:xfrm rot="18900000">
            <a:off x="7204374" y="821581"/>
            <a:ext cx="828189" cy="773552"/>
            <a:chOff x="768" y="1200"/>
            <a:chExt cx="720" cy="672"/>
          </a:xfrm>
        </p:grpSpPr>
        <p:cxnSp>
          <p:nvCxnSpPr>
            <p:cNvPr id="87" name="AutoShape 13"/>
            <p:cNvCxnSpPr>
              <a:cxnSpLocks noChangeShapeType="1"/>
            </p:cNvCxnSpPr>
            <p:nvPr/>
          </p:nvCxnSpPr>
          <p:spPr bwMode="auto">
            <a:xfrm>
              <a:off x="768" y="1200"/>
              <a:ext cx="384" cy="33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14"/>
            <p:cNvCxnSpPr>
              <a:cxnSpLocks noChangeShapeType="1"/>
            </p:cNvCxnSpPr>
            <p:nvPr/>
          </p:nvCxnSpPr>
          <p:spPr bwMode="auto">
            <a:xfrm>
              <a:off x="1104" y="1536"/>
              <a:ext cx="384" cy="33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2" name="Line 15"/>
          <p:cNvSpPr>
            <a:spLocks noChangeShapeType="1"/>
          </p:cNvSpPr>
          <p:nvPr/>
        </p:nvSpPr>
        <p:spPr bwMode="auto">
          <a:xfrm>
            <a:off x="8791737" y="2201896"/>
            <a:ext cx="0" cy="6211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5617012" y="2823037"/>
            <a:ext cx="14493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>
            <a:off x="7066343" y="2546974"/>
            <a:ext cx="0" cy="552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9"/>
          <p:cNvSpPr>
            <a:spLocks noChangeShapeType="1"/>
          </p:cNvSpPr>
          <p:nvPr/>
        </p:nvSpPr>
        <p:spPr bwMode="auto">
          <a:xfrm>
            <a:off x="7204374" y="2754022"/>
            <a:ext cx="0" cy="13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7204374" y="2823037"/>
            <a:ext cx="1587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1"/>
          <p:cNvSpPr>
            <a:spLocks noChangeShapeType="1"/>
          </p:cNvSpPr>
          <p:nvPr/>
        </p:nvSpPr>
        <p:spPr bwMode="auto">
          <a:xfrm>
            <a:off x="5617012" y="1235675"/>
            <a:ext cx="0" cy="158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577469"/>
              </p:ext>
            </p:extLst>
          </p:nvPr>
        </p:nvGraphicFramePr>
        <p:xfrm>
          <a:off x="5983288" y="1736725"/>
          <a:ext cx="84137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39" name="Equation" r:id="rId4" imgW="609600" imgH="203200" progId="Equation.DSMT4">
                  <p:embed/>
                </p:oleObj>
              </mc:Choice>
              <mc:Fallback>
                <p:oleObj name="Equation" r:id="rId4" imgW="609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8" y="1736725"/>
                        <a:ext cx="84137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8791737" y="1166659"/>
            <a:ext cx="0" cy="759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 flipH="1" flipV="1">
            <a:off x="8515674" y="1925833"/>
            <a:ext cx="276063" cy="27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" name="Group 34"/>
          <p:cNvGrpSpPr>
            <a:grpSpLocks/>
          </p:cNvGrpSpPr>
          <p:nvPr/>
        </p:nvGrpSpPr>
        <p:grpSpPr bwMode="auto">
          <a:xfrm rot="5400000">
            <a:off x="7438740" y="932294"/>
            <a:ext cx="290441" cy="1173268"/>
            <a:chOff x="7604124" y="3276600"/>
            <a:chExt cx="168276" cy="457200"/>
          </a:xfrm>
        </p:grpSpPr>
        <p:sp>
          <p:nvSpPr>
            <p:cNvPr id="85" name="Freeform 32"/>
            <p:cNvSpPr>
              <a:spLocks noChangeArrowheads="1"/>
            </p:cNvSpPr>
            <p:nvPr/>
          </p:nvSpPr>
          <p:spPr bwMode="auto">
            <a:xfrm flipH="1">
              <a:off x="7604124" y="3505200"/>
              <a:ext cx="168275" cy="228600"/>
            </a:xfrm>
            <a:custGeom>
              <a:avLst/>
              <a:gdLst>
                <a:gd name="T0" fmla="*/ 0 w 92075"/>
                <a:gd name="T1" fmla="*/ 0 h 120650"/>
                <a:gd name="T2" fmla="*/ 290716 w 92075"/>
                <a:gd name="T3" fmla="*/ 107985 h 120650"/>
                <a:gd name="T4" fmla="*/ 310096 w 92075"/>
                <a:gd name="T5" fmla="*/ 475130 h 120650"/>
                <a:gd name="T6" fmla="*/ 310096 w 92075"/>
                <a:gd name="T7" fmla="*/ 691098 h 120650"/>
                <a:gd name="T8" fmla="*/ 387622 w 92075"/>
                <a:gd name="T9" fmla="*/ 777484 h 120650"/>
                <a:gd name="T10" fmla="*/ 562050 w 92075"/>
                <a:gd name="T11" fmla="*/ 820681 h 120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075"/>
                <a:gd name="T19" fmla="*/ 0 h 120650"/>
                <a:gd name="T20" fmla="*/ 92075 w 92075"/>
                <a:gd name="T21" fmla="*/ 120650 h 120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075" h="120650">
                  <a:moveTo>
                    <a:pt x="0" y="0"/>
                  </a:moveTo>
                  <a:cubicBezTo>
                    <a:pt x="19579" y="2116"/>
                    <a:pt x="39158" y="4233"/>
                    <a:pt x="47625" y="15875"/>
                  </a:cubicBezTo>
                  <a:cubicBezTo>
                    <a:pt x="56092" y="27517"/>
                    <a:pt x="50271" y="55563"/>
                    <a:pt x="50800" y="69850"/>
                  </a:cubicBezTo>
                  <a:cubicBezTo>
                    <a:pt x="51329" y="84138"/>
                    <a:pt x="48683" y="94192"/>
                    <a:pt x="50800" y="101600"/>
                  </a:cubicBezTo>
                  <a:cubicBezTo>
                    <a:pt x="52917" y="109008"/>
                    <a:pt x="56621" y="111125"/>
                    <a:pt x="63500" y="114300"/>
                  </a:cubicBezTo>
                  <a:cubicBezTo>
                    <a:pt x="70379" y="117475"/>
                    <a:pt x="92075" y="120650"/>
                    <a:pt x="92075" y="12065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3"/>
            <p:cNvSpPr>
              <a:spLocks noChangeArrowheads="1"/>
            </p:cNvSpPr>
            <p:nvPr/>
          </p:nvSpPr>
          <p:spPr bwMode="auto">
            <a:xfrm>
              <a:off x="7604125" y="3276600"/>
              <a:ext cx="168275" cy="228600"/>
            </a:xfrm>
            <a:custGeom>
              <a:avLst/>
              <a:gdLst>
                <a:gd name="T0" fmla="*/ 0 w 92075"/>
                <a:gd name="T1" fmla="*/ 0 h 120650"/>
                <a:gd name="T2" fmla="*/ 290716 w 92075"/>
                <a:gd name="T3" fmla="*/ 107985 h 120650"/>
                <a:gd name="T4" fmla="*/ 310096 w 92075"/>
                <a:gd name="T5" fmla="*/ 475130 h 120650"/>
                <a:gd name="T6" fmla="*/ 310096 w 92075"/>
                <a:gd name="T7" fmla="*/ 691098 h 120650"/>
                <a:gd name="T8" fmla="*/ 387622 w 92075"/>
                <a:gd name="T9" fmla="*/ 777484 h 120650"/>
                <a:gd name="T10" fmla="*/ 562050 w 92075"/>
                <a:gd name="T11" fmla="*/ 820681 h 120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075"/>
                <a:gd name="T19" fmla="*/ 0 h 120650"/>
                <a:gd name="T20" fmla="*/ 92075 w 92075"/>
                <a:gd name="T21" fmla="*/ 120650 h 120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075" h="120650">
                  <a:moveTo>
                    <a:pt x="0" y="0"/>
                  </a:moveTo>
                  <a:cubicBezTo>
                    <a:pt x="19579" y="2116"/>
                    <a:pt x="39158" y="4233"/>
                    <a:pt x="47625" y="15875"/>
                  </a:cubicBezTo>
                  <a:cubicBezTo>
                    <a:pt x="56092" y="27517"/>
                    <a:pt x="50271" y="55563"/>
                    <a:pt x="50800" y="69850"/>
                  </a:cubicBezTo>
                  <a:cubicBezTo>
                    <a:pt x="51329" y="84138"/>
                    <a:pt x="48683" y="94192"/>
                    <a:pt x="50800" y="101600"/>
                  </a:cubicBezTo>
                  <a:cubicBezTo>
                    <a:pt x="52917" y="109008"/>
                    <a:pt x="56621" y="111125"/>
                    <a:pt x="63500" y="114300"/>
                  </a:cubicBezTo>
                  <a:cubicBezTo>
                    <a:pt x="70379" y="117475"/>
                    <a:pt x="92075" y="120650"/>
                    <a:pt x="92075" y="12065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7" name="Straight Connector 36"/>
          <p:cNvCxnSpPr>
            <a:cxnSpLocks noChangeShapeType="1"/>
          </p:cNvCxnSpPr>
          <p:nvPr/>
        </p:nvCxnSpPr>
        <p:spPr bwMode="auto">
          <a:xfrm rot="5400000">
            <a:off x="6169139" y="1235675"/>
            <a:ext cx="552126" cy="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37"/>
          <p:cNvCxnSpPr>
            <a:cxnSpLocks noChangeShapeType="1"/>
          </p:cNvCxnSpPr>
          <p:nvPr/>
        </p:nvCxnSpPr>
        <p:spPr bwMode="auto">
          <a:xfrm rot="5400000">
            <a:off x="6030388" y="1234956"/>
            <a:ext cx="552126" cy="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Line 10"/>
          <p:cNvSpPr>
            <a:spLocks noChangeShapeType="1"/>
          </p:cNvSpPr>
          <p:nvPr/>
        </p:nvSpPr>
        <p:spPr bwMode="auto">
          <a:xfrm>
            <a:off x="5617012" y="1235675"/>
            <a:ext cx="6901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" name="Group 39"/>
          <p:cNvGrpSpPr>
            <a:grpSpLocks/>
          </p:cNvGrpSpPr>
          <p:nvPr/>
        </p:nvGrpSpPr>
        <p:grpSpPr bwMode="auto">
          <a:xfrm rot="5400000">
            <a:off x="6203646" y="1477230"/>
            <a:ext cx="345079" cy="276063"/>
            <a:chOff x="7604124" y="3276600"/>
            <a:chExt cx="168276" cy="457200"/>
          </a:xfrm>
        </p:grpSpPr>
        <p:sp>
          <p:nvSpPr>
            <p:cNvPr id="83" name="Freeform 40"/>
            <p:cNvSpPr>
              <a:spLocks noChangeArrowheads="1"/>
            </p:cNvSpPr>
            <p:nvPr/>
          </p:nvSpPr>
          <p:spPr bwMode="auto">
            <a:xfrm flipH="1">
              <a:off x="7604124" y="3505200"/>
              <a:ext cx="168275" cy="228600"/>
            </a:xfrm>
            <a:custGeom>
              <a:avLst/>
              <a:gdLst>
                <a:gd name="T0" fmla="*/ 0 w 92075"/>
                <a:gd name="T1" fmla="*/ 0 h 120650"/>
                <a:gd name="T2" fmla="*/ 290716 w 92075"/>
                <a:gd name="T3" fmla="*/ 107985 h 120650"/>
                <a:gd name="T4" fmla="*/ 310096 w 92075"/>
                <a:gd name="T5" fmla="*/ 475130 h 120650"/>
                <a:gd name="T6" fmla="*/ 310096 w 92075"/>
                <a:gd name="T7" fmla="*/ 691098 h 120650"/>
                <a:gd name="T8" fmla="*/ 387622 w 92075"/>
                <a:gd name="T9" fmla="*/ 777484 h 120650"/>
                <a:gd name="T10" fmla="*/ 562050 w 92075"/>
                <a:gd name="T11" fmla="*/ 820681 h 120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075"/>
                <a:gd name="T19" fmla="*/ 0 h 120650"/>
                <a:gd name="T20" fmla="*/ 92075 w 92075"/>
                <a:gd name="T21" fmla="*/ 120650 h 120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075" h="120650">
                  <a:moveTo>
                    <a:pt x="0" y="0"/>
                  </a:moveTo>
                  <a:cubicBezTo>
                    <a:pt x="19579" y="2116"/>
                    <a:pt x="39158" y="4233"/>
                    <a:pt x="47625" y="15875"/>
                  </a:cubicBezTo>
                  <a:cubicBezTo>
                    <a:pt x="56092" y="27517"/>
                    <a:pt x="50271" y="55563"/>
                    <a:pt x="50800" y="69850"/>
                  </a:cubicBezTo>
                  <a:cubicBezTo>
                    <a:pt x="51329" y="84138"/>
                    <a:pt x="48683" y="94192"/>
                    <a:pt x="50800" y="101600"/>
                  </a:cubicBezTo>
                  <a:cubicBezTo>
                    <a:pt x="52917" y="109008"/>
                    <a:pt x="56621" y="111125"/>
                    <a:pt x="63500" y="114300"/>
                  </a:cubicBezTo>
                  <a:cubicBezTo>
                    <a:pt x="70379" y="117475"/>
                    <a:pt x="92075" y="120650"/>
                    <a:pt x="92075" y="12065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41"/>
            <p:cNvSpPr>
              <a:spLocks noChangeArrowheads="1"/>
            </p:cNvSpPr>
            <p:nvPr/>
          </p:nvSpPr>
          <p:spPr bwMode="auto">
            <a:xfrm>
              <a:off x="7604125" y="3276600"/>
              <a:ext cx="168275" cy="228600"/>
            </a:xfrm>
            <a:custGeom>
              <a:avLst/>
              <a:gdLst>
                <a:gd name="T0" fmla="*/ 0 w 92075"/>
                <a:gd name="T1" fmla="*/ 0 h 120650"/>
                <a:gd name="T2" fmla="*/ 290716 w 92075"/>
                <a:gd name="T3" fmla="*/ 107985 h 120650"/>
                <a:gd name="T4" fmla="*/ 310096 w 92075"/>
                <a:gd name="T5" fmla="*/ 475130 h 120650"/>
                <a:gd name="T6" fmla="*/ 310096 w 92075"/>
                <a:gd name="T7" fmla="*/ 691098 h 120650"/>
                <a:gd name="T8" fmla="*/ 387622 w 92075"/>
                <a:gd name="T9" fmla="*/ 777484 h 120650"/>
                <a:gd name="T10" fmla="*/ 562050 w 92075"/>
                <a:gd name="T11" fmla="*/ 820681 h 120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075"/>
                <a:gd name="T19" fmla="*/ 0 h 120650"/>
                <a:gd name="T20" fmla="*/ 92075 w 92075"/>
                <a:gd name="T21" fmla="*/ 120650 h 120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075" h="120650">
                  <a:moveTo>
                    <a:pt x="0" y="0"/>
                  </a:moveTo>
                  <a:cubicBezTo>
                    <a:pt x="19579" y="2116"/>
                    <a:pt x="39158" y="4233"/>
                    <a:pt x="47625" y="15875"/>
                  </a:cubicBezTo>
                  <a:cubicBezTo>
                    <a:pt x="56092" y="27517"/>
                    <a:pt x="50271" y="55563"/>
                    <a:pt x="50800" y="69850"/>
                  </a:cubicBezTo>
                  <a:cubicBezTo>
                    <a:pt x="51329" y="84138"/>
                    <a:pt x="48683" y="94192"/>
                    <a:pt x="50800" y="101600"/>
                  </a:cubicBezTo>
                  <a:cubicBezTo>
                    <a:pt x="52917" y="109008"/>
                    <a:pt x="56621" y="111125"/>
                    <a:pt x="63500" y="114300"/>
                  </a:cubicBezTo>
                  <a:cubicBezTo>
                    <a:pt x="70379" y="117475"/>
                    <a:pt x="92075" y="120650"/>
                    <a:pt x="92075" y="12065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42"/>
          <p:cNvGrpSpPr>
            <a:grpSpLocks/>
          </p:cNvGrpSpPr>
          <p:nvPr/>
        </p:nvGrpSpPr>
        <p:grpSpPr bwMode="auto">
          <a:xfrm rot="16200000" flipV="1">
            <a:off x="6955630" y="1892998"/>
            <a:ext cx="290441" cy="1173268"/>
            <a:chOff x="7604124" y="3276600"/>
            <a:chExt cx="168276" cy="457200"/>
          </a:xfrm>
        </p:grpSpPr>
        <p:sp>
          <p:nvSpPr>
            <p:cNvPr id="81" name="Freeform 43"/>
            <p:cNvSpPr>
              <a:spLocks noChangeArrowheads="1"/>
            </p:cNvSpPr>
            <p:nvPr/>
          </p:nvSpPr>
          <p:spPr bwMode="auto">
            <a:xfrm flipH="1">
              <a:off x="7604124" y="3505200"/>
              <a:ext cx="168275" cy="228600"/>
            </a:xfrm>
            <a:custGeom>
              <a:avLst/>
              <a:gdLst>
                <a:gd name="T0" fmla="*/ 0 w 92075"/>
                <a:gd name="T1" fmla="*/ 0 h 120650"/>
                <a:gd name="T2" fmla="*/ 290716 w 92075"/>
                <a:gd name="T3" fmla="*/ 107985 h 120650"/>
                <a:gd name="T4" fmla="*/ 310096 w 92075"/>
                <a:gd name="T5" fmla="*/ 475130 h 120650"/>
                <a:gd name="T6" fmla="*/ 310096 w 92075"/>
                <a:gd name="T7" fmla="*/ 691098 h 120650"/>
                <a:gd name="T8" fmla="*/ 387622 w 92075"/>
                <a:gd name="T9" fmla="*/ 777484 h 120650"/>
                <a:gd name="T10" fmla="*/ 562050 w 92075"/>
                <a:gd name="T11" fmla="*/ 820681 h 120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075"/>
                <a:gd name="T19" fmla="*/ 0 h 120650"/>
                <a:gd name="T20" fmla="*/ 92075 w 92075"/>
                <a:gd name="T21" fmla="*/ 120650 h 120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075" h="120650">
                  <a:moveTo>
                    <a:pt x="0" y="0"/>
                  </a:moveTo>
                  <a:cubicBezTo>
                    <a:pt x="19579" y="2116"/>
                    <a:pt x="39158" y="4233"/>
                    <a:pt x="47625" y="15875"/>
                  </a:cubicBezTo>
                  <a:cubicBezTo>
                    <a:pt x="56092" y="27517"/>
                    <a:pt x="50271" y="55563"/>
                    <a:pt x="50800" y="69850"/>
                  </a:cubicBezTo>
                  <a:cubicBezTo>
                    <a:pt x="51329" y="84138"/>
                    <a:pt x="48683" y="94192"/>
                    <a:pt x="50800" y="101600"/>
                  </a:cubicBezTo>
                  <a:cubicBezTo>
                    <a:pt x="52917" y="109008"/>
                    <a:pt x="56621" y="111125"/>
                    <a:pt x="63500" y="114300"/>
                  </a:cubicBezTo>
                  <a:cubicBezTo>
                    <a:pt x="70379" y="117475"/>
                    <a:pt x="92075" y="120650"/>
                    <a:pt x="92075" y="12065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4"/>
            <p:cNvSpPr>
              <a:spLocks noChangeArrowheads="1"/>
            </p:cNvSpPr>
            <p:nvPr/>
          </p:nvSpPr>
          <p:spPr bwMode="auto">
            <a:xfrm>
              <a:off x="7604125" y="3276600"/>
              <a:ext cx="168275" cy="228600"/>
            </a:xfrm>
            <a:custGeom>
              <a:avLst/>
              <a:gdLst>
                <a:gd name="T0" fmla="*/ 0 w 92075"/>
                <a:gd name="T1" fmla="*/ 0 h 120650"/>
                <a:gd name="T2" fmla="*/ 290716 w 92075"/>
                <a:gd name="T3" fmla="*/ 107985 h 120650"/>
                <a:gd name="T4" fmla="*/ 310096 w 92075"/>
                <a:gd name="T5" fmla="*/ 475130 h 120650"/>
                <a:gd name="T6" fmla="*/ 310096 w 92075"/>
                <a:gd name="T7" fmla="*/ 691098 h 120650"/>
                <a:gd name="T8" fmla="*/ 387622 w 92075"/>
                <a:gd name="T9" fmla="*/ 777484 h 120650"/>
                <a:gd name="T10" fmla="*/ 562050 w 92075"/>
                <a:gd name="T11" fmla="*/ 820681 h 120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075"/>
                <a:gd name="T19" fmla="*/ 0 h 120650"/>
                <a:gd name="T20" fmla="*/ 92075 w 92075"/>
                <a:gd name="T21" fmla="*/ 120650 h 120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075" h="120650">
                  <a:moveTo>
                    <a:pt x="0" y="0"/>
                  </a:moveTo>
                  <a:cubicBezTo>
                    <a:pt x="19579" y="2116"/>
                    <a:pt x="39158" y="4233"/>
                    <a:pt x="47625" y="15875"/>
                  </a:cubicBezTo>
                  <a:cubicBezTo>
                    <a:pt x="56092" y="27517"/>
                    <a:pt x="50271" y="55563"/>
                    <a:pt x="50800" y="69850"/>
                  </a:cubicBezTo>
                  <a:cubicBezTo>
                    <a:pt x="51329" y="84138"/>
                    <a:pt x="48683" y="94192"/>
                    <a:pt x="50800" y="101600"/>
                  </a:cubicBezTo>
                  <a:cubicBezTo>
                    <a:pt x="52917" y="109008"/>
                    <a:pt x="56621" y="111125"/>
                    <a:pt x="63500" y="114300"/>
                  </a:cubicBezTo>
                  <a:cubicBezTo>
                    <a:pt x="70379" y="117475"/>
                    <a:pt x="92075" y="120650"/>
                    <a:pt x="92075" y="12065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398618"/>
              </p:ext>
            </p:extLst>
          </p:nvPr>
        </p:nvGraphicFramePr>
        <p:xfrm>
          <a:off x="7278688" y="1677988"/>
          <a:ext cx="8604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40" name="Equation" r:id="rId6" imgW="622300" imgH="203200" progId="Equation.DSMT4">
                  <p:embed/>
                </p:oleObj>
              </mc:Choice>
              <mc:Fallback>
                <p:oleObj name="Equation" r:id="rId6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688" y="1677988"/>
                        <a:ext cx="8604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281221"/>
              </p:ext>
            </p:extLst>
          </p:nvPr>
        </p:nvGraphicFramePr>
        <p:xfrm>
          <a:off x="7100851" y="2958606"/>
          <a:ext cx="385762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41" name="Equation" r:id="rId8" imgW="279400" imgH="203200" progId="Equation.DSMT4">
                  <p:embed/>
                </p:oleObj>
              </mc:Choice>
              <mc:Fallback>
                <p:oleObj name="Equation" r:id="rId8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51" y="2958606"/>
                        <a:ext cx="385762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113239"/>
              </p:ext>
            </p:extLst>
          </p:nvPr>
        </p:nvGraphicFramePr>
        <p:xfrm>
          <a:off x="7434790" y="850900"/>
          <a:ext cx="2095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42" name="Equation" r:id="rId10" imgW="152400" imgH="152400" progId="Equation.DSMT4">
                  <p:embed/>
                </p:oleObj>
              </mc:Choice>
              <mc:Fallback>
                <p:oleObj name="Equation" r:id="rId10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790" y="850900"/>
                        <a:ext cx="2095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776194"/>
              </p:ext>
            </p:extLst>
          </p:nvPr>
        </p:nvGraphicFramePr>
        <p:xfrm>
          <a:off x="6103938" y="811213"/>
          <a:ext cx="19208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43" name="Equation" r:id="rId12" imgW="139700" imgH="152400" progId="Equation.DSMT4">
                  <p:embed/>
                </p:oleObj>
              </mc:Choice>
              <mc:Fallback>
                <p:oleObj name="Equation" r:id="rId12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811213"/>
                        <a:ext cx="192087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427571"/>
              </p:ext>
            </p:extLst>
          </p:nvPr>
        </p:nvGraphicFramePr>
        <p:xfrm>
          <a:off x="7034213" y="2100263"/>
          <a:ext cx="2619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44" name="Equation" r:id="rId14" imgW="190500" imgH="203200" progId="Equation.DSMT4">
                  <p:embed/>
                </p:oleObj>
              </mc:Choice>
              <mc:Fallback>
                <p:oleObj name="Equation" r:id="rId14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100263"/>
                        <a:ext cx="261937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817400"/>
              </p:ext>
            </p:extLst>
          </p:nvPr>
        </p:nvGraphicFramePr>
        <p:xfrm>
          <a:off x="5413375" y="2306638"/>
          <a:ext cx="157163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45" name="Equation" r:id="rId16" imgW="114300" imgH="127000" progId="Equation.DSMT4">
                  <p:embed/>
                </p:oleObj>
              </mc:Choice>
              <mc:Fallback>
                <p:oleObj name="Equation" r:id="rId16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2306638"/>
                        <a:ext cx="157163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01684"/>
              </p:ext>
            </p:extLst>
          </p:nvPr>
        </p:nvGraphicFramePr>
        <p:xfrm>
          <a:off x="8813800" y="2368550"/>
          <a:ext cx="17462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46" name="Equation" r:id="rId18" imgW="127000" imgH="165100" progId="Equation.DSMT4">
                  <p:embed/>
                </p:oleObj>
              </mc:Choice>
              <mc:Fallback>
                <p:oleObj name="Equation" r:id="rId18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3800" y="2368550"/>
                        <a:ext cx="174625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523440"/>
              </p:ext>
            </p:extLst>
          </p:nvPr>
        </p:nvGraphicFramePr>
        <p:xfrm>
          <a:off x="3586163" y="5286375"/>
          <a:ext cx="153828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47" name="Equation" r:id="rId20" imgW="927100" imgH="762000" progId="Equation.DSMT4">
                  <p:embed/>
                </p:oleObj>
              </mc:Choice>
              <mc:Fallback>
                <p:oleObj name="Equation" r:id="rId20" imgW="9271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5286375"/>
                        <a:ext cx="1538287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8" name="Straight Arrow Connector 56"/>
          <p:cNvCxnSpPr>
            <a:cxnSpLocks noChangeShapeType="1"/>
          </p:cNvCxnSpPr>
          <p:nvPr/>
        </p:nvCxnSpPr>
        <p:spPr bwMode="auto">
          <a:xfrm rot="5400000" flipH="1" flipV="1">
            <a:off x="4050506" y="5199529"/>
            <a:ext cx="381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645169"/>
              </p:ext>
            </p:extLst>
          </p:nvPr>
        </p:nvGraphicFramePr>
        <p:xfrm>
          <a:off x="4431506" y="5047129"/>
          <a:ext cx="163513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48" name="Equation" r:id="rId22" imgW="127000" imgH="152400" progId="Equation.DSMT4">
                  <p:embed/>
                </p:oleObj>
              </mc:Choice>
              <mc:Fallback>
                <p:oleObj name="Equation" r:id="rId22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506" y="5047129"/>
                        <a:ext cx="163513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Line 10"/>
          <p:cNvSpPr>
            <a:spLocks noChangeShapeType="1"/>
          </p:cNvSpPr>
          <p:nvPr/>
        </p:nvSpPr>
        <p:spPr bwMode="auto">
          <a:xfrm>
            <a:off x="6452150" y="4563555"/>
            <a:ext cx="621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11"/>
          <p:cNvSpPr>
            <a:spLocks noChangeShapeType="1"/>
          </p:cNvSpPr>
          <p:nvPr/>
        </p:nvSpPr>
        <p:spPr bwMode="auto">
          <a:xfrm>
            <a:off x="8177544" y="4494539"/>
            <a:ext cx="621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6" name="Group 12"/>
          <p:cNvGrpSpPr>
            <a:grpSpLocks/>
          </p:cNvGrpSpPr>
          <p:nvPr/>
        </p:nvGrpSpPr>
        <p:grpSpPr bwMode="auto">
          <a:xfrm rot="18900000">
            <a:off x="7211323" y="4149461"/>
            <a:ext cx="828189" cy="773552"/>
            <a:chOff x="768" y="1200"/>
            <a:chExt cx="720" cy="672"/>
          </a:xfrm>
        </p:grpSpPr>
        <p:cxnSp>
          <p:nvCxnSpPr>
            <p:cNvPr id="185" name="AutoShape 13"/>
            <p:cNvCxnSpPr>
              <a:cxnSpLocks noChangeShapeType="1"/>
            </p:cNvCxnSpPr>
            <p:nvPr/>
          </p:nvCxnSpPr>
          <p:spPr bwMode="auto">
            <a:xfrm>
              <a:off x="768" y="1200"/>
              <a:ext cx="384" cy="33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AutoShape 14"/>
            <p:cNvCxnSpPr>
              <a:cxnSpLocks noChangeShapeType="1"/>
            </p:cNvCxnSpPr>
            <p:nvPr/>
          </p:nvCxnSpPr>
          <p:spPr bwMode="auto">
            <a:xfrm>
              <a:off x="1104" y="1536"/>
              <a:ext cx="384" cy="33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7" name="Line 15"/>
          <p:cNvSpPr>
            <a:spLocks noChangeShapeType="1"/>
          </p:cNvSpPr>
          <p:nvPr/>
        </p:nvSpPr>
        <p:spPr bwMode="auto">
          <a:xfrm>
            <a:off x="8798686" y="5529776"/>
            <a:ext cx="0" cy="6211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Line 17"/>
          <p:cNvSpPr>
            <a:spLocks noChangeShapeType="1"/>
          </p:cNvSpPr>
          <p:nvPr/>
        </p:nvSpPr>
        <p:spPr bwMode="auto">
          <a:xfrm>
            <a:off x="5623961" y="6150917"/>
            <a:ext cx="14493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Line 18"/>
          <p:cNvSpPr>
            <a:spLocks noChangeShapeType="1"/>
          </p:cNvSpPr>
          <p:nvPr/>
        </p:nvSpPr>
        <p:spPr bwMode="auto">
          <a:xfrm>
            <a:off x="7073292" y="5874854"/>
            <a:ext cx="0" cy="552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19"/>
          <p:cNvSpPr>
            <a:spLocks noChangeShapeType="1"/>
          </p:cNvSpPr>
          <p:nvPr/>
        </p:nvSpPr>
        <p:spPr bwMode="auto">
          <a:xfrm>
            <a:off x="7211323" y="6081902"/>
            <a:ext cx="0" cy="13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Line 20"/>
          <p:cNvSpPr>
            <a:spLocks noChangeShapeType="1"/>
          </p:cNvSpPr>
          <p:nvPr/>
        </p:nvSpPr>
        <p:spPr bwMode="auto">
          <a:xfrm flipV="1">
            <a:off x="7211323" y="6150917"/>
            <a:ext cx="1587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Line 21"/>
          <p:cNvSpPr>
            <a:spLocks noChangeShapeType="1"/>
          </p:cNvSpPr>
          <p:nvPr/>
        </p:nvSpPr>
        <p:spPr bwMode="auto">
          <a:xfrm>
            <a:off x="5623961" y="4563555"/>
            <a:ext cx="0" cy="158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16586"/>
              </p:ext>
            </p:extLst>
          </p:nvPr>
        </p:nvGraphicFramePr>
        <p:xfrm>
          <a:off x="6102350" y="5064125"/>
          <a:ext cx="61436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49" name="Equation" r:id="rId24" imgW="444500" imgH="203200" progId="Equation.DSMT4">
                  <p:embed/>
                </p:oleObj>
              </mc:Choice>
              <mc:Fallback>
                <p:oleObj name="Equation" r:id="rId24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5064125"/>
                        <a:ext cx="614363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Line 15"/>
          <p:cNvSpPr>
            <a:spLocks noChangeShapeType="1"/>
          </p:cNvSpPr>
          <p:nvPr/>
        </p:nvSpPr>
        <p:spPr bwMode="auto">
          <a:xfrm flipH="1" flipV="1">
            <a:off x="8791736" y="5178424"/>
            <a:ext cx="6949" cy="351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004276" y="4701587"/>
            <a:ext cx="1173268" cy="290441"/>
            <a:chOff x="7004276" y="4701587"/>
            <a:chExt cx="1173268" cy="290441"/>
          </a:xfrm>
        </p:grpSpPr>
        <p:sp>
          <p:nvSpPr>
            <p:cNvPr id="183" name="Freeform 32"/>
            <p:cNvSpPr>
              <a:spLocks noChangeArrowheads="1"/>
            </p:cNvSpPr>
            <p:nvPr/>
          </p:nvSpPr>
          <p:spPr bwMode="auto">
            <a:xfrm rot="5400000" flipH="1">
              <a:off x="7152373" y="4553490"/>
              <a:ext cx="290439" cy="586634"/>
            </a:xfrm>
            <a:custGeom>
              <a:avLst/>
              <a:gdLst>
                <a:gd name="T0" fmla="*/ 0 w 92075"/>
                <a:gd name="T1" fmla="*/ 0 h 120650"/>
                <a:gd name="T2" fmla="*/ 290716 w 92075"/>
                <a:gd name="T3" fmla="*/ 107985 h 120650"/>
                <a:gd name="T4" fmla="*/ 310096 w 92075"/>
                <a:gd name="T5" fmla="*/ 475130 h 120650"/>
                <a:gd name="T6" fmla="*/ 310096 w 92075"/>
                <a:gd name="T7" fmla="*/ 691098 h 120650"/>
                <a:gd name="T8" fmla="*/ 387622 w 92075"/>
                <a:gd name="T9" fmla="*/ 777484 h 120650"/>
                <a:gd name="T10" fmla="*/ 562050 w 92075"/>
                <a:gd name="T11" fmla="*/ 820681 h 120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075"/>
                <a:gd name="T19" fmla="*/ 0 h 120650"/>
                <a:gd name="T20" fmla="*/ 92075 w 92075"/>
                <a:gd name="T21" fmla="*/ 120650 h 120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075" h="120650">
                  <a:moveTo>
                    <a:pt x="0" y="0"/>
                  </a:moveTo>
                  <a:cubicBezTo>
                    <a:pt x="19579" y="2116"/>
                    <a:pt x="39158" y="4233"/>
                    <a:pt x="47625" y="15875"/>
                  </a:cubicBezTo>
                  <a:cubicBezTo>
                    <a:pt x="56092" y="27517"/>
                    <a:pt x="50271" y="55563"/>
                    <a:pt x="50800" y="69850"/>
                  </a:cubicBezTo>
                  <a:cubicBezTo>
                    <a:pt x="51329" y="84138"/>
                    <a:pt x="48683" y="94192"/>
                    <a:pt x="50800" y="101600"/>
                  </a:cubicBezTo>
                  <a:cubicBezTo>
                    <a:pt x="52917" y="109008"/>
                    <a:pt x="56621" y="111125"/>
                    <a:pt x="63500" y="114300"/>
                  </a:cubicBezTo>
                  <a:cubicBezTo>
                    <a:pt x="70379" y="117475"/>
                    <a:pt x="92075" y="120650"/>
                    <a:pt x="92075" y="12065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33"/>
            <p:cNvSpPr>
              <a:spLocks noChangeArrowheads="1"/>
            </p:cNvSpPr>
            <p:nvPr/>
          </p:nvSpPr>
          <p:spPr bwMode="auto">
            <a:xfrm rot="5400000">
              <a:off x="7739007" y="4553492"/>
              <a:ext cx="290439" cy="586634"/>
            </a:xfrm>
            <a:custGeom>
              <a:avLst/>
              <a:gdLst>
                <a:gd name="T0" fmla="*/ 0 w 92075"/>
                <a:gd name="T1" fmla="*/ 0 h 120650"/>
                <a:gd name="T2" fmla="*/ 290716 w 92075"/>
                <a:gd name="T3" fmla="*/ 107985 h 120650"/>
                <a:gd name="T4" fmla="*/ 310096 w 92075"/>
                <a:gd name="T5" fmla="*/ 475130 h 120650"/>
                <a:gd name="T6" fmla="*/ 310096 w 92075"/>
                <a:gd name="T7" fmla="*/ 691098 h 120650"/>
                <a:gd name="T8" fmla="*/ 387622 w 92075"/>
                <a:gd name="T9" fmla="*/ 777484 h 120650"/>
                <a:gd name="T10" fmla="*/ 562050 w 92075"/>
                <a:gd name="T11" fmla="*/ 820681 h 120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075"/>
                <a:gd name="T19" fmla="*/ 0 h 120650"/>
                <a:gd name="T20" fmla="*/ 92075 w 92075"/>
                <a:gd name="T21" fmla="*/ 120650 h 120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075" h="120650">
                  <a:moveTo>
                    <a:pt x="0" y="0"/>
                  </a:moveTo>
                  <a:cubicBezTo>
                    <a:pt x="19579" y="2116"/>
                    <a:pt x="39158" y="4233"/>
                    <a:pt x="47625" y="15875"/>
                  </a:cubicBezTo>
                  <a:cubicBezTo>
                    <a:pt x="56092" y="27517"/>
                    <a:pt x="50271" y="55563"/>
                    <a:pt x="50800" y="69850"/>
                  </a:cubicBezTo>
                  <a:cubicBezTo>
                    <a:pt x="51329" y="84138"/>
                    <a:pt x="48683" y="94192"/>
                    <a:pt x="50800" y="101600"/>
                  </a:cubicBezTo>
                  <a:cubicBezTo>
                    <a:pt x="52917" y="109008"/>
                    <a:pt x="56621" y="111125"/>
                    <a:pt x="63500" y="114300"/>
                  </a:cubicBezTo>
                  <a:cubicBezTo>
                    <a:pt x="70379" y="117475"/>
                    <a:pt x="92075" y="120650"/>
                    <a:pt x="92075" y="12065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67" name="Straight Connector 36"/>
          <p:cNvCxnSpPr>
            <a:cxnSpLocks noChangeShapeType="1"/>
          </p:cNvCxnSpPr>
          <p:nvPr/>
        </p:nvCxnSpPr>
        <p:spPr bwMode="auto">
          <a:xfrm rot="5400000">
            <a:off x="6176088" y="4563555"/>
            <a:ext cx="552126" cy="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Straight Connector 37"/>
          <p:cNvCxnSpPr>
            <a:cxnSpLocks noChangeShapeType="1"/>
          </p:cNvCxnSpPr>
          <p:nvPr/>
        </p:nvCxnSpPr>
        <p:spPr bwMode="auto">
          <a:xfrm rot="5400000">
            <a:off x="6037337" y="4562836"/>
            <a:ext cx="552126" cy="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9" name="Line 10"/>
          <p:cNvSpPr>
            <a:spLocks noChangeShapeType="1"/>
          </p:cNvSpPr>
          <p:nvPr/>
        </p:nvSpPr>
        <p:spPr bwMode="auto">
          <a:xfrm>
            <a:off x="5623961" y="4563555"/>
            <a:ext cx="6901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0" name="Group 39"/>
          <p:cNvGrpSpPr>
            <a:grpSpLocks/>
          </p:cNvGrpSpPr>
          <p:nvPr/>
        </p:nvGrpSpPr>
        <p:grpSpPr bwMode="auto">
          <a:xfrm rot="5400000">
            <a:off x="6210595" y="4805110"/>
            <a:ext cx="345079" cy="276063"/>
            <a:chOff x="7604124" y="3276600"/>
            <a:chExt cx="168276" cy="457200"/>
          </a:xfrm>
        </p:grpSpPr>
        <p:sp>
          <p:nvSpPr>
            <p:cNvPr id="181" name="Freeform 40"/>
            <p:cNvSpPr>
              <a:spLocks noChangeArrowheads="1"/>
            </p:cNvSpPr>
            <p:nvPr/>
          </p:nvSpPr>
          <p:spPr bwMode="auto">
            <a:xfrm flipH="1">
              <a:off x="7604124" y="3505200"/>
              <a:ext cx="168275" cy="228600"/>
            </a:xfrm>
            <a:custGeom>
              <a:avLst/>
              <a:gdLst>
                <a:gd name="T0" fmla="*/ 0 w 92075"/>
                <a:gd name="T1" fmla="*/ 0 h 120650"/>
                <a:gd name="T2" fmla="*/ 290716 w 92075"/>
                <a:gd name="T3" fmla="*/ 107985 h 120650"/>
                <a:gd name="T4" fmla="*/ 310096 w 92075"/>
                <a:gd name="T5" fmla="*/ 475130 h 120650"/>
                <a:gd name="T6" fmla="*/ 310096 w 92075"/>
                <a:gd name="T7" fmla="*/ 691098 h 120650"/>
                <a:gd name="T8" fmla="*/ 387622 w 92075"/>
                <a:gd name="T9" fmla="*/ 777484 h 120650"/>
                <a:gd name="T10" fmla="*/ 562050 w 92075"/>
                <a:gd name="T11" fmla="*/ 820681 h 120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075"/>
                <a:gd name="T19" fmla="*/ 0 h 120650"/>
                <a:gd name="T20" fmla="*/ 92075 w 92075"/>
                <a:gd name="T21" fmla="*/ 120650 h 120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075" h="120650">
                  <a:moveTo>
                    <a:pt x="0" y="0"/>
                  </a:moveTo>
                  <a:cubicBezTo>
                    <a:pt x="19579" y="2116"/>
                    <a:pt x="39158" y="4233"/>
                    <a:pt x="47625" y="15875"/>
                  </a:cubicBezTo>
                  <a:cubicBezTo>
                    <a:pt x="56092" y="27517"/>
                    <a:pt x="50271" y="55563"/>
                    <a:pt x="50800" y="69850"/>
                  </a:cubicBezTo>
                  <a:cubicBezTo>
                    <a:pt x="51329" y="84138"/>
                    <a:pt x="48683" y="94192"/>
                    <a:pt x="50800" y="101600"/>
                  </a:cubicBezTo>
                  <a:cubicBezTo>
                    <a:pt x="52917" y="109008"/>
                    <a:pt x="56621" y="111125"/>
                    <a:pt x="63500" y="114300"/>
                  </a:cubicBezTo>
                  <a:cubicBezTo>
                    <a:pt x="70379" y="117475"/>
                    <a:pt x="92075" y="120650"/>
                    <a:pt x="92075" y="12065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41"/>
            <p:cNvSpPr>
              <a:spLocks noChangeArrowheads="1"/>
            </p:cNvSpPr>
            <p:nvPr/>
          </p:nvSpPr>
          <p:spPr bwMode="auto">
            <a:xfrm>
              <a:off x="7604125" y="3276600"/>
              <a:ext cx="168275" cy="228600"/>
            </a:xfrm>
            <a:custGeom>
              <a:avLst/>
              <a:gdLst>
                <a:gd name="T0" fmla="*/ 0 w 92075"/>
                <a:gd name="T1" fmla="*/ 0 h 120650"/>
                <a:gd name="T2" fmla="*/ 290716 w 92075"/>
                <a:gd name="T3" fmla="*/ 107985 h 120650"/>
                <a:gd name="T4" fmla="*/ 310096 w 92075"/>
                <a:gd name="T5" fmla="*/ 475130 h 120650"/>
                <a:gd name="T6" fmla="*/ 310096 w 92075"/>
                <a:gd name="T7" fmla="*/ 691098 h 120650"/>
                <a:gd name="T8" fmla="*/ 387622 w 92075"/>
                <a:gd name="T9" fmla="*/ 777484 h 120650"/>
                <a:gd name="T10" fmla="*/ 562050 w 92075"/>
                <a:gd name="T11" fmla="*/ 820681 h 120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075"/>
                <a:gd name="T19" fmla="*/ 0 h 120650"/>
                <a:gd name="T20" fmla="*/ 92075 w 92075"/>
                <a:gd name="T21" fmla="*/ 120650 h 120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075" h="120650">
                  <a:moveTo>
                    <a:pt x="0" y="0"/>
                  </a:moveTo>
                  <a:cubicBezTo>
                    <a:pt x="19579" y="2116"/>
                    <a:pt x="39158" y="4233"/>
                    <a:pt x="47625" y="15875"/>
                  </a:cubicBezTo>
                  <a:cubicBezTo>
                    <a:pt x="56092" y="27517"/>
                    <a:pt x="50271" y="55563"/>
                    <a:pt x="50800" y="69850"/>
                  </a:cubicBezTo>
                  <a:cubicBezTo>
                    <a:pt x="51329" y="84138"/>
                    <a:pt x="48683" y="94192"/>
                    <a:pt x="50800" y="101600"/>
                  </a:cubicBezTo>
                  <a:cubicBezTo>
                    <a:pt x="52917" y="109008"/>
                    <a:pt x="56621" y="111125"/>
                    <a:pt x="63500" y="114300"/>
                  </a:cubicBezTo>
                  <a:cubicBezTo>
                    <a:pt x="70379" y="117475"/>
                    <a:pt x="92075" y="120650"/>
                    <a:pt x="92075" y="12065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7778"/>
              </p:ext>
            </p:extLst>
          </p:nvPr>
        </p:nvGraphicFramePr>
        <p:xfrm>
          <a:off x="7329488" y="5005388"/>
          <a:ext cx="7715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50" name="Equation" r:id="rId26" imgW="558800" imgH="203200" progId="Equation.DSMT4">
                  <p:embed/>
                </p:oleObj>
              </mc:Choice>
              <mc:Fallback>
                <p:oleObj name="Equation" r:id="rId26" imgW="558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488" y="5005388"/>
                        <a:ext cx="7715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499599"/>
              </p:ext>
            </p:extLst>
          </p:nvPr>
        </p:nvGraphicFramePr>
        <p:xfrm>
          <a:off x="7107800" y="6286486"/>
          <a:ext cx="385762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51" name="Equation" r:id="rId28" imgW="279400" imgH="203200" progId="Equation.DSMT4">
                  <p:embed/>
                </p:oleObj>
              </mc:Choice>
              <mc:Fallback>
                <p:oleObj name="Equation" r:id="rId28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800" y="6286486"/>
                        <a:ext cx="385762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94239"/>
              </p:ext>
            </p:extLst>
          </p:nvPr>
        </p:nvGraphicFramePr>
        <p:xfrm>
          <a:off x="7441739" y="4178780"/>
          <a:ext cx="2095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52" name="Equation" r:id="rId29" imgW="152400" imgH="152400" progId="Equation.DSMT4">
                  <p:embed/>
                </p:oleObj>
              </mc:Choice>
              <mc:Fallback>
                <p:oleObj name="Equation" r:id="rId29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739" y="4178780"/>
                        <a:ext cx="2095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643415"/>
              </p:ext>
            </p:extLst>
          </p:nvPr>
        </p:nvGraphicFramePr>
        <p:xfrm>
          <a:off x="6110887" y="4139093"/>
          <a:ext cx="192087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53" name="Equation" r:id="rId30" imgW="139700" imgH="152400" progId="Equation.DSMT4">
                  <p:embed/>
                </p:oleObj>
              </mc:Choice>
              <mc:Fallback>
                <p:oleObj name="Equation" r:id="rId30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887" y="4139093"/>
                        <a:ext cx="192087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TextBox 186"/>
          <p:cNvSpPr txBox="1"/>
          <p:nvPr/>
        </p:nvSpPr>
        <p:spPr>
          <a:xfrm>
            <a:off x="700532" y="4872131"/>
            <a:ext cx="2834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across the capacitor </a:t>
            </a:r>
            <a:r>
              <a:rPr lang="en-US" sz="2000" dirty="0" smtClean="0">
                <a:latin typeface="Times New Roman"/>
                <a:cs typeface="Times New Roman"/>
              </a:rPr>
              <a:t>with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all</a:t>
            </a:r>
            <a:r>
              <a:rPr lang="en-US" sz="2000" dirty="0" smtClean="0">
                <a:latin typeface="Times New Roman"/>
                <a:cs typeface="Times New Roman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voltage drop </a:t>
            </a:r>
            <a:r>
              <a:rPr lang="en-US" sz="2000" dirty="0" smtClean="0">
                <a:latin typeface="Times New Roman"/>
                <a:cs typeface="Times New Roman"/>
              </a:rPr>
              <a:t>happen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across the resistor </a:t>
            </a:r>
            <a:r>
              <a:rPr lang="en-US" sz="2000" dirty="0" smtClean="0">
                <a:latin typeface="Times New Roman"/>
                <a:cs typeface="Times New Roman"/>
              </a:rPr>
              <a:t>. . . which means:</a:t>
            </a:r>
          </a:p>
        </p:txBody>
      </p:sp>
      <p:graphicFrame>
        <p:nvGraphicFramePr>
          <p:cNvPr id="18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28417"/>
              </p:ext>
            </p:extLst>
          </p:nvPr>
        </p:nvGraphicFramePr>
        <p:xfrm>
          <a:off x="1936750" y="3238006"/>
          <a:ext cx="13271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54" name="Equation" r:id="rId31" imgW="800100" imgH="203200" progId="Equation.DSMT4">
                  <p:embed/>
                </p:oleObj>
              </mc:Choice>
              <mc:Fallback>
                <p:oleObj name="Equation" r:id="rId31" imgW="80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3238006"/>
                        <a:ext cx="13271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Line 15"/>
          <p:cNvSpPr>
            <a:spLocks noChangeShapeType="1"/>
          </p:cNvSpPr>
          <p:nvPr/>
        </p:nvSpPr>
        <p:spPr bwMode="auto">
          <a:xfrm flipH="1" flipV="1">
            <a:off x="8782372" y="1841767"/>
            <a:ext cx="6949" cy="351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757281"/>
              </p:ext>
            </p:extLst>
          </p:nvPr>
        </p:nvGraphicFramePr>
        <p:xfrm>
          <a:off x="6804025" y="5400107"/>
          <a:ext cx="1152089" cy="36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55" name="Equation" r:id="rId33" imgW="609600" imgH="190500" progId="Equation.DSMT4">
                  <p:embed/>
                </p:oleObj>
              </mc:Choice>
              <mc:Fallback>
                <p:oleObj name="Equation" r:id="rId33" imgW="609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400107"/>
                        <a:ext cx="1152089" cy="360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920255"/>
              </p:ext>
            </p:extLst>
          </p:nvPr>
        </p:nvGraphicFramePr>
        <p:xfrm>
          <a:off x="5432517" y="5648238"/>
          <a:ext cx="157163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56" name="Equation" r:id="rId35" imgW="114300" imgH="127000" progId="Equation.DSMT4">
                  <p:embed/>
                </p:oleObj>
              </mc:Choice>
              <mc:Fallback>
                <p:oleObj name="Equation" r:id="rId35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517" y="5648238"/>
                        <a:ext cx="157163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785995"/>
              </p:ext>
            </p:extLst>
          </p:nvPr>
        </p:nvGraphicFramePr>
        <p:xfrm>
          <a:off x="8832942" y="5710150"/>
          <a:ext cx="17462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57" name="Equation" r:id="rId36" imgW="127000" imgH="165100" progId="Equation.DSMT4">
                  <p:embed/>
                </p:oleObj>
              </mc:Choice>
              <mc:Fallback>
                <p:oleObj name="Equation" r:id="rId36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942" y="5710150"/>
                        <a:ext cx="174625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8483599" y="1943100"/>
            <a:ext cx="269875" cy="177800"/>
          </a:xfrm>
          <a:custGeom>
            <a:avLst/>
            <a:gdLst>
              <a:gd name="connsiteX0" fmla="*/ 0 w 215900"/>
              <a:gd name="connsiteY0" fmla="*/ 177800 h 177800"/>
              <a:gd name="connsiteX1" fmla="*/ 76200 w 215900"/>
              <a:gd name="connsiteY1" fmla="*/ 63500 h 177800"/>
              <a:gd name="connsiteX2" fmla="*/ 215900 w 215900"/>
              <a:gd name="connsiteY2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00" h="177800">
                <a:moveTo>
                  <a:pt x="0" y="177800"/>
                </a:moveTo>
                <a:cubicBezTo>
                  <a:pt x="20108" y="135466"/>
                  <a:pt x="40217" y="93133"/>
                  <a:pt x="76200" y="63500"/>
                </a:cubicBezTo>
                <a:cubicBezTo>
                  <a:pt x="112183" y="33867"/>
                  <a:pt x="215900" y="0"/>
                  <a:pt x="215900" y="0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ine 15"/>
          <p:cNvSpPr>
            <a:spLocks noChangeShapeType="1"/>
          </p:cNvSpPr>
          <p:nvPr/>
        </p:nvSpPr>
        <p:spPr bwMode="auto">
          <a:xfrm flipV="1">
            <a:off x="8689975" y="1948936"/>
            <a:ext cx="54296" cy="92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15"/>
          <p:cNvSpPr>
            <a:spLocks noChangeShapeType="1"/>
          </p:cNvSpPr>
          <p:nvPr/>
        </p:nvSpPr>
        <p:spPr bwMode="auto">
          <a:xfrm>
            <a:off x="8616950" y="1925832"/>
            <a:ext cx="127321" cy="183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5741665" y="5767318"/>
            <a:ext cx="308298" cy="304915"/>
            <a:chOff x="6610027" y="3162302"/>
            <a:chExt cx="308298" cy="304915"/>
          </a:xfrm>
        </p:grpSpPr>
        <p:cxnSp>
          <p:nvCxnSpPr>
            <p:cNvPr id="90" name="Straight Arrow Connector 89"/>
            <p:cNvCxnSpPr/>
            <p:nvPr/>
          </p:nvCxnSpPr>
          <p:spPr>
            <a:xfrm flipV="1">
              <a:off x="6610027" y="3162302"/>
              <a:ext cx="3" cy="200023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eeform 90"/>
            <p:cNvSpPr/>
            <p:nvPr/>
          </p:nvSpPr>
          <p:spPr>
            <a:xfrm>
              <a:off x="6610350" y="3362325"/>
              <a:ext cx="307975" cy="104892"/>
            </a:xfrm>
            <a:custGeom>
              <a:avLst/>
              <a:gdLst>
                <a:gd name="connsiteX0" fmla="*/ 0 w 307975"/>
                <a:gd name="connsiteY0" fmla="*/ 0 h 104892"/>
                <a:gd name="connsiteX1" fmla="*/ 28575 w 307975"/>
                <a:gd name="connsiteY1" fmla="*/ 79375 h 104892"/>
                <a:gd name="connsiteX2" fmla="*/ 117475 w 307975"/>
                <a:gd name="connsiteY2" fmla="*/ 101600 h 104892"/>
                <a:gd name="connsiteX3" fmla="*/ 307975 w 307975"/>
                <a:gd name="connsiteY3" fmla="*/ 104775 h 10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75" h="104892">
                  <a:moveTo>
                    <a:pt x="0" y="0"/>
                  </a:moveTo>
                  <a:cubicBezTo>
                    <a:pt x="4498" y="31221"/>
                    <a:pt x="8996" y="62442"/>
                    <a:pt x="28575" y="79375"/>
                  </a:cubicBezTo>
                  <a:cubicBezTo>
                    <a:pt x="48154" y="96308"/>
                    <a:pt x="70908" y="97367"/>
                    <a:pt x="117475" y="101600"/>
                  </a:cubicBezTo>
                  <a:cubicBezTo>
                    <a:pt x="164042" y="105833"/>
                    <a:pt x="307975" y="104775"/>
                    <a:pt x="307975" y="104775"/>
                  </a:cubicBezTo>
                </a:path>
              </a:pathLst>
            </a:cu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661159"/>
              </p:ext>
            </p:extLst>
          </p:nvPr>
        </p:nvGraphicFramePr>
        <p:xfrm>
          <a:off x="5810250" y="5647444"/>
          <a:ext cx="239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58" name="Equation" r:id="rId37" imgW="139700" imgH="203200" progId="Equation.DSMT4">
                  <p:embed/>
                </p:oleObj>
              </mc:Choice>
              <mc:Fallback>
                <p:oleObj name="Equation" r:id="rId37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5647444"/>
                        <a:ext cx="239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0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56" grpId="0"/>
      <p:bldP spid="142" grpId="0"/>
      <p:bldP spid="154" grpId="0" animBg="1"/>
      <p:bldP spid="155" grpId="0" animBg="1"/>
      <p:bldP spid="157" grpId="0" animBg="1"/>
      <p:bldP spid="158" grpId="0" animBg="1"/>
      <p:bldP spid="158" grpId="1" animBg="1"/>
      <p:bldP spid="159" grpId="0" animBg="1"/>
      <p:bldP spid="160" grpId="0" animBg="1"/>
      <p:bldP spid="161" grpId="0" animBg="1"/>
      <p:bldP spid="162" grpId="0" animBg="1"/>
      <p:bldP spid="165" grpId="0" animBg="1"/>
      <p:bldP spid="169" grpId="0" animBg="1"/>
      <p:bldP spid="18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46.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1955" y="421737"/>
            <a:ext cx="1185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Solving: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1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360503"/>
              </p:ext>
            </p:extLst>
          </p:nvPr>
        </p:nvGraphicFramePr>
        <p:xfrm>
          <a:off x="473075" y="895350"/>
          <a:ext cx="8337550" cy="515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783" name="Equation" r:id="rId4" imgW="5219700" imgH="3213100" progId="Equation.DSMT4">
                  <p:embed/>
                </p:oleObj>
              </mc:Choice>
              <mc:Fallback>
                <p:oleObj name="Equation" r:id="rId4" imgW="5219700" imgH="321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895350"/>
                        <a:ext cx="8337550" cy="515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4673600" y="3987800"/>
            <a:ext cx="355600" cy="26670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828220"/>
              </p:ext>
            </p:extLst>
          </p:nvPr>
        </p:nvGraphicFramePr>
        <p:xfrm>
          <a:off x="6045081" y="682147"/>
          <a:ext cx="2527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784" name="Equation" r:id="rId6" imgW="1473200" imgH="342900" progId="Equation.DSMT4">
                  <p:embed/>
                </p:oleObj>
              </mc:Choice>
              <mc:Fallback>
                <p:oleObj name="Equation" r:id="rId6" imgW="1473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081" y="682147"/>
                        <a:ext cx="2527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/>
          <p:cNvSpPr/>
          <p:nvPr/>
        </p:nvSpPr>
        <p:spPr>
          <a:xfrm>
            <a:off x="4356100" y="889000"/>
            <a:ext cx="1638300" cy="3111500"/>
          </a:xfrm>
          <a:custGeom>
            <a:avLst/>
            <a:gdLst>
              <a:gd name="connsiteX0" fmla="*/ 461549 w 1744249"/>
              <a:gd name="connsiteY0" fmla="*/ 3111500 h 3111500"/>
              <a:gd name="connsiteX1" fmla="*/ 55149 w 1744249"/>
              <a:gd name="connsiteY1" fmla="*/ 2298700 h 3111500"/>
              <a:gd name="connsiteX2" fmla="*/ 1541049 w 1744249"/>
              <a:gd name="connsiteY2" fmla="*/ 1320800 h 3111500"/>
              <a:gd name="connsiteX3" fmla="*/ 1020349 w 1744249"/>
              <a:gd name="connsiteY3" fmla="*/ 368300 h 3111500"/>
              <a:gd name="connsiteX4" fmla="*/ 1744249 w 1744249"/>
              <a:gd name="connsiteY4" fmla="*/ 0 h 31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249" h="3111500">
                <a:moveTo>
                  <a:pt x="461549" y="3111500"/>
                </a:moveTo>
                <a:cubicBezTo>
                  <a:pt x="168390" y="2854325"/>
                  <a:pt x="-124768" y="2597150"/>
                  <a:pt x="55149" y="2298700"/>
                </a:cubicBezTo>
                <a:cubicBezTo>
                  <a:pt x="235066" y="2000250"/>
                  <a:pt x="1380182" y="1642533"/>
                  <a:pt x="1541049" y="1320800"/>
                </a:cubicBezTo>
                <a:cubicBezTo>
                  <a:pt x="1701916" y="999067"/>
                  <a:pt x="986482" y="588433"/>
                  <a:pt x="1020349" y="368300"/>
                </a:cubicBezTo>
                <a:cubicBezTo>
                  <a:pt x="1054216" y="148167"/>
                  <a:pt x="1744249" y="0"/>
                  <a:pt x="1744249" y="0"/>
                </a:cubicBezTo>
              </a:path>
            </a:pathLst>
          </a:cu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47.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085" y="327680"/>
            <a:ext cx="8858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It would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 nice to get a feel for how fast a capacitor/resistor combination will charge or discharge.  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094150"/>
              </p:ext>
            </p:extLst>
          </p:nvPr>
        </p:nvGraphicFramePr>
        <p:xfrm>
          <a:off x="7223125" y="2755900"/>
          <a:ext cx="15954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87" name="Equation" r:id="rId4" imgW="1346200" imgH="266700" progId="Equation.DSMT4">
                  <p:embed/>
                </p:oleObj>
              </mc:Choice>
              <mc:Fallback>
                <p:oleObj name="Equation" r:id="rId4" imgW="1346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5" y="2755900"/>
                        <a:ext cx="159543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245976"/>
              </p:ext>
            </p:extLst>
          </p:nvPr>
        </p:nvGraphicFramePr>
        <p:xfrm>
          <a:off x="3845190" y="2651814"/>
          <a:ext cx="89058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88" name="Equation" r:id="rId6" imgW="749300" imgH="203200" progId="Equation.DSMT4">
                  <p:embed/>
                </p:oleObj>
              </mc:Choice>
              <mc:Fallback>
                <p:oleObj name="Equation" r:id="rId6" imgW="749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190" y="2651814"/>
                        <a:ext cx="890587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68605"/>
              </p:ext>
            </p:extLst>
          </p:nvPr>
        </p:nvGraphicFramePr>
        <p:xfrm>
          <a:off x="5444502" y="4696513"/>
          <a:ext cx="573087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89" name="Equation" r:id="rId8" imgW="482600" imgH="165100" progId="Equation.DSMT4">
                  <p:embed/>
                </p:oleObj>
              </mc:Choice>
              <mc:Fallback>
                <p:oleObj name="Equation" r:id="rId8" imgW="482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502" y="4696513"/>
                        <a:ext cx="573087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688545"/>
              </p:ext>
            </p:extLst>
          </p:nvPr>
        </p:nvGraphicFramePr>
        <p:xfrm>
          <a:off x="6407307" y="4696513"/>
          <a:ext cx="76835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90" name="Equation" r:id="rId10" imgW="647700" imgH="165100" progId="Equation.DSMT4">
                  <p:embed/>
                </p:oleObj>
              </mc:Choice>
              <mc:Fallback>
                <p:oleObj name="Equation" r:id="rId10" imgW="647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307" y="4696513"/>
                        <a:ext cx="768350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578198"/>
              </p:ext>
            </p:extLst>
          </p:nvPr>
        </p:nvGraphicFramePr>
        <p:xfrm>
          <a:off x="3862653" y="1591572"/>
          <a:ext cx="812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91" name="Equation" r:id="rId12" imgW="685800" imgH="355600" progId="Equation.DSMT4">
                  <p:embed/>
                </p:oleObj>
              </mc:Choice>
              <mc:Fallback>
                <p:oleObj name="Equation" r:id="rId12" imgW="6858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653" y="1591572"/>
                        <a:ext cx="8128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481028"/>
              </p:ext>
            </p:extLst>
          </p:nvPr>
        </p:nvGraphicFramePr>
        <p:xfrm>
          <a:off x="8668862" y="4643437"/>
          <a:ext cx="376237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92" name="Equation" r:id="rId14" imgW="317500" imgH="165100" progId="Equation.DSMT4">
                  <p:embed/>
                </p:oleObj>
              </mc:Choice>
              <mc:Fallback>
                <p:oleObj name="Equation" r:id="rId14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8862" y="4643437"/>
                        <a:ext cx="376237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655481"/>
              </p:ext>
            </p:extLst>
          </p:nvPr>
        </p:nvGraphicFramePr>
        <p:xfrm>
          <a:off x="3889377" y="3035300"/>
          <a:ext cx="87471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93" name="Equation" r:id="rId16" imgW="736600" imgH="203200" progId="Equation.DSMT4">
                  <p:embed/>
                </p:oleObj>
              </mc:Choice>
              <mc:Fallback>
                <p:oleObj name="Equation" r:id="rId16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7" y="3035300"/>
                        <a:ext cx="874712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Freeform 62"/>
          <p:cNvSpPr>
            <a:spLocks noChangeArrowheads="1"/>
          </p:cNvSpPr>
          <p:nvPr/>
        </p:nvSpPr>
        <p:spPr bwMode="auto">
          <a:xfrm flipV="1">
            <a:off x="4782236" y="2472089"/>
            <a:ext cx="4762654" cy="2120870"/>
          </a:xfrm>
          <a:custGeom>
            <a:avLst/>
            <a:gdLst>
              <a:gd name="T0" fmla="*/ 0 w 6502400"/>
              <a:gd name="T1" fmla="*/ 0 h 3048000"/>
              <a:gd name="T2" fmla="*/ 76200 w 6502400"/>
              <a:gd name="T3" fmla="*/ 326660 h 3048000"/>
              <a:gd name="T4" fmla="*/ 266700 w 6502400"/>
              <a:gd name="T5" fmla="*/ 783984 h 3048000"/>
              <a:gd name="T6" fmla="*/ 508000 w 6502400"/>
              <a:gd name="T7" fmla="*/ 1165087 h 3048000"/>
              <a:gd name="T8" fmla="*/ 825500 w 6502400"/>
              <a:gd name="T9" fmla="*/ 1469969 h 3048000"/>
              <a:gd name="T10" fmla="*/ 1295400 w 6502400"/>
              <a:gd name="T11" fmla="*/ 1753075 h 3048000"/>
              <a:gd name="T12" fmla="*/ 2247900 w 6502400"/>
              <a:gd name="T13" fmla="*/ 2090623 h 3048000"/>
              <a:gd name="T14" fmla="*/ 3594100 w 6502400"/>
              <a:gd name="T15" fmla="*/ 2351951 h 3048000"/>
              <a:gd name="T16" fmla="*/ 5156200 w 6502400"/>
              <a:gd name="T17" fmla="*/ 2537059 h 3048000"/>
              <a:gd name="T18" fmla="*/ 6502400 w 6502400"/>
              <a:gd name="T19" fmla="*/ 2613279 h 3048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02400"/>
              <a:gd name="T31" fmla="*/ 0 h 3048000"/>
              <a:gd name="T32" fmla="*/ 6502400 w 6502400"/>
              <a:gd name="T33" fmla="*/ 3048000 h 3048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02400" h="3048000">
                <a:moveTo>
                  <a:pt x="0" y="0"/>
                </a:moveTo>
                <a:cubicBezTo>
                  <a:pt x="15875" y="114300"/>
                  <a:pt x="31750" y="228600"/>
                  <a:pt x="76200" y="381000"/>
                </a:cubicBezTo>
                <a:cubicBezTo>
                  <a:pt x="120650" y="533400"/>
                  <a:pt x="194733" y="751417"/>
                  <a:pt x="266700" y="914400"/>
                </a:cubicBezTo>
                <a:cubicBezTo>
                  <a:pt x="338667" y="1077383"/>
                  <a:pt x="414867" y="1225550"/>
                  <a:pt x="508000" y="1358900"/>
                </a:cubicBezTo>
                <a:cubicBezTo>
                  <a:pt x="601133" y="1492250"/>
                  <a:pt x="694267" y="1600200"/>
                  <a:pt x="825500" y="1714500"/>
                </a:cubicBezTo>
                <a:cubicBezTo>
                  <a:pt x="956733" y="1828800"/>
                  <a:pt x="1058333" y="1924050"/>
                  <a:pt x="1295400" y="2044700"/>
                </a:cubicBezTo>
                <a:cubicBezTo>
                  <a:pt x="1532467" y="2165350"/>
                  <a:pt x="1864783" y="2321983"/>
                  <a:pt x="2247900" y="2438400"/>
                </a:cubicBezTo>
                <a:cubicBezTo>
                  <a:pt x="2631017" y="2554817"/>
                  <a:pt x="3109383" y="2656417"/>
                  <a:pt x="3594100" y="2743200"/>
                </a:cubicBezTo>
                <a:cubicBezTo>
                  <a:pt x="4078817" y="2829983"/>
                  <a:pt x="4671483" y="2908300"/>
                  <a:pt x="5156200" y="2959100"/>
                </a:cubicBezTo>
                <a:cubicBezTo>
                  <a:pt x="5640917" y="3009900"/>
                  <a:pt x="6502400" y="3048000"/>
                  <a:pt x="6502400" y="30480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7" name="Straight Connector 55"/>
          <p:cNvCxnSpPr>
            <a:cxnSpLocks noChangeShapeType="1"/>
          </p:cNvCxnSpPr>
          <p:nvPr/>
        </p:nvCxnSpPr>
        <p:spPr bwMode="auto">
          <a:xfrm rot="5400000">
            <a:off x="3386928" y="3197650"/>
            <a:ext cx="2790618" cy="23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Connector 57"/>
          <p:cNvCxnSpPr>
            <a:cxnSpLocks noChangeShapeType="1"/>
          </p:cNvCxnSpPr>
          <p:nvPr/>
        </p:nvCxnSpPr>
        <p:spPr bwMode="auto">
          <a:xfrm rot="10800000" flipV="1">
            <a:off x="4782236" y="4592959"/>
            <a:ext cx="4801026" cy="1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Connector 69"/>
          <p:cNvCxnSpPr>
            <a:cxnSpLocks noChangeShapeType="1"/>
          </p:cNvCxnSpPr>
          <p:nvPr/>
        </p:nvCxnSpPr>
        <p:spPr bwMode="auto">
          <a:xfrm>
            <a:off x="4782236" y="3141838"/>
            <a:ext cx="948810" cy="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Connector 71"/>
          <p:cNvCxnSpPr>
            <a:cxnSpLocks noChangeShapeType="1"/>
          </p:cNvCxnSpPr>
          <p:nvPr/>
        </p:nvCxnSpPr>
        <p:spPr bwMode="auto">
          <a:xfrm rot="5400000">
            <a:off x="5020020" y="3880770"/>
            <a:ext cx="1423215" cy="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76"/>
          <p:cNvCxnSpPr>
            <a:cxnSpLocks noChangeShapeType="1"/>
          </p:cNvCxnSpPr>
          <p:nvPr/>
        </p:nvCxnSpPr>
        <p:spPr bwMode="auto">
          <a:xfrm rot="5400000">
            <a:off x="5897321" y="3699961"/>
            <a:ext cx="1787159" cy="1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Straight Connector 84"/>
          <p:cNvCxnSpPr>
            <a:cxnSpLocks noChangeShapeType="1"/>
          </p:cNvCxnSpPr>
          <p:nvPr/>
        </p:nvCxnSpPr>
        <p:spPr bwMode="auto">
          <a:xfrm>
            <a:off x="4782236" y="2805801"/>
            <a:ext cx="2009245" cy="1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Connector 93"/>
          <p:cNvCxnSpPr>
            <a:cxnSpLocks noChangeShapeType="1"/>
          </p:cNvCxnSpPr>
          <p:nvPr/>
        </p:nvCxnSpPr>
        <p:spPr bwMode="auto">
          <a:xfrm>
            <a:off x="4838049" y="2416277"/>
            <a:ext cx="4688238" cy="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41458"/>
              </p:ext>
            </p:extLst>
          </p:nvPr>
        </p:nvGraphicFramePr>
        <p:xfrm>
          <a:off x="4070615" y="2277740"/>
          <a:ext cx="66516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94" name="Equation" r:id="rId18" imgW="558800" imgH="203200" progId="Equation.DSMT4">
                  <p:embed/>
                </p:oleObj>
              </mc:Choice>
              <mc:Fallback>
                <p:oleObj name="Equation" r:id="rId18" imgW="558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615" y="2277740"/>
                        <a:ext cx="665162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51086" y="1158677"/>
            <a:ext cx="3304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To that end,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how much charge would the cap have accumulated after a time equal to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RC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321098"/>
              </p:ext>
            </p:extLst>
          </p:nvPr>
        </p:nvGraphicFramePr>
        <p:xfrm>
          <a:off x="550863" y="2678113"/>
          <a:ext cx="3327400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95" name="Equation" r:id="rId20" imgW="2082800" imgH="1333500" progId="Equation.DSMT4">
                  <p:embed/>
                </p:oleObj>
              </mc:Choice>
              <mc:Fallback>
                <p:oleObj name="Equation" r:id="rId20" imgW="20828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678113"/>
                        <a:ext cx="3327400" cy="213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27285" y="5091836"/>
            <a:ext cx="87178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time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defined as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one time constant   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 is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amount of time it takes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capacitor 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 to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63%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of its maximum. 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Two time constants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will charge it to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87%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its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maximum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(try the calculation if you don’t believe me).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802283"/>
              </p:ext>
            </p:extLst>
          </p:nvPr>
        </p:nvGraphicFramePr>
        <p:xfrm>
          <a:off x="5011738" y="5321300"/>
          <a:ext cx="182562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96" name="Equation" r:id="rId22" imgW="114300" imgH="139700" progId="Equation.DSMT4">
                  <p:embed/>
                </p:oleObj>
              </mc:Choice>
              <mc:Fallback>
                <p:oleObj name="Equation" r:id="rId22" imgW="1143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5321300"/>
                        <a:ext cx="182562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6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63786" y="37218"/>
            <a:ext cx="863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pple Chancery"/>
                <a:cs typeface="Apple Chancery"/>
              </a:rPr>
              <a:t>Summary of Graphs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48.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785" y="683549"/>
            <a:ext cx="8635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G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raphs </a:t>
            </a:r>
            <a:r>
              <a:rPr lang="en-US" sz="2000" dirty="0" smtClean="0">
                <a:latin typeface="Times New Roman"/>
                <a:cs typeface="Times New Roman"/>
              </a:rPr>
              <a:t>of capacitor charging and discharging characteristics.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481023"/>
              </p:ext>
            </p:extLst>
          </p:nvPr>
        </p:nvGraphicFramePr>
        <p:xfrm>
          <a:off x="2578100" y="5204619"/>
          <a:ext cx="13081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55" name="Equation" r:id="rId4" imgW="762000" imgH="342900" progId="Equation.DSMT4">
                  <p:embed/>
                </p:oleObj>
              </mc:Choice>
              <mc:Fallback>
                <p:oleObj name="Equation" r:id="rId4" imgW="7620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5204619"/>
                        <a:ext cx="13081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412390" y="4140200"/>
            <a:ext cx="39216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current vs. time 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(both charging and discharging)</a:t>
            </a:r>
            <a:endParaRPr lang="en-US" sz="160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417628"/>
              </p:ext>
            </p:extLst>
          </p:nvPr>
        </p:nvGraphicFramePr>
        <p:xfrm>
          <a:off x="1412390" y="2335858"/>
          <a:ext cx="16779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56" name="Equation" r:id="rId6" imgW="977900" imgH="342900" progId="Equation.DSMT4">
                  <p:embed/>
                </p:oleObj>
              </mc:Choice>
              <mc:Fallback>
                <p:oleObj name="Equation" r:id="rId6" imgW="9779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390" y="2335858"/>
                        <a:ext cx="167798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554161"/>
              </p:ext>
            </p:extLst>
          </p:nvPr>
        </p:nvGraphicFramePr>
        <p:xfrm>
          <a:off x="6090444" y="3525837"/>
          <a:ext cx="22113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57" name="Equation" r:id="rId8" imgW="1384300" imgH="469900" progId="Equation.DSMT4">
                  <p:embed/>
                </p:oleObj>
              </mc:Choice>
              <mc:Fallback>
                <p:oleObj name="Equation" r:id="rId8" imgW="1384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444" y="3525837"/>
                        <a:ext cx="221138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35000" y="1612900"/>
            <a:ext cx="0" cy="20701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5000" y="3683000"/>
            <a:ext cx="32512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2400" y="2524730"/>
            <a:ext cx="0" cy="20701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32400" y="4594830"/>
            <a:ext cx="32512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51000" y="4279900"/>
            <a:ext cx="0" cy="20701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51000" y="6350000"/>
            <a:ext cx="32512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8190" y="1562676"/>
            <a:ext cx="39216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charge vs. time 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(discharging)</a:t>
            </a:r>
            <a:endParaRPr lang="en-US" sz="1600" dirty="0" smtClean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7557" y="1855064"/>
            <a:ext cx="39216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charge vs. time 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(charging)</a:t>
            </a:r>
            <a:endParaRPr lang="en-US" sz="1600" dirty="0" smtClean="0">
              <a:latin typeface="Times New Roman"/>
              <a:cs typeface="Times New Roman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28650" y="1943100"/>
            <a:ext cx="3009900" cy="1695450"/>
          </a:xfrm>
          <a:custGeom>
            <a:avLst/>
            <a:gdLst>
              <a:gd name="connsiteX0" fmla="*/ 0 w 3009900"/>
              <a:gd name="connsiteY0" fmla="*/ 0 h 1695450"/>
              <a:gd name="connsiteX1" fmla="*/ 95250 w 3009900"/>
              <a:gd name="connsiteY1" fmla="*/ 273050 h 1695450"/>
              <a:gd name="connsiteX2" fmla="*/ 279400 w 3009900"/>
              <a:gd name="connsiteY2" fmla="*/ 628650 h 1695450"/>
              <a:gd name="connsiteX3" fmla="*/ 533400 w 3009900"/>
              <a:gd name="connsiteY3" fmla="*/ 920750 h 1695450"/>
              <a:gd name="connsiteX4" fmla="*/ 882650 w 3009900"/>
              <a:gd name="connsiteY4" fmla="*/ 1206500 h 1695450"/>
              <a:gd name="connsiteX5" fmla="*/ 1320800 w 3009900"/>
              <a:gd name="connsiteY5" fmla="*/ 1428750 h 1695450"/>
              <a:gd name="connsiteX6" fmla="*/ 1828800 w 3009900"/>
              <a:gd name="connsiteY6" fmla="*/ 1581150 h 1695450"/>
              <a:gd name="connsiteX7" fmla="*/ 2374900 w 3009900"/>
              <a:gd name="connsiteY7" fmla="*/ 1657350 h 1695450"/>
              <a:gd name="connsiteX8" fmla="*/ 3009900 w 3009900"/>
              <a:gd name="connsiteY8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9900" h="1695450">
                <a:moveTo>
                  <a:pt x="0" y="0"/>
                </a:moveTo>
                <a:cubicBezTo>
                  <a:pt x="24341" y="84137"/>
                  <a:pt x="48683" y="168275"/>
                  <a:pt x="95250" y="273050"/>
                </a:cubicBezTo>
                <a:cubicBezTo>
                  <a:pt x="141817" y="377825"/>
                  <a:pt x="206375" y="520700"/>
                  <a:pt x="279400" y="628650"/>
                </a:cubicBezTo>
                <a:cubicBezTo>
                  <a:pt x="352425" y="736600"/>
                  <a:pt x="432858" y="824442"/>
                  <a:pt x="533400" y="920750"/>
                </a:cubicBezTo>
                <a:cubicBezTo>
                  <a:pt x="633942" y="1017058"/>
                  <a:pt x="751417" y="1121833"/>
                  <a:pt x="882650" y="1206500"/>
                </a:cubicBezTo>
                <a:cubicBezTo>
                  <a:pt x="1013883" y="1291167"/>
                  <a:pt x="1163108" y="1366308"/>
                  <a:pt x="1320800" y="1428750"/>
                </a:cubicBezTo>
                <a:cubicBezTo>
                  <a:pt x="1478492" y="1491192"/>
                  <a:pt x="1653117" y="1543050"/>
                  <a:pt x="1828800" y="1581150"/>
                </a:cubicBezTo>
                <a:cubicBezTo>
                  <a:pt x="2004483" y="1619250"/>
                  <a:pt x="2178050" y="1638300"/>
                  <a:pt x="2374900" y="1657350"/>
                </a:cubicBezTo>
                <a:cubicBezTo>
                  <a:pt x="2571750" y="1676400"/>
                  <a:pt x="3009900" y="1695450"/>
                  <a:pt x="3009900" y="169545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651000" y="4588480"/>
            <a:ext cx="3009900" cy="1695450"/>
          </a:xfrm>
          <a:custGeom>
            <a:avLst/>
            <a:gdLst>
              <a:gd name="connsiteX0" fmla="*/ 0 w 3009900"/>
              <a:gd name="connsiteY0" fmla="*/ 0 h 1695450"/>
              <a:gd name="connsiteX1" fmla="*/ 95250 w 3009900"/>
              <a:gd name="connsiteY1" fmla="*/ 273050 h 1695450"/>
              <a:gd name="connsiteX2" fmla="*/ 279400 w 3009900"/>
              <a:gd name="connsiteY2" fmla="*/ 628650 h 1695450"/>
              <a:gd name="connsiteX3" fmla="*/ 533400 w 3009900"/>
              <a:gd name="connsiteY3" fmla="*/ 920750 h 1695450"/>
              <a:gd name="connsiteX4" fmla="*/ 882650 w 3009900"/>
              <a:gd name="connsiteY4" fmla="*/ 1206500 h 1695450"/>
              <a:gd name="connsiteX5" fmla="*/ 1320800 w 3009900"/>
              <a:gd name="connsiteY5" fmla="*/ 1428750 h 1695450"/>
              <a:gd name="connsiteX6" fmla="*/ 1828800 w 3009900"/>
              <a:gd name="connsiteY6" fmla="*/ 1581150 h 1695450"/>
              <a:gd name="connsiteX7" fmla="*/ 2374900 w 3009900"/>
              <a:gd name="connsiteY7" fmla="*/ 1657350 h 1695450"/>
              <a:gd name="connsiteX8" fmla="*/ 3009900 w 3009900"/>
              <a:gd name="connsiteY8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9900" h="1695450">
                <a:moveTo>
                  <a:pt x="0" y="0"/>
                </a:moveTo>
                <a:cubicBezTo>
                  <a:pt x="24341" y="84137"/>
                  <a:pt x="48683" y="168275"/>
                  <a:pt x="95250" y="273050"/>
                </a:cubicBezTo>
                <a:cubicBezTo>
                  <a:pt x="141817" y="377825"/>
                  <a:pt x="206375" y="520700"/>
                  <a:pt x="279400" y="628650"/>
                </a:cubicBezTo>
                <a:cubicBezTo>
                  <a:pt x="352425" y="736600"/>
                  <a:pt x="432858" y="824442"/>
                  <a:pt x="533400" y="920750"/>
                </a:cubicBezTo>
                <a:cubicBezTo>
                  <a:pt x="633942" y="1017058"/>
                  <a:pt x="751417" y="1121833"/>
                  <a:pt x="882650" y="1206500"/>
                </a:cubicBezTo>
                <a:cubicBezTo>
                  <a:pt x="1013883" y="1291167"/>
                  <a:pt x="1163108" y="1366308"/>
                  <a:pt x="1320800" y="1428750"/>
                </a:cubicBezTo>
                <a:cubicBezTo>
                  <a:pt x="1478492" y="1491192"/>
                  <a:pt x="1653117" y="1543050"/>
                  <a:pt x="1828800" y="1581150"/>
                </a:cubicBezTo>
                <a:cubicBezTo>
                  <a:pt x="2004483" y="1619250"/>
                  <a:pt x="2178050" y="1638300"/>
                  <a:pt x="2374900" y="1657350"/>
                </a:cubicBezTo>
                <a:cubicBezTo>
                  <a:pt x="2571750" y="1676400"/>
                  <a:pt x="3009900" y="1695450"/>
                  <a:pt x="3009900" y="169545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2769"/>
              </p:ext>
            </p:extLst>
          </p:nvPr>
        </p:nvGraphicFramePr>
        <p:xfrm>
          <a:off x="180664" y="1799431"/>
          <a:ext cx="447986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58" name="Equation" r:id="rId10" imgW="317500" imgH="203200" progId="Equation.DSMT4">
                  <p:embed/>
                </p:oleObj>
              </mc:Choice>
              <mc:Fallback>
                <p:oleObj name="Equation" r:id="rId10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64" y="1799431"/>
                        <a:ext cx="447986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1956"/>
              </p:ext>
            </p:extLst>
          </p:nvPr>
        </p:nvGraphicFramePr>
        <p:xfrm>
          <a:off x="1365250" y="4451350"/>
          <a:ext cx="1968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59" name="Equation" r:id="rId12" imgW="139700" imgH="203200" progId="Equation.DSMT4">
                  <p:embed/>
                </p:oleObj>
              </mc:Choice>
              <mc:Fallback>
                <p:oleObj name="Equation" r:id="rId12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451350"/>
                        <a:ext cx="1968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/>
          <p:cNvSpPr/>
          <p:nvPr/>
        </p:nvSpPr>
        <p:spPr>
          <a:xfrm>
            <a:off x="5238750" y="3325519"/>
            <a:ext cx="2908300" cy="1259181"/>
          </a:xfrm>
          <a:custGeom>
            <a:avLst/>
            <a:gdLst>
              <a:gd name="connsiteX0" fmla="*/ 0 w 2908300"/>
              <a:gd name="connsiteY0" fmla="*/ 1259181 h 1259181"/>
              <a:gd name="connsiteX1" fmla="*/ 114300 w 2908300"/>
              <a:gd name="connsiteY1" fmla="*/ 916281 h 1259181"/>
              <a:gd name="connsiteX2" fmla="*/ 330200 w 2908300"/>
              <a:gd name="connsiteY2" fmla="*/ 624181 h 1259181"/>
              <a:gd name="connsiteX3" fmla="*/ 533400 w 2908300"/>
              <a:gd name="connsiteY3" fmla="*/ 446381 h 1259181"/>
              <a:gd name="connsiteX4" fmla="*/ 838200 w 2908300"/>
              <a:gd name="connsiteY4" fmla="*/ 268581 h 1259181"/>
              <a:gd name="connsiteX5" fmla="*/ 1270000 w 2908300"/>
              <a:gd name="connsiteY5" fmla="*/ 103481 h 1259181"/>
              <a:gd name="connsiteX6" fmla="*/ 1701800 w 2908300"/>
              <a:gd name="connsiteY6" fmla="*/ 27281 h 1259181"/>
              <a:gd name="connsiteX7" fmla="*/ 2222500 w 2908300"/>
              <a:gd name="connsiteY7" fmla="*/ 1881 h 1259181"/>
              <a:gd name="connsiteX8" fmla="*/ 2908300 w 2908300"/>
              <a:gd name="connsiteY8" fmla="*/ 1881 h 125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300" h="1259181">
                <a:moveTo>
                  <a:pt x="0" y="1259181"/>
                </a:moveTo>
                <a:cubicBezTo>
                  <a:pt x="29633" y="1140647"/>
                  <a:pt x="59267" y="1022114"/>
                  <a:pt x="114300" y="916281"/>
                </a:cubicBezTo>
                <a:cubicBezTo>
                  <a:pt x="169333" y="810448"/>
                  <a:pt x="260350" y="702498"/>
                  <a:pt x="330200" y="624181"/>
                </a:cubicBezTo>
                <a:cubicBezTo>
                  <a:pt x="400050" y="545864"/>
                  <a:pt x="448733" y="505648"/>
                  <a:pt x="533400" y="446381"/>
                </a:cubicBezTo>
                <a:cubicBezTo>
                  <a:pt x="618067" y="387114"/>
                  <a:pt x="715433" y="325731"/>
                  <a:pt x="838200" y="268581"/>
                </a:cubicBezTo>
                <a:cubicBezTo>
                  <a:pt x="960967" y="211431"/>
                  <a:pt x="1126067" y="143698"/>
                  <a:pt x="1270000" y="103481"/>
                </a:cubicBezTo>
                <a:cubicBezTo>
                  <a:pt x="1413933" y="63264"/>
                  <a:pt x="1543050" y="44214"/>
                  <a:pt x="1701800" y="27281"/>
                </a:cubicBezTo>
                <a:cubicBezTo>
                  <a:pt x="1860550" y="10348"/>
                  <a:pt x="2021417" y="6114"/>
                  <a:pt x="2222500" y="1881"/>
                </a:cubicBezTo>
                <a:cubicBezTo>
                  <a:pt x="2423583" y="-2352"/>
                  <a:pt x="2908300" y="1881"/>
                  <a:pt x="2908300" y="1881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270107" y="3322949"/>
            <a:ext cx="1568843" cy="0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509362"/>
              </p:ext>
            </p:extLst>
          </p:nvPr>
        </p:nvGraphicFramePr>
        <p:xfrm>
          <a:off x="4704728" y="3181850"/>
          <a:ext cx="447986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60" name="Equation" r:id="rId14" imgW="317500" imgH="203200" progId="Equation.DSMT4">
                  <p:embed/>
                </p:oleObj>
              </mc:Choice>
              <mc:Fallback>
                <p:oleObj name="Equation" r:id="rId14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728" y="3181850"/>
                        <a:ext cx="447986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426772"/>
              </p:ext>
            </p:extLst>
          </p:nvPr>
        </p:nvGraphicFramePr>
        <p:xfrm>
          <a:off x="8404225" y="4623330"/>
          <a:ext cx="104775" cy="14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61" name="Equation" r:id="rId15" imgW="101600" imgH="139700" progId="Equation.DSMT4">
                  <p:embed/>
                </p:oleObj>
              </mc:Choice>
              <mc:Fallback>
                <p:oleObj name="Equation" r:id="rId15" imgW="1016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4225" y="4623330"/>
                        <a:ext cx="104775" cy="145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47393"/>
              </p:ext>
            </p:extLst>
          </p:nvPr>
        </p:nvGraphicFramePr>
        <p:xfrm>
          <a:off x="5048250" y="2511425"/>
          <a:ext cx="131763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62" name="Equation" r:id="rId17" imgW="127000" imgH="165100" progId="Equation.DSMT4">
                  <p:embed/>
                </p:oleObj>
              </mc:Choice>
              <mc:Fallback>
                <p:oleObj name="Equation" r:id="rId17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2511425"/>
                        <a:ext cx="131763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7678"/>
              </p:ext>
            </p:extLst>
          </p:nvPr>
        </p:nvGraphicFramePr>
        <p:xfrm>
          <a:off x="3827462" y="3691468"/>
          <a:ext cx="104775" cy="14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63" name="Equation" r:id="rId19" imgW="101600" imgH="139700" progId="Equation.DSMT4">
                  <p:embed/>
                </p:oleObj>
              </mc:Choice>
              <mc:Fallback>
                <p:oleObj name="Equation" r:id="rId19" imgW="1016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2" y="3691468"/>
                        <a:ext cx="104775" cy="145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372564"/>
              </p:ext>
            </p:extLst>
          </p:nvPr>
        </p:nvGraphicFramePr>
        <p:xfrm>
          <a:off x="458787" y="1579563"/>
          <a:ext cx="131763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64" name="Equation" r:id="rId20" imgW="127000" imgH="165100" progId="Equation.DSMT4">
                  <p:embed/>
                </p:oleObj>
              </mc:Choice>
              <mc:Fallback>
                <p:oleObj name="Equation" r:id="rId20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" y="1579563"/>
                        <a:ext cx="131763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79316"/>
              </p:ext>
            </p:extLst>
          </p:nvPr>
        </p:nvGraphicFramePr>
        <p:xfrm>
          <a:off x="4799012" y="6391805"/>
          <a:ext cx="104775" cy="14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65" name="Equation" r:id="rId21" imgW="101600" imgH="139700" progId="Equation.DSMT4">
                  <p:embed/>
                </p:oleObj>
              </mc:Choice>
              <mc:Fallback>
                <p:oleObj name="Equation" r:id="rId21" imgW="1016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6391805"/>
                        <a:ext cx="104775" cy="145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699327"/>
              </p:ext>
            </p:extLst>
          </p:nvPr>
        </p:nvGraphicFramePr>
        <p:xfrm>
          <a:off x="1512888" y="4216400"/>
          <a:ext cx="92075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66" name="Equation" r:id="rId22" imgW="88900" imgH="165100" progId="Equation.DSMT4">
                  <p:embed/>
                </p:oleObj>
              </mc:Choice>
              <mc:Fallback>
                <p:oleObj name="Equation" r:id="rId22" imgW="88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4216400"/>
                        <a:ext cx="92075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2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8" grpId="0"/>
      <p:bldP spid="19" grpId="0"/>
      <p:bldP spid="6" grpId="0" animBg="1"/>
      <p:bldP spid="21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49.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5" name="Text Box 34"/>
          <p:cNvSpPr txBox="1">
            <a:spLocks/>
          </p:cNvSpPr>
          <p:nvPr/>
        </p:nvSpPr>
        <p:spPr bwMode="auto">
          <a:xfrm>
            <a:off x="382906" y="1084024"/>
            <a:ext cx="5192394" cy="254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--The galvanometer-engineered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ammeter</a:t>
            </a:r>
            <a:r>
              <a:rPr lang="en-US" sz="2000" dirty="0" smtClean="0">
                <a:latin typeface="Times New Roman"/>
                <a:cs typeface="Times New Roman"/>
              </a:rPr>
              <a:t> consists of a           galvanometer in parallel with (in this case) a                 resistor (that is, essentially a wire).  As the equivalent resistance of a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parallel combination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smaller than the smallest resistor </a:t>
            </a:r>
            <a:r>
              <a:rPr lang="en-US" sz="2000" dirty="0" smtClean="0">
                <a:latin typeface="Times New Roman"/>
                <a:cs typeface="Times New Roman"/>
              </a:rPr>
              <a:t>in the combination, that means that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equivalent resistance </a:t>
            </a:r>
            <a:r>
              <a:rPr lang="en-US" sz="2000" dirty="0" smtClean="0">
                <a:latin typeface="Times New Roman"/>
                <a:cs typeface="Times New Roman"/>
              </a:rPr>
              <a:t>of the ammeter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REALLY SMALL</a:t>
            </a:r>
            <a:r>
              <a:rPr lang="en-US" sz="2000" dirty="0" smtClean="0">
                <a:latin typeface="Times New Roman"/>
                <a:cs typeface="Times New Roman"/>
              </a:rPr>
              <a:t>—exactly as expect.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3771" y="435401"/>
            <a:ext cx="516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Observations:</a:t>
            </a:r>
            <a:endParaRPr lang="en-US" sz="28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191854" y="3736592"/>
            <a:ext cx="3072653" cy="2000409"/>
            <a:chOff x="1279" y="655"/>
            <a:chExt cx="3867" cy="2403"/>
          </a:xfrm>
        </p:grpSpPr>
        <p:grpSp>
          <p:nvGrpSpPr>
            <p:cNvPr id="51" name="Group 3"/>
            <p:cNvGrpSpPr>
              <a:grpSpLocks/>
            </p:cNvGrpSpPr>
            <p:nvPr/>
          </p:nvGrpSpPr>
          <p:grpSpPr bwMode="auto">
            <a:xfrm>
              <a:off x="1279" y="655"/>
              <a:ext cx="3867" cy="1929"/>
              <a:chOff x="1279" y="655"/>
              <a:chExt cx="3867" cy="1929"/>
            </a:xfrm>
          </p:grpSpPr>
          <p:sp>
            <p:nvSpPr>
              <p:cNvPr id="79" name="Line 4"/>
              <p:cNvSpPr>
                <a:spLocks noChangeShapeType="1"/>
              </p:cNvSpPr>
              <p:nvPr/>
            </p:nvSpPr>
            <p:spPr bwMode="auto">
              <a:xfrm>
                <a:off x="1279" y="1616"/>
                <a:ext cx="993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5"/>
              <p:cNvSpPr>
                <a:spLocks noChangeShapeType="1"/>
              </p:cNvSpPr>
              <p:nvPr/>
            </p:nvSpPr>
            <p:spPr bwMode="auto">
              <a:xfrm>
                <a:off x="4207" y="1616"/>
                <a:ext cx="939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2008" y="655"/>
                <a:ext cx="2488" cy="1929"/>
              </a:xfrm>
              <a:prstGeom prst="rect">
                <a:avLst/>
              </a:prstGeom>
              <a:noFill/>
              <a:ln w="9525" cmpd="sng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15"/>
            <p:cNvGrpSpPr>
              <a:grpSpLocks/>
            </p:cNvGrpSpPr>
            <p:nvPr/>
          </p:nvGrpSpPr>
          <p:grpSpPr bwMode="auto">
            <a:xfrm>
              <a:off x="2256" y="1488"/>
              <a:ext cx="864" cy="240"/>
              <a:chOff x="3493" y="873"/>
              <a:chExt cx="1589" cy="334"/>
            </a:xfrm>
          </p:grpSpPr>
          <p:sp>
            <p:nvSpPr>
              <p:cNvPr id="72" name="Line 8"/>
              <p:cNvSpPr>
                <a:spLocks noChangeShapeType="1"/>
              </p:cNvSpPr>
              <p:nvPr/>
            </p:nvSpPr>
            <p:spPr bwMode="auto">
              <a:xfrm flipV="1">
                <a:off x="3493" y="873"/>
                <a:ext cx="167" cy="18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9"/>
              <p:cNvSpPr>
                <a:spLocks noChangeShapeType="1"/>
              </p:cNvSpPr>
              <p:nvPr/>
            </p:nvSpPr>
            <p:spPr bwMode="auto">
              <a:xfrm>
                <a:off x="3660" y="873"/>
                <a:ext cx="209" cy="33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 flipV="1">
                <a:off x="3869" y="873"/>
                <a:ext cx="293" cy="33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4162" y="873"/>
                <a:ext cx="251" cy="33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V="1">
                <a:off x="4413" y="873"/>
                <a:ext cx="293" cy="33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13"/>
              <p:cNvSpPr>
                <a:spLocks noChangeShapeType="1"/>
              </p:cNvSpPr>
              <p:nvPr/>
            </p:nvSpPr>
            <p:spPr bwMode="auto">
              <a:xfrm>
                <a:off x="4706" y="873"/>
                <a:ext cx="209" cy="33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V="1">
                <a:off x="4915" y="1059"/>
                <a:ext cx="167" cy="1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" name="Group 16"/>
            <p:cNvGrpSpPr>
              <a:grpSpLocks/>
            </p:cNvGrpSpPr>
            <p:nvPr/>
          </p:nvGrpSpPr>
          <p:grpSpPr bwMode="auto">
            <a:xfrm>
              <a:off x="3360" y="1488"/>
              <a:ext cx="864" cy="240"/>
              <a:chOff x="3493" y="873"/>
              <a:chExt cx="1589" cy="334"/>
            </a:xfrm>
          </p:grpSpPr>
          <p:sp>
            <p:nvSpPr>
              <p:cNvPr id="65" name="Line 17"/>
              <p:cNvSpPr>
                <a:spLocks noChangeShapeType="1"/>
              </p:cNvSpPr>
              <p:nvPr/>
            </p:nvSpPr>
            <p:spPr bwMode="auto">
              <a:xfrm flipV="1">
                <a:off x="3493" y="873"/>
                <a:ext cx="167" cy="18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18"/>
              <p:cNvSpPr>
                <a:spLocks noChangeShapeType="1"/>
              </p:cNvSpPr>
              <p:nvPr/>
            </p:nvSpPr>
            <p:spPr bwMode="auto">
              <a:xfrm>
                <a:off x="3660" y="873"/>
                <a:ext cx="209" cy="33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19"/>
              <p:cNvSpPr>
                <a:spLocks noChangeShapeType="1"/>
              </p:cNvSpPr>
              <p:nvPr/>
            </p:nvSpPr>
            <p:spPr bwMode="auto">
              <a:xfrm flipV="1">
                <a:off x="3869" y="873"/>
                <a:ext cx="293" cy="33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>
                <a:off x="4162" y="873"/>
                <a:ext cx="251" cy="33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21"/>
              <p:cNvSpPr>
                <a:spLocks noChangeShapeType="1"/>
              </p:cNvSpPr>
              <p:nvPr/>
            </p:nvSpPr>
            <p:spPr bwMode="auto">
              <a:xfrm flipV="1">
                <a:off x="4413" y="873"/>
                <a:ext cx="293" cy="33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22"/>
              <p:cNvSpPr>
                <a:spLocks noChangeShapeType="1"/>
              </p:cNvSpPr>
              <p:nvPr/>
            </p:nvSpPr>
            <p:spPr bwMode="auto">
              <a:xfrm>
                <a:off x="4706" y="873"/>
                <a:ext cx="209" cy="33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23"/>
              <p:cNvSpPr>
                <a:spLocks noChangeShapeType="1"/>
              </p:cNvSpPr>
              <p:nvPr/>
            </p:nvSpPr>
            <p:spPr bwMode="auto">
              <a:xfrm flipV="1">
                <a:off x="4915" y="1059"/>
                <a:ext cx="167" cy="1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>
              <a:off x="3120" y="1632"/>
              <a:ext cx="24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5" name="Object 3"/>
            <p:cNvGraphicFramePr>
              <a:graphicFrameLocks noChangeAspect="1"/>
            </p:cNvGraphicFramePr>
            <p:nvPr/>
          </p:nvGraphicFramePr>
          <p:xfrm>
            <a:off x="2256" y="1200"/>
            <a:ext cx="76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5979" name="Equation" r:id="rId4" imgW="609600" imgH="228600" progId="Equation.DSMT4">
                    <p:embed/>
                  </p:oleObj>
                </mc:Choice>
                <mc:Fallback>
                  <p:oleObj name="Equation" r:id="rId4" imgW="609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200"/>
                          <a:ext cx="76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4"/>
            <p:cNvGraphicFramePr>
              <a:graphicFrameLocks noChangeAspect="1"/>
            </p:cNvGraphicFramePr>
            <p:nvPr/>
          </p:nvGraphicFramePr>
          <p:xfrm>
            <a:off x="2784" y="1920"/>
            <a:ext cx="100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5980" name="Equation" r:id="rId6" imgW="800100" imgH="254000" progId="Equation.DSMT4">
                    <p:embed/>
                  </p:oleObj>
                </mc:Choice>
                <mc:Fallback>
                  <p:oleObj name="Equation" r:id="rId6" imgW="8001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920"/>
                          <a:ext cx="1008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Line 27"/>
            <p:cNvSpPr>
              <a:spLocks noChangeShapeType="1"/>
            </p:cNvSpPr>
            <p:nvPr/>
          </p:nvSpPr>
          <p:spPr bwMode="auto">
            <a:xfrm>
              <a:off x="2880" y="1824"/>
              <a:ext cx="7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1622" y="1632"/>
              <a:ext cx="0" cy="1344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9"/>
            <p:cNvSpPr>
              <a:spLocks noChangeShapeType="1"/>
            </p:cNvSpPr>
            <p:nvPr/>
          </p:nvSpPr>
          <p:spPr bwMode="auto">
            <a:xfrm>
              <a:off x="1622" y="2976"/>
              <a:ext cx="1114" cy="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" name="Group 32"/>
            <p:cNvGrpSpPr>
              <a:grpSpLocks/>
            </p:cNvGrpSpPr>
            <p:nvPr/>
          </p:nvGrpSpPr>
          <p:grpSpPr bwMode="auto">
            <a:xfrm flipH="1">
              <a:off x="3552" y="1632"/>
              <a:ext cx="1296" cy="1344"/>
              <a:chOff x="1536" y="1728"/>
              <a:chExt cx="1296" cy="1344"/>
            </a:xfrm>
          </p:grpSpPr>
          <p:sp>
            <p:nvSpPr>
              <p:cNvPr id="63" name="Line 30"/>
              <p:cNvSpPr>
                <a:spLocks noChangeShapeType="1"/>
              </p:cNvSpPr>
              <p:nvPr/>
            </p:nvSpPr>
            <p:spPr bwMode="auto">
              <a:xfrm>
                <a:off x="1536" y="1728"/>
                <a:ext cx="0" cy="1344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31"/>
              <p:cNvSpPr>
                <a:spLocks noChangeShapeType="1"/>
              </p:cNvSpPr>
              <p:nvPr/>
            </p:nvSpPr>
            <p:spPr bwMode="auto">
              <a:xfrm>
                <a:off x="1536" y="3072"/>
                <a:ext cx="1296" cy="0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1" name="Object 5"/>
            <p:cNvGraphicFramePr>
              <a:graphicFrameLocks noChangeAspect="1"/>
            </p:cNvGraphicFramePr>
            <p:nvPr/>
          </p:nvGraphicFramePr>
          <p:xfrm>
            <a:off x="3744" y="1221"/>
            <a:ext cx="192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5981" name="Equation" r:id="rId8" imgW="152400" imgH="152400" progId="Equation.DSMT4">
                    <p:embed/>
                  </p:oleObj>
                </mc:Choice>
                <mc:Fallback>
                  <p:oleObj name="Equation" r:id="rId8" imgW="1524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221"/>
                          <a:ext cx="192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"/>
            <p:cNvGraphicFramePr>
              <a:graphicFrameLocks noChangeAspect="1"/>
            </p:cNvGraphicFramePr>
            <p:nvPr/>
          </p:nvGraphicFramePr>
          <p:xfrm>
            <a:off x="2816" y="2873"/>
            <a:ext cx="592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5982" name="Equation" r:id="rId10" imgW="469900" imgH="165100" progId="Equation.DSMT4">
                    <p:embed/>
                  </p:oleObj>
                </mc:Choice>
                <mc:Fallback>
                  <p:oleObj name="Equation" r:id="rId10" imgW="4699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6" y="2873"/>
                          <a:ext cx="592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38167"/>
              </p:ext>
            </p:extLst>
          </p:nvPr>
        </p:nvGraphicFramePr>
        <p:xfrm>
          <a:off x="889000" y="1453743"/>
          <a:ext cx="606425" cy="28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83" name="Equation" r:id="rId12" imgW="355600" imgH="165100" progId="Equation.DSMT4">
                  <p:embed/>
                </p:oleObj>
              </mc:Choice>
              <mc:Fallback>
                <p:oleObj name="Equation" r:id="rId12" imgW="355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453743"/>
                        <a:ext cx="606425" cy="280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694017"/>
              </p:ext>
            </p:extLst>
          </p:nvPr>
        </p:nvGraphicFramePr>
        <p:xfrm>
          <a:off x="1212850" y="1708686"/>
          <a:ext cx="984249" cy="3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84" name="Equation" r:id="rId14" imgW="571500" imgH="190500" progId="Equation.DSMT4">
                  <p:embed/>
                </p:oleObj>
              </mc:Choice>
              <mc:Fallback>
                <p:oleObj name="Equation" r:id="rId14" imgW="571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708686"/>
                        <a:ext cx="984249" cy="3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5649438" y="1033247"/>
            <a:ext cx="3557189" cy="1802799"/>
            <a:chOff x="4443573" y="1033247"/>
            <a:chExt cx="4648754" cy="2356009"/>
          </a:xfrm>
        </p:grpSpPr>
        <p:sp>
          <p:nvSpPr>
            <p:cNvPr id="49" name="Line 4"/>
            <p:cNvSpPr>
              <a:spLocks noChangeShapeType="1"/>
            </p:cNvSpPr>
            <p:nvPr/>
          </p:nvSpPr>
          <p:spPr bwMode="auto">
            <a:xfrm>
              <a:off x="4443573" y="2574869"/>
              <a:ext cx="1372076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83" name="Line 5"/>
            <p:cNvSpPr>
              <a:spLocks noChangeShapeType="1"/>
            </p:cNvSpPr>
            <p:nvPr/>
          </p:nvSpPr>
          <p:spPr bwMode="auto">
            <a:xfrm>
              <a:off x="8067359" y="2574869"/>
              <a:ext cx="1024968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5535138" y="1033247"/>
              <a:ext cx="3087528" cy="2356009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 flipV="1">
              <a:off x="5795646" y="2326266"/>
              <a:ext cx="238602" cy="2657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86" name="Line 8"/>
            <p:cNvSpPr>
              <a:spLocks noChangeShapeType="1"/>
            </p:cNvSpPr>
            <p:nvPr/>
          </p:nvSpPr>
          <p:spPr bwMode="auto">
            <a:xfrm>
              <a:off x="6034248" y="2326266"/>
              <a:ext cx="300038" cy="4786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87" name="Line 9"/>
            <p:cNvSpPr>
              <a:spLocks noChangeShapeType="1"/>
            </p:cNvSpPr>
            <p:nvPr/>
          </p:nvSpPr>
          <p:spPr bwMode="auto">
            <a:xfrm flipV="1">
              <a:off x="6334285" y="2326266"/>
              <a:ext cx="417195" cy="4786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88" name="Line 10"/>
            <p:cNvSpPr>
              <a:spLocks noChangeShapeType="1"/>
            </p:cNvSpPr>
            <p:nvPr/>
          </p:nvSpPr>
          <p:spPr bwMode="auto">
            <a:xfrm>
              <a:off x="6751480" y="2326266"/>
              <a:ext cx="358616" cy="4786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89" name="Line 11"/>
            <p:cNvSpPr>
              <a:spLocks noChangeShapeType="1"/>
            </p:cNvSpPr>
            <p:nvPr/>
          </p:nvSpPr>
          <p:spPr bwMode="auto">
            <a:xfrm flipV="1">
              <a:off x="7110096" y="2326266"/>
              <a:ext cx="418624" cy="4786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90" name="Line 12"/>
            <p:cNvSpPr>
              <a:spLocks noChangeShapeType="1"/>
            </p:cNvSpPr>
            <p:nvPr/>
          </p:nvSpPr>
          <p:spPr bwMode="auto">
            <a:xfrm>
              <a:off x="7528721" y="2326266"/>
              <a:ext cx="298608" cy="4786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91" name="Line 13"/>
            <p:cNvSpPr>
              <a:spLocks noChangeShapeType="1"/>
            </p:cNvSpPr>
            <p:nvPr/>
          </p:nvSpPr>
          <p:spPr bwMode="auto">
            <a:xfrm flipV="1">
              <a:off x="7827329" y="2592014"/>
              <a:ext cx="240030" cy="2128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92" name="Line 15"/>
            <p:cNvSpPr>
              <a:spLocks noChangeShapeType="1"/>
            </p:cNvSpPr>
            <p:nvPr/>
          </p:nvSpPr>
          <p:spPr bwMode="auto">
            <a:xfrm>
              <a:off x="5675631" y="1636180"/>
              <a:ext cx="290037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8215949" y="1636180"/>
              <a:ext cx="270034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296" tIns="41148" rIns="82296" bIns="41148"/>
            <a:lstStyle/>
            <a:p>
              <a:endParaRPr lang="en-US"/>
            </a:p>
          </p:txBody>
        </p:sp>
        <p:sp>
          <p:nvSpPr>
            <p:cNvPr id="94" name="Line 17"/>
            <p:cNvSpPr>
              <a:spLocks noChangeShapeType="1"/>
            </p:cNvSpPr>
            <p:nvPr/>
          </p:nvSpPr>
          <p:spPr bwMode="auto">
            <a:xfrm flipV="1">
              <a:off x="5945665" y="1389006"/>
              <a:ext cx="238601" cy="2657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>
              <a:off x="6184266" y="1389006"/>
              <a:ext cx="298609" cy="4772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6482876" y="1389006"/>
              <a:ext cx="418623" cy="4772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97" name="Line 20"/>
            <p:cNvSpPr>
              <a:spLocks noChangeShapeType="1"/>
            </p:cNvSpPr>
            <p:nvPr/>
          </p:nvSpPr>
          <p:spPr bwMode="auto">
            <a:xfrm>
              <a:off x="6901499" y="1389006"/>
              <a:ext cx="358617" cy="4772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98" name="Line 21"/>
            <p:cNvSpPr>
              <a:spLocks noChangeShapeType="1"/>
            </p:cNvSpPr>
            <p:nvPr/>
          </p:nvSpPr>
          <p:spPr bwMode="auto">
            <a:xfrm flipV="1">
              <a:off x="7260116" y="1389006"/>
              <a:ext cx="418623" cy="4772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7678739" y="1389006"/>
              <a:ext cx="298609" cy="4772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 flipV="1">
              <a:off x="7977348" y="1654754"/>
              <a:ext cx="238601" cy="2114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101" name="Line 24"/>
            <p:cNvSpPr>
              <a:spLocks noChangeShapeType="1"/>
            </p:cNvSpPr>
            <p:nvPr/>
          </p:nvSpPr>
          <p:spPr bwMode="auto">
            <a:xfrm>
              <a:off x="8485983" y="1636180"/>
              <a:ext cx="0" cy="9558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102" name="Line 25"/>
            <p:cNvSpPr>
              <a:spLocks noChangeShapeType="1"/>
            </p:cNvSpPr>
            <p:nvPr/>
          </p:nvSpPr>
          <p:spPr bwMode="auto">
            <a:xfrm>
              <a:off x="5675631" y="1636180"/>
              <a:ext cx="0" cy="9558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103" name="Line 26"/>
            <p:cNvSpPr>
              <a:spLocks noChangeShapeType="1"/>
            </p:cNvSpPr>
            <p:nvPr/>
          </p:nvSpPr>
          <p:spPr bwMode="auto">
            <a:xfrm flipH="1" flipV="1">
              <a:off x="4999198" y="2417547"/>
              <a:ext cx="298608" cy="158592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sp>
          <p:nvSpPr>
            <p:cNvPr id="104" name="Line 27"/>
            <p:cNvSpPr>
              <a:spLocks noChangeShapeType="1"/>
            </p:cNvSpPr>
            <p:nvPr/>
          </p:nvSpPr>
          <p:spPr bwMode="auto">
            <a:xfrm flipV="1">
              <a:off x="4999198" y="2576139"/>
              <a:ext cx="298608" cy="160020"/>
            </a:xfrm>
            <a:prstGeom prst="line">
              <a:avLst/>
            </a:pr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graphicFrame>
          <p:nvGraphicFramePr>
            <p:cNvPr id="10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3278045"/>
                </p:ext>
              </p:extLst>
            </p:nvPr>
          </p:nvGraphicFramePr>
          <p:xfrm>
            <a:off x="4522948" y="2277688"/>
            <a:ext cx="418623" cy="2028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5985" name="Equation" r:id="rId16" imgW="279400" imgH="152400" progId="Equation.DSMT4">
                    <p:embed/>
                  </p:oleObj>
                </mc:Choice>
                <mc:Fallback>
                  <p:oleObj name="Equation" r:id="rId16" imgW="2794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2948" y="2277688"/>
                          <a:ext cx="418623" cy="2028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2273808"/>
                </p:ext>
              </p:extLst>
            </p:nvPr>
          </p:nvGraphicFramePr>
          <p:xfrm>
            <a:off x="5915661" y="2061633"/>
            <a:ext cx="954211" cy="317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5986" name="Equation" r:id="rId18" imgW="609600" imgH="228600" progId="Equation.DSMT4">
                    <p:embed/>
                  </p:oleObj>
                </mc:Choice>
                <mc:Fallback>
                  <p:oleObj name="Equation" r:id="rId18" imgW="609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5661" y="2061633"/>
                          <a:ext cx="954211" cy="317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6337592"/>
                </p:ext>
              </p:extLst>
            </p:nvPr>
          </p:nvGraphicFramePr>
          <p:xfrm>
            <a:off x="7032049" y="1163264"/>
            <a:ext cx="617138" cy="293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5987" name="Equation" r:id="rId20" imgW="381000" imgH="203200" progId="Equation.DSMT4">
                    <p:embed/>
                  </p:oleObj>
                </mc:Choice>
                <mc:Fallback>
                  <p:oleObj name="Equation" r:id="rId20" imgW="3810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2049" y="1163264"/>
                          <a:ext cx="617138" cy="2930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" name="Line 31"/>
            <p:cNvSpPr>
              <a:spLocks noChangeShapeType="1"/>
            </p:cNvSpPr>
            <p:nvPr/>
          </p:nvSpPr>
          <p:spPr bwMode="auto">
            <a:xfrm>
              <a:off x="6452871" y="2857761"/>
              <a:ext cx="107584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  <p:graphicFrame>
          <p:nvGraphicFramePr>
            <p:cNvPr id="10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6845358"/>
                </p:ext>
              </p:extLst>
            </p:nvPr>
          </p:nvGraphicFramePr>
          <p:xfrm>
            <a:off x="6523038" y="2857500"/>
            <a:ext cx="12366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5988" name="Equation" r:id="rId22" imgW="749300" imgH="254000" progId="Equation.DSMT4">
                    <p:embed/>
                  </p:oleObj>
                </mc:Choice>
                <mc:Fallback>
                  <p:oleObj name="Equation" r:id="rId22" imgW="7493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3038" y="2857500"/>
                          <a:ext cx="1236662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8378104"/>
                </p:ext>
              </p:extLst>
            </p:nvPr>
          </p:nvGraphicFramePr>
          <p:xfrm>
            <a:off x="6991511" y="1933360"/>
            <a:ext cx="1240442" cy="280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5989" name="Equation" r:id="rId24" imgW="800100" imgH="203200" progId="Equation.DSMT4">
                    <p:embed/>
                  </p:oleObj>
                </mc:Choice>
                <mc:Fallback>
                  <p:oleObj name="Equation" r:id="rId24" imgW="8001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1511" y="1933360"/>
                          <a:ext cx="1240442" cy="2806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Line 36"/>
            <p:cNvSpPr>
              <a:spLocks noChangeShapeType="1"/>
            </p:cNvSpPr>
            <p:nvPr/>
          </p:nvSpPr>
          <p:spPr bwMode="auto">
            <a:xfrm>
              <a:off x="6572886" y="1901927"/>
              <a:ext cx="11358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296" tIns="41148" rIns="82296" bIns="41148" anchor="ctr"/>
            <a:lstStyle/>
            <a:p>
              <a:endParaRPr lang="en-US"/>
            </a:p>
          </p:txBody>
        </p:sp>
      </p:grpSp>
      <p:sp>
        <p:nvSpPr>
          <p:cNvPr id="112" name="Text Box 34"/>
          <p:cNvSpPr txBox="1">
            <a:spLocks/>
          </p:cNvSpPr>
          <p:nvPr/>
        </p:nvSpPr>
        <p:spPr bwMode="auto">
          <a:xfrm>
            <a:off x="382906" y="3781736"/>
            <a:ext cx="5647596" cy="223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--The galvanometer-engineered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voltmeter</a:t>
            </a:r>
            <a:r>
              <a:rPr lang="en-US" sz="2000" dirty="0" smtClean="0">
                <a:latin typeface="Times New Roman"/>
                <a:cs typeface="Times New Roman"/>
              </a:rPr>
              <a:t> consists of galvanometer and, in this case, an additional                    resistor in series.  As the equivalent resistance of a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series combination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larger than the largest resistor </a:t>
            </a:r>
            <a:r>
              <a:rPr lang="en-US" sz="2000" dirty="0" smtClean="0">
                <a:latin typeface="Times New Roman"/>
                <a:cs typeface="Times New Roman"/>
              </a:rPr>
              <a:t>in the combination, that means that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equivalent resistance </a:t>
            </a:r>
            <a:r>
              <a:rPr lang="en-US" sz="2000" dirty="0" smtClean="0">
                <a:latin typeface="Times New Roman"/>
                <a:cs typeface="Times New Roman"/>
              </a:rPr>
              <a:t>of the voltmeter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REALLY Big</a:t>
            </a:r>
            <a:r>
              <a:rPr lang="en-US" sz="2000" dirty="0" smtClean="0">
                <a:latin typeface="Times New Roman"/>
                <a:cs typeface="Times New Roman"/>
              </a:rPr>
              <a:t>—again, exactly as expect.</a:t>
            </a:r>
          </a:p>
        </p:txBody>
      </p:sp>
      <p:graphicFrame>
        <p:nvGraphicFramePr>
          <p:cNvPr id="1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74429"/>
              </p:ext>
            </p:extLst>
          </p:nvPr>
        </p:nvGraphicFramePr>
        <p:xfrm>
          <a:off x="4987925" y="4146550"/>
          <a:ext cx="1116013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90" name="Equation" r:id="rId26" imgW="647700" imgH="190500" progId="Equation.DSMT4">
                  <p:embed/>
                </p:oleObj>
              </mc:Choice>
              <mc:Fallback>
                <p:oleObj name="Equation" r:id="rId26" imgW="647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4146550"/>
                        <a:ext cx="1116013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9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101635" y="6036628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--are closer together </a:t>
            </a:r>
            <a:r>
              <a:rPr lang="en-US" dirty="0" smtClean="0">
                <a:latin typeface="Times New Roman"/>
                <a:cs typeface="Times New Roman"/>
              </a:rPr>
              <a:t>where B-</a:t>
            </a:r>
            <a:r>
              <a:rPr lang="en-US" dirty="0" err="1" smtClean="0">
                <a:latin typeface="Times New Roman"/>
                <a:cs typeface="Times New Roman"/>
              </a:rPr>
              <a:t>flds</a:t>
            </a:r>
            <a:r>
              <a:rPr lang="en-US" dirty="0" smtClean="0">
                <a:latin typeface="Times New Roman"/>
                <a:cs typeface="Times New Roman"/>
              </a:rPr>
              <a:t> are more intense;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3025" y="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General Information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8382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" charset="0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50.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85800"/>
            <a:ext cx="914082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2"/>
          </p:cNvCxnSpPr>
          <p:nvPr/>
        </p:nvCxnSpPr>
        <p:spPr>
          <a:xfrm flipH="1">
            <a:off x="4572000" y="685800"/>
            <a:ext cx="12700" cy="61722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85800"/>
            <a:ext cx="458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Electric Fields </a:t>
            </a:r>
            <a:endParaRPr lang="en-US" sz="2000" dirty="0">
              <a:latin typeface="Apple Chancery"/>
              <a:cs typeface="Apple Chancery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0" y="608013"/>
            <a:ext cx="458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Magnetic Fields</a:t>
            </a:r>
            <a:endParaRPr lang="en-US" sz="2000" dirty="0">
              <a:latin typeface="Apple Chancery"/>
              <a:cs typeface="Apple Chancer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0" y="1384300"/>
            <a:ext cx="4152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--electric fields </a:t>
            </a:r>
            <a:r>
              <a:rPr lang="en-US" dirty="0" smtClean="0">
                <a:latin typeface="Times New Roman"/>
                <a:cs typeface="Times New Roman"/>
              </a:rPr>
              <a:t>(abbreviated as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dirty="0" smtClean="0">
                <a:latin typeface="Times New Roman"/>
                <a:cs typeface="Times New Roman"/>
              </a:rPr>
              <a:t>), with units of </a:t>
            </a:r>
            <a:r>
              <a:rPr lang="en-US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newtons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per coulomb </a:t>
            </a:r>
            <a:r>
              <a:rPr lang="en-US" dirty="0" smtClean="0">
                <a:latin typeface="Times New Roman"/>
                <a:cs typeface="Times New Roman"/>
              </a:rPr>
              <a:t>or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volt per meter</a:t>
            </a:r>
            <a:r>
              <a:rPr lang="en-US" dirty="0" smtClean="0">
                <a:latin typeface="Times New Roman"/>
                <a:cs typeface="Times New Roman"/>
              </a:rPr>
              <a:t>, are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modified force fields </a:t>
            </a:r>
            <a:r>
              <a:rPr lang="en-US" dirty="0" smtClean="0">
                <a:latin typeface="Times New Roman"/>
                <a:cs typeface="Times New Roman"/>
              </a:rPr>
              <a:t>(release a charge in an E-</a:t>
            </a:r>
            <a:r>
              <a:rPr lang="en-US" dirty="0" err="1" smtClean="0">
                <a:latin typeface="Times New Roman"/>
                <a:cs typeface="Times New Roman"/>
              </a:rPr>
              <a:t>fld</a:t>
            </a:r>
            <a:r>
              <a:rPr lang="en-US" dirty="0" smtClean="0">
                <a:latin typeface="Times New Roman"/>
                <a:cs typeface="Times New Roman"/>
              </a:rPr>
              <a:t> and it will accelerate); 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400" y="2916556"/>
            <a:ext cx="415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--electric fields </a:t>
            </a:r>
            <a:r>
              <a:rPr lang="en-US" dirty="0" smtClean="0">
                <a:latin typeface="Times New Roman"/>
                <a:cs typeface="Times New Roman"/>
              </a:rPr>
              <a:t>are generated with the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presence of charge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400" y="4737100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--electric field lines: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4935" y="1155700"/>
            <a:ext cx="415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--magnetic fields </a:t>
            </a:r>
            <a:r>
              <a:rPr lang="en-US" dirty="0" smtClean="0">
                <a:latin typeface="Times New Roman"/>
                <a:cs typeface="Times New Roman"/>
              </a:rPr>
              <a:t>(abbreviated as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dirty="0" smtClean="0">
                <a:latin typeface="Times New Roman"/>
                <a:cs typeface="Times New Roman"/>
              </a:rPr>
              <a:t>), with units of </a:t>
            </a:r>
            <a:r>
              <a:rPr lang="en-US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teslas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 the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MKS system</a:t>
            </a:r>
            <a:r>
              <a:rPr lang="en-US" dirty="0" smtClean="0">
                <a:latin typeface="Times New Roman"/>
                <a:cs typeface="Times New Roman"/>
              </a:rPr>
              <a:t>, are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NOT modified force fields </a:t>
            </a:r>
            <a:r>
              <a:rPr lang="en-US" dirty="0" smtClean="0">
                <a:latin typeface="Times New Roman"/>
                <a:cs typeface="Times New Roman"/>
              </a:rPr>
              <a:t>(release a charge in a B-</a:t>
            </a:r>
            <a:r>
              <a:rPr lang="en-US" dirty="0" err="1" smtClean="0">
                <a:latin typeface="Times New Roman"/>
                <a:cs typeface="Times New Roman"/>
              </a:rPr>
              <a:t>fld</a:t>
            </a:r>
            <a:r>
              <a:rPr lang="en-US" dirty="0" smtClean="0">
                <a:latin typeface="Times New Roman"/>
                <a:cs typeface="Times New Roman"/>
              </a:rPr>
              <a:t> and it will just sit there); 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7035" y="2292529"/>
            <a:ext cx="373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--magnetic forces do exist </a:t>
            </a:r>
            <a:r>
              <a:rPr lang="en-US" dirty="0" smtClean="0">
                <a:latin typeface="Times New Roman"/>
                <a:cs typeface="Times New Roman"/>
              </a:rPr>
              <a:t>when a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 moves through a B-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dirty="0" smtClean="0">
                <a:latin typeface="Times New Roman"/>
                <a:cs typeface="Times New Roman"/>
              </a:rPr>
              <a:t>—they are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centripetal</a:t>
            </a:r>
            <a:r>
              <a:rPr lang="en-US" dirty="0" smtClean="0">
                <a:latin typeface="Times New Roman"/>
                <a:cs typeface="Times New Roman"/>
              </a:rPr>
              <a:t> and are governed by the relationship: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523898"/>
              </p:ext>
            </p:extLst>
          </p:nvPr>
        </p:nvGraphicFramePr>
        <p:xfrm>
          <a:off x="6426200" y="3124558"/>
          <a:ext cx="1063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893" name="Equation" r:id="rId4" imgW="635000" imgH="228600" progId="Equation.DSMT4">
                  <p:embed/>
                </p:oleObj>
              </mc:Choice>
              <mc:Fallback>
                <p:oleObj name="Equation" r:id="rId4" imgW="63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6200" y="3124558"/>
                        <a:ext cx="10636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46100" y="5106432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--go from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positive to negative charge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6100" y="5769928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--are closer together </a:t>
            </a:r>
            <a:r>
              <a:rPr lang="en-US" dirty="0" smtClean="0">
                <a:latin typeface="Times New Roman"/>
                <a:cs typeface="Times New Roman"/>
              </a:rPr>
              <a:t>where E-</a:t>
            </a:r>
            <a:r>
              <a:rPr lang="en-US" dirty="0" err="1" smtClean="0">
                <a:latin typeface="Times New Roman"/>
                <a:cs typeface="Times New Roman"/>
              </a:rPr>
              <a:t>flds</a:t>
            </a:r>
            <a:r>
              <a:rPr lang="en-US" dirty="0" smtClean="0">
                <a:latin typeface="Times New Roman"/>
                <a:cs typeface="Times New Roman"/>
              </a:rPr>
              <a:t> are more intense;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100" y="5443498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--identify </a:t>
            </a:r>
            <a:r>
              <a:rPr lang="en-US" dirty="0" smtClean="0">
                <a:latin typeface="Times New Roman"/>
                <a:cs typeface="Times New Roman"/>
              </a:rPr>
              <a:t>the E-</a:t>
            </a:r>
            <a:r>
              <a:rPr lang="en-US" dirty="0" err="1" smtClean="0">
                <a:latin typeface="Times New Roman"/>
                <a:cs typeface="Times New Roman"/>
              </a:rPr>
              <a:t>fld’s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</a:t>
            </a:r>
            <a:r>
              <a:rPr lang="en-US" dirty="0" smtClean="0">
                <a:latin typeface="Times New Roman"/>
                <a:cs typeface="Times New Roman"/>
              </a:rPr>
              <a:t> in a region;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34935" y="4876800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--magnetic field lines: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1635" y="5195332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--go from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north to south pole, or circle around current carrying wire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1635" y="5748298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--identify </a:t>
            </a:r>
            <a:r>
              <a:rPr lang="en-US" dirty="0" smtClean="0">
                <a:latin typeface="Times New Roman"/>
                <a:cs typeface="Times New Roman"/>
              </a:rPr>
              <a:t>the B-</a:t>
            </a:r>
            <a:r>
              <a:rPr lang="en-US" dirty="0" err="1" smtClean="0">
                <a:latin typeface="Times New Roman"/>
                <a:cs typeface="Times New Roman"/>
              </a:rPr>
              <a:t>fld’s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</a:t>
            </a:r>
            <a:r>
              <a:rPr lang="en-US" dirty="0" smtClean="0">
                <a:latin typeface="Times New Roman"/>
                <a:cs typeface="Times New Roman"/>
              </a:rPr>
              <a:t> in a region;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9400" y="3696058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--an electric field’s direction </a:t>
            </a:r>
            <a:r>
              <a:rPr lang="en-US" dirty="0" smtClean="0">
                <a:latin typeface="Times New Roman"/>
                <a:cs typeface="Times New Roman"/>
              </a:rPr>
              <a:t>is defined as the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a positive charge will accelerate if released in the field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4934" y="3544016"/>
            <a:ext cx="432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--B-fields </a:t>
            </a:r>
            <a:r>
              <a:rPr lang="en-US" dirty="0" smtClean="0">
                <a:latin typeface="Times New Roman"/>
                <a:cs typeface="Times New Roman"/>
              </a:rPr>
              <a:t>are generated by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 in motion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34934" y="3957935"/>
            <a:ext cx="311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--a B-field’s direction </a:t>
            </a:r>
            <a:r>
              <a:rPr lang="en-US" dirty="0" smtClean="0">
                <a:latin typeface="Times New Roman"/>
                <a:cs typeface="Times New Roman"/>
              </a:rPr>
              <a:t>is defined as the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a compass points when placed in the field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pic>
        <p:nvPicPr>
          <p:cNvPr id="33" name="Picture 32" descr="a22bw_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431" y="3984735"/>
            <a:ext cx="1281704" cy="81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07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681562" y="6386514"/>
            <a:ext cx="452116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56a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709244"/>
            <a:ext cx="9109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pple Chancery"/>
                <a:cs typeface="Apple Chancery"/>
              </a:rPr>
              <a:t>Magnetic Fields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2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righthandrulephoto(myhand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543512"/>
            <a:ext cx="4010801" cy="30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3025" y="50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Magnetic Force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8382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" charset="0"/>
            </a:endParaRP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51.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825" y="891384"/>
            <a:ext cx="8893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When charge moves </a:t>
            </a:r>
            <a:r>
              <a:rPr lang="en-US" sz="2000" dirty="0" smtClean="0">
                <a:latin typeface="Times New Roman"/>
                <a:cs typeface="Times New Roman"/>
              </a:rPr>
              <a:t>through a magnetic field, it may or may not feel a force, depending upon its motion.  If present, that force will be: 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65431"/>
              </p:ext>
            </p:extLst>
          </p:nvPr>
        </p:nvGraphicFramePr>
        <p:xfrm>
          <a:off x="3454400" y="1733551"/>
          <a:ext cx="1473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957" name="Equation" r:id="rId5" imgW="609600" imgH="228600" progId="Equation.DSMT4">
                  <p:embed/>
                </p:oleObj>
              </mc:Choice>
              <mc:Fallback>
                <p:oleObj name="Equation" r:id="rId5" imgW="60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4400" y="1733551"/>
                        <a:ext cx="14732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6255" y="2381693"/>
            <a:ext cx="8480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magnitude </a:t>
            </a:r>
            <a:r>
              <a:rPr lang="en-US" sz="2000" dirty="0" smtClean="0">
                <a:latin typeface="Times New Roman"/>
                <a:cs typeface="Times New Roman"/>
              </a:rPr>
              <a:t>is                                  , where </a:t>
            </a:r>
            <a:r>
              <a:rPr lang="en-US" sz="2000" i="1" dirty="0" smtClean="0">
                <a:latin typeface="Times New Roman"/>
                <a:cs typeface="Times New Roman"/>
              </a:rPr>
              <a:t>q </a:t>
            </a:r>
            <a:r>
              <a:rPr lang="en-US" sz="2000" dirty="0" smtClean="0">
                <a:latin typeface="Times New Roman"/>
                <a:cs typeface="Times New Roman"/>
              </a:rPr>
              <a:t>is the size of the charge,      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 is the magnitude of the velocity vector,        is the magnitude of the magnetic field and     is the angle between the line of the two vectors. 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321956"/>
              </p:ext>
            </p:extLst>
          </p:nvPr>
        </p:nvGraphicFramePr>
        <p:xfrm>
          <a:off x="2486025" y="2273301"/>
          <a:ext cx="2141218" cy="56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958" name="Equation" r:id="rId7" imgW="723900" imgH="190500" progId="Equation.DSMT4">
                  <p:embed/>
                </p:oleObj>
              </mc:Choice>
              <mc:Fallback>
                <p:oleObj name="Equation" r:id="rId7" imgW="723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6025" y="2273301"/>
                        <a:ext cx="2141218" cy="563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571170"/>
              </p:ext>
            </p:extLst>
          </p:nvPr>
        </p:nvGraphicFramePr>
        <p:xfrm>
          <a:off x="625154" y="2570874"/>
          <a:ext cx="4127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959" name="Equation" r:id="rId9" imgW="139700" imgH="177800" progId="Equation.DSMT4">
                  <p:embed/>
                </p:oleObj>
              </mc:Choice>
              <mc:Fallback>
                <p:oleObj name="Equation" r:id="rId9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5154" y="2570874"/>
                        <a:ext cx="412750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965645"/>
              </p:ext>
            </p:extLst>
          </p:nvPr>
        </p:nvGraphicFramePr>
        <p:xfrm>
          <a:off x="5033963" y="2576513"/>
          <a:ext cx="4492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960" name="Equation" r:id="rId11" imgW="152400" imgH="177800" progId="Equation.DSMT4">
                  <p:embed/>
                </p:oleObj>
              </mc:Choice>
              <mc:Fallback>
                <p:oleObj name="Equation" r:id="rId11" imgW="1524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33963" y="2576513"/>
                        <a:ext cx="44926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751934"/>
              </p:ext>
            </p:extLst>
          </p:nvPr>
        </p:nvGraphicFramePr>
        <p:xfrm>
          <a:off x="1571625" y="3034705"/>
          <a:ext cx="244475" cy="34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961" name="Equation" r:id="rId13" imgW="127000" imgH="177800" progId="Equation.DSMT4">
                  <p:embed/>
                </p:oleObj>
              </mc:Choice>
              <mc:Fallback>
                <p:oleObj name="Equation" r:id="rId13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71625" y="3034705"/>
                        <a:ext cx="244475" cy="342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36255" y="3543512"/>
            <a:ext cx="334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direction </a:t>
            </a:r>
            <a:r>
              <a:rPr lang="en-US" sz="2000" dirty="0" smtClean="0">
                <a:latin typeface="Times New Roman"/>
                <a:cs typeface="Times New Roman"/>
              </a:rPr>
              <a:t>is determined using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right-hand rule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9500" y="5977374"/>
            <a:ext cx="185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sketch courtesy of Mr. White</a:t>
            </a:r>
            <a:endParaRPr lang="en-US" sz="16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86976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52.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943" y="543580"/>
            <a:ext cx="869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3:  A charge q</a:t>
            </a:r>
            <a:r>
              <a:rPr lang="en-US" sz="28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of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mass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 is moving with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constant velocity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right angles to</a:t>
            </a:r>
            <a:r>
              <a:rPr lang="en-US" sz="2000" dirty="0" smtClean="0">
                <a:latin typeface="Times New Roman"/>
                <a:cs typeface="Times New Roman"/>
              </a:rPr>
              <a:t>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field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r>
              <a:rPr lang="en-US" dirty="0" smtClean="0">
                <a:latin typeface="Times New Roman"/>
                <a:cs typeface="Times New Roman"/>
              </a:rPr>
              <a:t>(idea courtesy of Mr. White)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899" y="1374577"/>
            <a:ext cx="8103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a.) What kind of motion </a:t>
            </a:r>
            <a:r>
              <a:rPr lang="en-US" sz="2000" dirty="0" smtClean="0">
                <a:latin typeface="Times New Roman"/>
                <a:cs typeface="Times New Roman"/>
              </a:rPr>
              <a:t>will it execute?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670050"/>
            <a:ext cx="2819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5405" y="1796774"/>
            <a:ext cx="478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Because magnetic forces </a:t>
            </a:r>
            <a:r>
              <a:rPr lang="en-US" sz="2000" dirty="0" smtClean="0">
                <a:latin typeface="Times New Roman"/>
                <a:cs typeface="Times New Roman"/>
              </a:rPr>
              <a:t>are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centripetal</a:t>
            </a:r>
            <a:r>
              <a:rPr lang="en-US" sz="2000" dirty="0" smtClean="0">
                <a:latin typeface="Times New Roman"/>
                <a:cs typeface="Times New Roman"/>
              </a:rPr>
              <a:t>, the mass will follow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circular path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00" y="2786917"/>
            <a:ext cx="478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b.) What is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radius of the motion’s path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562435"/>
              </p:ext>
            </p:extLst>
          </p:nvPr>
        </p:nvGraphicFramePr>
        <p:xfrm>
          <a:off x="2146301" y="3496469"/>
          <a:ext cx="3084513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941" name="Equation" r:id="rId5" imgW="1625600" imgH="1143000" progId="Equation.DSMT4">
                  <p:embed/>
                </p:oleObj>
              </mc:Choice>
              <mc:Fallback>
                <p:oleObj name="Equation" r:id="rId5" imgW="16256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6301" y="3496469"/>
                        <a:ext cx="3084513" cy="217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32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Screen shot 2010-01-08 at 7.00.17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28600"/>
            <a:ext cx="2400300" cy="22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3700" y="260350"/>
            <a:ext cx="6350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c.)  Calculate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total mechanical energy </a:t>
            </a:r>
            <a:r>
              <a:rPr lang="en-US" sz="2000" dirty="0">
                <a:latin typeface="Times New Roman"/>
                <a:cs typeface="Times New Roman"/>
              </a:rPr>
              <a:t>of the system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immediately after the collision </a:t>
            </a:r>
            <a:r>
              <a:rPr lang="en-US" sz="2000" dirty="0">
                <a:latin typeface="Times New Roman"/>
                <a:cs typeface="Times New Roman"/>
              </a:rPr>
              <a:t>in terms of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G, m,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and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 smtClean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" name="Rectangle 18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1" name="Text Box 19"/>
          <p:cNvSpPr txBox="1">
            <a:spLocks/>
          </p:cNvSpPr>
          <p:nvPr/>
        </p:nvSpPr>
        <p:spPr bwMode="auto">
          <a:xfrm>
            <a:off x="8607180" y="6477000"/>
            <a:ext cx="351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5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968948"/>
              </p:ext>
            </p:extLst>
          </p:nvPr>
        </p:nvGraphicFramePr>
        <p:xfrm>
          <a:off x="1196975" y="1119188"/>
          <a:ext cx="4832350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78" name="Equation" r:id="rId5" imgW="2819400" imgH="2032000" progId="Equation.DSMT4">
                  <p:embed/>
                </p:oleObj>
              </mc:Choice>
              <mc:Fallback>
                <p:oleObj name="Equation" r:id="rId5" imgW="2819400" imgH="203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6975" y="1119188"/>
                        <a:ext cx="4832350" cy="348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6100" y="4602163"/>
            <a:ext cx="82677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As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gravitational potential energy </a:t>
            </a:r>
            <a:r>
              <a:rPr lang="en-US" sz="2000" dirty="0" smtClean="0">
                <a:latin typeface="Times New Roman"/>
                <a:cs typeface="Times New Roman"/>
              </a:rPr>
              <a:t>is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036951"/>
              </p:ext>
            </p:extLst>
          </p:nvPr>
        </p:nvGraphicFramePr>
        <p:xfrm>
          <a:off x="4670425" y="4405312"/>
          <a:ext cx="21336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79" name="Equation" r:id="rId7" imgW="1244600" imgH="495300" progId="Equation.DSMT4">
                  <p:embed/>
                </p:oleObj>
              </mc:Choice>
              <mc:Fallback>
                <p:oleObj name="Equation" r:id="rId7" imgW="12446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0425" y="4405312"/>
                        <a:ext cx="2133600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1975" y="5127625"/>
            <a:ext cx="82677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pparently: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608491"/>
              </p:ext>
            </p:extLst>
          </p:nvPr>
        </p:nvGraphicFramePr>
        <p:xfrm>
          <a:off x="2727325" y="5254625"/>
          <a:ext cx="9144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680" name="Equation" r:id="rId9" imgW="533400" imgH="393700" progId="Equation.DSMT4">
                  <p:embed/>
                </p:oleObj>
              </mc:Choice>
              <mc:Fallback>
                <p:oleObj name="Equation" r:id="rId9" imgW="533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27325" y="5254625"/>
                        <a:ext cx="91440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642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8"/>
          <p:cNvSpPr>
            <a:spLocks noChangeShapeType="1"/>
          </p:cNvSpPr>
          <p:nvPr/>
        </p:nvSpPr>
        <p:spPr bwMode="auto">
          <a:xfrm flipH="1">
            <a:off x="5813337" y="2812659"/>
            <a:ext cx="846794" cy="0"/>
          </a:xfrm>
          <a:prstGeom prst="line">
            <a:avLst/>
          </a:prstGeom>
          <a:noFill/>
          <a:ln w="38100">
            <a:solidFill>
              <a:srgbClr val="FF12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4321367" y="1844894"/>
            <a:ext cx="217747" cy="1935528"/>
            <a:chOff x="1576" y="1200"/>
            <a:chExt cx="216" cy="1920"/>
          </a:xfrm>
        </p:grpSpPr>
        <p:grpSp>
          <p:nvGrpSpPr>
            <p:cNvPr id="13567" name="Group 5"/>
            <p:cNvGrpSpPr>
              <a:grpSpLocks/>
            </p:cNvGrpSpPr>
            <p:nvPr/>
          </p:nvGrpSpPr>
          <p:grpSpPr bwMode="auto">
            <a:xfrm>
              <a:off x="1576" y="1200"/>
              <a:ext cx="216" cy="216"/>
              <a:chOff x="1576" y="1200"/>
              <a:chExt cx="216" cy="216"/>
            </a:xfrm>
          </p:grpSpPr>
          <p:sp>
            <p:nvSpPr>
              <p:cNvPr id="13580" name="Oval 6"/>
              <p:cNvSpPr>
                <a:spLocks noChangeArrowheads="1"/>
              </p:cNvSpPr>
              <p:nvPr/>
            </p:nvSpPr>
            <p:spPr bwMode="auto">
              <a:xfrm>
                <a:off x="1576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1" name="Line 7"/>
              <p:cNvSpPr>
                <a:spLocks noChangeShapeType="1"/>
              </p:cNvSpPr>
              <p:nvPr/>
            </p:nvSpPr>
            <p:spPr bwMode="auto">
              <a:xfrm>
                <a:off x="1600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2" name="Line 8"/>
              <p:cNvSpPr>
                <a:spLocks noChangeShapeType="1"/>
              </p:cNvSpPr>
              <p:nvPr/>
            </p:nvSpPr>
            <p:spPr bwMode="auto">
              <a:xfrm flipH="1">
                <a:off x="1608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68" name="Group 9"/>
            <p:cNvGrpSpPr>
              <a:grpSpLocks/>
            </p:cNvGrpSpPr>
            <p:nvPr/>
          </p:nvGrpSpPr>
          <p:grpSpPr bwMode="auto">
            <a:xfrm>
              <a:off x="1576" y="1768"/>
              <a:ext cx="216" cy="216"/>
              <a:chOff x="1576" y="1768"/>
              <a:chExt cx="216" cy="216"/>
            </a:xfrm>
          </p:grpSpPr>
          <p:sp>
            <p:nvSpPr>
              <p:cNvPr id="13577" name="Oval 10"/>
              <p:cNvSpPr>
                <a:spLocks noChangeArrowheads="1"/>
              </p:cNvSpPr>
              <p:nvPr/>
            </p:nvSpPr>
            <p:spPr bwMode="auto">
              <a:xfrm>
                <a:off x="1576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8" name="Line 11"/>
              <p:cNvSpPr>
                <a:spLocks noChangeShapeType="1"/>
              </p:cNvSpPr>
              <p:nvPr/>
            </p:nvSpPr>
            <p:spPr bwMode="auto">
              <a:xfrm>
                <a:off x="1600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9" name="Line 12"/>
              <p:cNvSpPr>
                <a:spLocks noChangeShapeType="1"/>
              </p:cNvSpPr>
              <p:nvPr/>
            </p:nvSpPr>
            <p:spPr bwMode="auto">
              <a:xfrm flipH="1">
                <a:off x="1608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69" name="Group 13"/>
            <p:cNvGrpSpPr>
              <a:grpSpLocks/>
            </p:cNvGrpSpPr>
            <p:nvPr/>
          </p:nvGrpSpPr>
          <p:grpSpPr bwMode="auto">
            <a:xfrm>
              <a:off x="1576" y="2336"/>
              <a:ext cx="216" cy="216"/>
              <a:chOff x="1576" y="2336"/>
              <a:chExt cx="216" cy="216"/>
            </a:xfrm>
          </p:grpSpPr>
          <p:sp>
            <p:nvSpPr>
              <p:cNvPr id="13574" name="Oval 14"/>
              <p:cNvSpPr>
                <a:spLocks noChangeArrowheads="1"/>
              </p:cNvSpPr>
              <p:nvPr/>
            </p:nvSpPr>
            <p:spPr bwMode="auto">
              <a:xfrm>
                <a:off x="1576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5" name="Line 15"/>
              <p:cNvSpPr>
                <a:spLocks noChangeShapeType="1"/>
              </p:cNvSpPr>
              <p:nvPr/>
            </p:nvSpPr>
            <p:spPr bwMode="auto">
              <a:xfrm>
                <a:off x="1600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6" name="Line 16"/>
              <p:cNvSpPr>
                <a:spLocks noChangeShapeType="1"/>
              </p:cNvSpPr>
              <p:nvPr/>
            </p:nvSpPr>
            <p:spPr bwMode="auto">
              <a:xfrm flipH="1">
                <a:off x="1608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70" name="Group 17"/>
            <p:cNvGrpSpPr>
              <a:grpSpLocks/>
            </p:cNvGrpSpPr>
            <p:nvPr/>
          </p:nvGrpSpPr>
          <p:grpSpPr bwMode="auto">
            <a:xfrm>
              <a:off x="1576" y="2904"/>
              <a:ext cx="216" cy="216"/>
              <a:chOff x="1576" y="2904"/>
              <a:chExt cx="216" cy="216"/>
            </a:xfrm>
          </p:grpSpPr>
          <p:sp>
            <p:nvSpPr>
              <p:cNvPr id="13571" name="Oval 18"/>
              <p:cNvSpPr>
                <a:spLocks noChangeArrowheads="1"/>
              </p:cNvSpPr>
              <p:nvPr/>
            </p:nvSpPr>
            <p:spPr bwMode="auto">
              <a:xfrm>
                <a:off x="1576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2" name="Line 19"/>
              <p:cNvSpPr>
                <a:spLocks noChangeShapeType="1"/>
              </p:cNvSpPr>
              <p:nvPr/>
            </p:nvSpPr>
            <p:spPr bwMode="auto">
              <a:xfrm>
                <a:off x="1600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3" name="Line 20"/>
              <p:cNvSpPr>
                <a:spLocks noChangeShapeType="1"/>
              </p:cNvSpPr>
              <p:nvPr/>
            </p:nvSpPr>
            <p:spPr bwMode="auto">
              <a:xfrm flipH="1">
                <a:off x="1608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8" name="Group 21"/>
          <p:cNvGrpSpPr>
            <a:grpSpLocks/>
          </p:cNvGrpSpPr>
          <p:nvPr/>
        </p:nvGrpSpPr>
        <p:grpSpPr bwMode="auto">
          <a:xfrm>
            <a:off x="4813314" y="1844894"/>
            <a:ext cx="217747" cy="1935528"/>
            <a:chOff x="2064" y="1200"/>
            <a:chExt cx="216" cy="1920"/>
          </a:xfrm>
        </p:grpSpPr>
        <p:grpSp>
          <p:nvGrpSpPr>
            <p:cNvPr id="13551" name="Group 22"/>
            <p:cNvGrpSpPr>
              <a:grpSpLocks/>
            </p:cNvGrpSpPr>
            <p:nvPr/>
          </p:nvGrpSpPr>
          <p:grpSpPr bwMode="auto">
            <a:xfrm>
              <a:off x="2064" y="1200"/>
              <a:ext cx="216" cy="216"/>
              <a:chOff x="2064" y="1200"/>
              <a:chExt cx="216" cy="216"/>
            </a:xfrm>
          </p:grpSpPr>
          <p:sp>
            <p:nvSpPr>
              <p:cNvPr id="13564" name="Oval 23"/>
              <p:cNvSpPr>
                <a:spLocks noChangeArrowheads="1"/>
              </p:cNvSpPr>
              <p:nvPr/>
            </p:nvSpPr>
            <p:spPr bwMode="auto">
              <a:xfrm>
                <a:off x="2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5" name="Line 24"/>
              <p:cNvSpPr>
                <a:spLocks noChangeShapeType="1"/>
              </p:cNvSpPr>
              <p:nvPr/>
            </p:nvSpPr>
            <p:spPr bwMode="auto">
              <a:xfrm>
                <a:off x="2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6" name="Line 25"/>
              <p:cNvSpPr>
                <a:spLocks noChangeShapeType="1"/>
              </p:cNvSpPr>
              <p:nvPr/>
            </p:nvSpPr>
            <p:spPr bwMode="auto">
              <a:xfrm flipH="1">
                <a:off x="2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2" name="Group 26"/>
            <p:cNvGrpSpPr>
              <a:grpSpLocks/>
            </p:cNvGrpSpPr>
            <p:nvPr/>
          </p:nvGrpSpPr>
          <p:grpSpPr bwMode="auto">
            <a:xfrm>
              <a:off x="2064" y="1768"/>
              <a:ext cx="216" cy="216"/>
              <a:chOff x="2064" y="1768"/>
              <a:chExt cx="216" cy="216"/>
            </a:xfrm>
          </p:grpSpPr>
          <p:sp>
            <p:nvSpPr>
              <p:cNvPr id="13561" name="Oval 27"/>
              <p:cNvSpPr>
                <a:spLocks noChangeArrowheads="1"/>
              </p:cNvSpPr>
              <p:nvPr/>
            </p:nvSpPr>
            <p:spPr bwMode="auto">
              <a:xfrm>
                <a:off x="2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2" name="Line 28"/>
              <p:cNvSpPr>
                <a:spLocks noChangeShapeType="1"/>
              </p:cNvSpPr>
              <p:nvPr/>
            </p:nvSpPr>
            <p:spPr bwMode="auto">
              <a:xfrm>
                <a:off x="2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3" name="Line 29"/>
              <p:cNvSpPr>
                <a:spLocks noChangeShapeType="1"/>
              </p:cNvSpPr>
              <p:nvPr/>
            </p:nvSpPr>
            <p:spPr bwMode="auto">
              <a:xfrm flipH="1">
                <a:off x="2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3" name="Group 30"/>
            <p:cNvGrpSpPr>
              <a:grpSpLocks/>
            </p:cNvGrpSpPr>
            <p:nvPr/>
          </p:nvGrpSpPr>
          <p:grpSpPr bwMode="auto">
            <a:xfrm>
              <a:off x="2064" y="2336"/>
              <a:ext cx="216" cy="216"/>
              <a:chOff x="2064" y="2336"/>
              <a:chExt cx="216" cy="216"/>
            </a:xfrm>
          </p:grpSpPr>
          <p:sp>
            <p:nvSpPr>
              <p:cNvPr id="13558" name="Oval 31"/>
              <p:cNvSpPr>
                <a:spLocks noChangeArrowheads="1"/>
              </p:cNvSpPr>
              <p:nvPr/>
            </p:nvSpPr>
            <p:spPr bwMode="auto">
              <a:xfrm>
                <a:off x="2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9" name="Line 32"/>
              <p:cNvSpPr>
                <a:spLocks noChangeShapeType="1"/>
              </p:cNvSpPr>
              <p:nvPr/>
            </p:nvSpPr>
            <p:spPr bwMode="auto">
              <a:xfrm>
                <a:off x="2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0" name="Line 33"/>
              <p:cNvSpPr>
                <a:spLocks noChangeShapeType="1"/>
              </p:cNvSpPr>
              <p:nvPr/>
            </p:nvSpPr>
            <p:spPr bwMode="auto">
              <a:xfrm flipH="1">
                <a:off x="2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54" name="Group 34"/>
            <p:cNvGrpSpPr>
              <a:grpSpLocks/>
            </p:cNvGrpSpPr>
            <p:nvPr/>
          </p:nvGrpSpPr>
          <p:grpSpPr bwMode="auto">
            <a:xfrm>
              <a:off x="2064" y="2904"/>
              <a:ext cx="216" cy="216"/>
              <a:chOff x="2064" y="2904"/>
              <a:chExt cx="216" cy="216"/>
            </a:xfrm>
          </p:grpSpPr>
          <p:sp>
            <p:nvSpPr>
              <p:cNvPr id="13555" name="Oval 35"/>
              <p:cNvSpPr>
                <a:spLocks noChangeArrowheads="1"/>
              </p:cNvSpPr>
              <p:nvPr/>
            </p:nvSpPr>
            <p:spPr bwMode="auto">
              <a:xfrm>
                <a:off x="2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" name="Line 36"/>
              <p:cNvSpPr>
                <a:spLocks noChangeShapeType="1"/>
              </p:cNvSpPr>
              <p:nvPr/>
            </p:nvSpPr>
            <p:spPr bwMode="auto">
              <a:xfrm>
                <a:off x="2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" name="Line 37"/>
              <p:cNvSpPr>
                <a:spLocks noChangeShapeType="1"/>
              </p:cNvSpPr>
              <p:nvPr/>
            </p:nvSpPr>
            <p:spPr bwMode="auto">
              <a:xfrm flipH="1">
                <a:off x="2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9" name="Group 38"/>
          <p:cNvGrpSpPr>
            <a:grpSpLocks/>
          </p:cNvGrpSpPr>
          <p:nvPr/>
        </p:nvGrpSpPr>
        <p:grpSpPr bwMode="auto">
          <a:xfrm>
            <a:off x="5321390" y="1844894"/>
            <a:ext cx="217747" cy="1935528"/>
            <a:chOff x="2568" y="1200"/>
            <a:chExt cx="216" cy="1920"/>
          </a:xfrm>
        </p:grpSpPr>
        <p:grpSp>
          <p:nvGrpSpPr>
            <p:cNvPr id="13535" name="Group 39"/>
            <p:cNvGrpSpPr>
              <a:grpSpLocks/>
            </p:cNvGrpSpPr>
            <p:nvPr/>
          </p:nvGrpSpPr>
          <p:grpSpPr bwMode="auto">
            <a:xfrm>
              <a:off x="2568" y="1200"/>
              <a:ext cx="216" cy="216"/>
              <a:chOff x="2568" y="1200"/>
              <a:chExt cx="216" cy="216"/>
            </a:xfrm>
          </p:grpSpPr>
          <p:sp>
            <p:nvSpPr>
              <p:cNvPr id="13548" name="Oval 40"/>
              <p:cNvSpPr>
                <a:spLocks noChangeArrowheads="1"/>
              </p:cNvSpPr>
              <p:nvPr/>
            </p:nvSpPr>
            <p:spPr bwMode="auto">
              <a:xfrm>
                <a:off x="2568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" name="Line 41"/>
              <p:cNvSpPr>
                <a:spLocks noChangeShapeType="1"/>
              </p:cNvSpPr>
              <p:nvPr/>
            </p:nvSpPr>
            <p:spPr bwMode="auto">
              <a:xfrm>
                <a:off x="2592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" name="Line 42"/>
              <p:cNvSpPr>
                <a:spLocks noChangeShapeType="1"/>
              </p:cNvSpPr>
              <p:nvPr/>
            </p:nvSpPr>
            <p:spPr bwMode="auto">
              <a:xfrm flipH="1">
                <a:off x="2600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6" name="Group 43"/>
            <p:cNvGrpSpPr>
              <a:grpSpLocks/>
            </p:cNvGrpSpPr>
            <p:nvPr/>
          </p:nvGrpSpPr>
          <p:grpSpPr bwMode="auto">
            <a:xfrm>
              <a:off x="2568" y="1768"/>
              <a:ext cx="216" cy="216"/>
              <a:chOff x="2568" y="1768"/>
              <a:chExt cx="216" cy="216"/>
            </a:xfrm>
          </p:grpSpPr>
          <p:sp>
            <p:nvSpPr>
              <p:cNvPr id="13545" name="Oval 44"/>
              <p:cNvSpPr>
                <a:spLocks noChangeArrowheads="1"/>
              </p:cNvSpPr>
              <p:nvPr/>
            </p:nvSpPr>
            <p:spPr bwMode="auto">
              <a:xfrm>
                <a:off x="2568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" name="Line 45"/>
              <p:cNvSpPr>
                <a:spLocks noChangeShapeType="1"/>
              </p:cNvSpPr>
              <p:nvPr/>
            </p:nvSpPr>
            <p:spPr bwMode="auto">
              <a:xfrm>
                <a:off x="2592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" name="Line 46"/>
              <p:cNvSpPr>
                <a:spLocks noChangeShapeType="1"/>
              </p:cNvSpPr>
              <p:nvPr/>
            </p:nvSpPr>
            <p:spPr bwMode="auto">
              <a:xfrm flipH="1">
                <a:off x="2600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7" name="Group 47"/>
            <p:cNvGrpSpPr>
              <a:grpSpLocks/>
            </p:cNvGrpSpPr>
            <p:nvPr/>
          </p:nvGrpSpPr>
          <p:grpSpPr bwMode="auto">
            <a:xfrm>
              <a:off x="2568" y="2336"/>
              <a:ext cx="216" cy="216"/>
              <a:chOff x="2568" y="2336"/>
              <a:chExt cx="216" cy="216"/>
            </a:xfrm>
          </p:grpSpPr>
          <p:sp>
            <p:nvSpPr>
              <p:cNvPr id="13542" name="Oval 48"/>
              <p:cNvSpPr>
                <a:spLocks noChangeArrowheads="1"/>
              </p:cNvSpPr>
              <p:nvPr/>
            </p:nvSpPr>
            <p:spPr bwMode="auto">
              <a:xfrm>
                <a:off x="2568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" name="Line 49"/>
              <p:cNvSpPr>
                <a:spLocks noChangeShapeType="1"/>
              </p:cNvSpPr>
              <p:nvPr/>
            </p:nvSpPr>
            <p:spPr bwMode="auto">
              <a:xfrm>
                <a:off x="2592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" name="Line 50"/>
              <p:cNvSpPr>
                <a:spLocks noChangeShapeType="1"/>
              </p:cNvSpPr>
              <p:nvPr/>
            </p:nvSpPr>
            <p:spPr bwMode="auto">
              <a:xfrm flipH="1">
                <a:off x="2600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38" name="Group 51"/>
            <p:cNvGrpSpPr>
              <a:grpSpLocks/>
            </p:cNvGrpSpPr>
            <p:nvPr/>
          </p:nvGrpSpPr>
          <p:grpSpPr bwMode="auto">
            <a:xfrm>
              <a:off x="2568" y="2904"/>
              <a:ext cx="216" cy="216"/>
              <a:chOff x="2568" y="2904"/>
              <a:chExt cx="216" cy="216"/>
            </a:xfrm>
          </p:grpSpPr>
          <p:sp>
            <p:nvSpPr>
              <p:cNvPr id="13539" name="Oval 52"/>
              <p:cNvSpPr>
                <a:spLocks noChangeArrowheads="1"/>
              </p:cNvSpPr>
              <p:nvPr/>
            </p:nvSpPr>
            <p:spPr bwMode="auto">
              <a:xfrm>
                <a:off x="2568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Line 53"/>
              <p:cNvSpPr>
                <a:spLocks noChangeShapeType="1"/>
              </p:cNvSpPr>
              <p:nvPr/>
            </p:nvSpPr>
            <p:spPr bwMode="auto">
              <a:xfrm>
                <a:off x="2592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Line 54"/>
              <p:cNvSpPr>
                <a:spLocks noChangeShapeType="1"/>
              </p:cNvSpPr>
              <p:nvPr/>
            </p:nvSpPr>
            <p:spPr bwMode="auto">
              <a:xfrm flipH="1">
                <a:off x="2600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0" name="Group 55"/>
          <p:cNvGrpSpPr>
            <a:grpSpLocks/>
          </p:cNvGrpSpPr>
          <p:nvPr/>
        </p:nvGrpSpPr>
        <p:grpSpPr bwMode="auto">
          <a:xfrm>
            <a:off x="5821402" y="1844894"/>
            <a:ext cx="217747" cy="1935528"/>
            <a:chOff x="3064" y="1200"/>
            <a:chExt cx="216" cy="1920"/>
          </a:xfrm>
        </p:grpSpPr>
        <p:grpSp>
          <p:nvGrpSpPr>
            <p:cNvPr id="13519" name="Group 56"/>
            <p:cNvGrpSpPr>
              <a:grpSpLocks/>
            </p:cNvGrpSpPr>
            <p:nvPr/>
          </p:nvGrpSpPr>
          <p:grpSpPr bwMode="auto">
            <a:xfrm>
              <a:off x="3064" y="1200"/>
              <a:ext cx="216" cy="216"/>
              <a:chOff x="3064" y="1200"/>
              <a:chExt cx="216" cy="216"/>
            </a:xfrm>
          </p:grpSpPr>
          <p:sp>
            <p:nvSpPr>
              <p:cNvPr id="13532" name="Oval 57"/>
              <p:cNvSpPr>
                <a:spLocks noChangeArrowheads="1"/>
              </p:cNvSpPr>
              <p:nvPr/>
            </p:nvSpPr>
            <p:spPr bwMode="auto">
              <a:xfrm>
                <a:off x="3064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Line 58"/>
              <p:cNvSpPr>
                <a:spLocks noChangeShapeType="1"/>
              </p:cNvSpPr>
              <p:nvPr/>
            </p:nvSpPr>
            <p:spPr bwMode="auto">
              <a:xfrm>
                <a:off x="3088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Line 59"/>
              <p:cNvSpPr>
                <a:spLocks noChangeShapeType="1"/>
              </p:cNvSpPr>
              <p:nvPr/>
            </p:nvSpPr>
            <p:spPr bwMode="auto">
              <a:xfrm flipH="1">
                <a:off x="3096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0" name="Group 60"/>
            <p:cNvGrpSpPr>
              <a:grpSpLocks/>
            </p:cNvGrpSpPr>
            <p:nvPr/>
          </p:nvGrpSpPr>
          <p:grpSpPr bwMode="auto">
            <a:xfrm>
              <a:off x="3064" y="1768"/>
              <a:ext cx="216" cy="216"/>
              <a:chOff x="3064" y="1768"/>
              <a:chExt cx="216" cy="216"/>
            </a:xfrm>
          </p:grpSpPr>
          <p:sp>
            <p:nvSpPr>
              <p:cNvPr id="13529" name="Oval 61"/>
              <p:cNvSpPr>
                <a:spLocks noChangeArrowheads="1"/>
              </p:cNvSpPr>
              <p:nvPr/>
            </p:nvSpPr>
            <p:spPr bwMode="auto">
              <a:xfrm>
                <a:off x="3064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Line 62"/>
              <p:cNvSpPr>
                <a:spLocks noChangeShapeType="1"/>
              </p:cNvSpPr>
              <p:nvPr/>
            </p:nvSpPr>
            <p:spPr bwMode="auto">
              <a:xfrm>
                <a:off x="3088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Line 63"/>
              <p:cNvSpPr>
                <a:spLocks noChangeShapeType="1"/>
              </p:cNvSpPr>
              <p:nvPr/>
            </p:nvSpPr>
            <p:spPr bwMode="auto">
              <a:xfrm flipH="1">
                <a:off x="3096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1" name="Group 64"/>
            <p:cNvGrpSpPr>
              <a:grpSpLocks/>
            </p:cNvGrpSpPr>
            <p:nvPr/>
          </p:nvGrpSpPr>
          <p:grpSpPr bwMode="auto">
            <a:xfrm>
              <a:off x="3064" y="2336"/>
              <a:ext cx="216" cy="216"/>
              <a:chOff x="3064" y="2336"/>
              <a:chExt cx="216" cy="216"/>
            </a:xfrm>
          </p:grpSpPr>
          <p:sp>
            <p:nvSpPr>
              <p:cNvPr id="13526" name="Oval 65"/>
              <p:cNvSpPr>
                <a:spLocks noChangeArrowheads="1"/>
              </p:cNvSpPr>
              <p:nvPr/>
            </p:nvSpPr>
            <p:spPr bwMode="auto">
              <a:xfrm>
                <a:off x="3064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Line 66"/>
              <p:cNvSpPr>
                <a:spLocks noChangeShapeType="1"/>
              </p:cNvSpPr>
              <p:nvPr/>
            </p:nvSpPr>
            <p:spPr bwMode="auto">
              <a:xfrm>
                <a:off x="3088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Line 67"/>
              <p:cNvSpPr>
                <a:spLocks noChangeShapeType="1"/>
              </p:cNvSpPr>
              <p:nvPr/>
            </p:nvSpPr>
            <p:spPr bwMode="auto">
              <a:xfrm flipH="1">
                <a:off x="3096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2" name="Group 68"/>
            <p:cNvGrpSpPr>
              <a:grpSpLocks/>
            </p:cNvGrpSpPr>
            <p:nvPr/>
          </p:nvGrpSpPr>
          <p:grpSpPr bwMode="auto">
            <a:xfrm>
              <a:off x="3064" y="2904"/>
              <a:ext cx="216" cy="216"/>
              <a:chOff x="3064" y="2904"/>
              <a:chExt cx="216" cy="216"/>
            </a:xfrm>
          </p:grpSpPr>
          <p:sp>
            <p:nvSpPr>
              <p:cNvPr id="13523" name="Oval 69"/>
              <p:cNvSpPr>
                <a:spLocks noChangeArrowheads="1"/>
              </p:cNvSpPr>
              <p:nvPr/>
            </p:nvSpPr>
            <p:spPr bwMode="auto">
              <a:xfrm>
                <a:off x="3064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Line 70"/>
              <p:cNvSpPr>
                <a:spLocks noChangeShapeType="1"/>
              </p:cNvSpPr>
              <p:nvPr/>
            </p:nvSpPr>
            <p:spPr bwMode="auto">
              <a:xfrm>
                <a:off x="3088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Line 71"/>
              <p:cNvSpPr>
                <a:spLocks noChangeShapeType="1"/>
              </p:cNvSpPr>
              <p:nvPr/>
            </p:nvSpPr>
            <p:spPr bwMode="auto">
              <a:xfrm flipH="1">
                <a:off x="3096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1" name="Group 72"/>
          <p:cNvGrpSpPr>
            <a:grpSpLocks/>
          </p:cNvGrpSpPr>
          <p:nvPr/>
        </p:nvGrpSpPr>
        <p:grpSpPr bwMode="auto">
          <a:xfrm>
            <a:off x="6321413" y="1844894"/>
            <a:ext cx="217747" cy="1935528"/>
            <a:chOff x="3560" y="1200"/>
            <a:chExt cx="216" cy="1920"/>
          </a:xfrm>
        </p:grpSpPr>
        <p:grpSp>
          <p:nvGrpSpPr>
            <p:cNvPr id="13503" name="Group 73"/>
            <p:cNvGrpSpPr>
              <a:grpSpLocks/>
            </p:cNvGrpSpPr>
            <p:nvPr/>
          </p:nvGrpSpPr>
          <p:grpSpPr bwMode="auto">
            <a:xfrm>
              <a:off x="3560" y="1200"/>
              <a:ext cx="216" cy="216"/>
              <a:chOff x="3560" y="1200"/>
              <a:chExt cx="216" cy="216"/>
            </a:xfrm>
          </p:grpSpPr>
          <p:sp>
            <p:nvSpPr>
              <p:cNvPr id="13516" name="Oval 74"/>
              <p:cNvSpPr>
                <a:spLocks noChangeArrowheads="1"/>
              </p:cNvSpPr>
              <p:nvPr/>
            </p:nvSpPr>
            <p:spPr bwMode="auto">
              <a:xfrm>
                <a:off x="3560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" name="Line 75"/>
              <p:cNvSpPr>
                <a:spLocks noChangeShapeType="1"/>
              </p:cNvSpPr>
              <p:nvPr/>
            </p:nvSpPr>
            <p:spPr bwMode="auto">
              <a:xfrm>
                <a:off x="3584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Line 76"/>
              <p:cNvSpPr>
                <a:spLocks noChangeShapeType="1"/>
              </p:cNvSpPr>
              <p:nvPr/>
            </p:nvSpPr>
            <p:spPr bwMode="auto">
              <a:xfrm flipH="1">
                <a:off x="3592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4" name="Group 77"/>
            <p:cNvGrpSpPr>
              <a:grpSpLocks/>
            </p:cNvGrpSpPr>
            <p:nvPr/>
          </p:nvGrpSpPr>
          <p:grpSpPr bwMode="auto">
            <a:xfrm>
              <a:off x="3560" y="1768"/>
              <a:ext cx="216" cy="216"/>
              <a:chOff x="3560" y="1768"/>
              <a:chExt cx="216" cy="216"/>
            </a:xfrm>
          </p:grpSpPr>
          <p:sp>
            <p:nvSpPr>
              <p:cNvPr id="13513" name="Oval 78"/>
              <p:cNvSpPr>
                <a:spLocks noChangeArrowheads="1"/>
              </p:cNvSpPr>
              <p:nvPr/>
            </p:nvSpPr>
            <p:spPr bwMode="auto">
              <a:xfrm>
                <a:off x="3560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Line 79"/>
              <p:cNvSpPr>
                <a:spLocks noChangeShapeType="1"/>
              </p:cNvSpPr>
              <p:nvPr/>
            </p:nvSpPr>
            <p:spPr bwMode="auto">
              <a:xfrm>
                <a:off x="3584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Line 80"/>
              <p:cNvSpPr>
                <a:spLocks noChangeShapeType="1"/>
              </p:cNvSpPr>
              <p:nvPr/>
            </p:nvSpPr>
            <p:spPr bwMode="auto">
              <a:xfrm flipH="1">
                <a:off x="3592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5" name="Group 81"/>
            <p:cNvGrpSpPr>
              <a:grpSpLocks/>
            </p:cNvGrpSpPr>
            <p:nvPr/>
          </p:nvGrpSpPr>
          <p:grpSpPr bwMode="auto">
            <a:xfrm>
              <a:off x="3560" y="2336"/>
              <a:ext cx="216" cy="216"/>
              <a:chOff x="3560" y="2336"/>
              <a:chExt cx="216" cy="216"/>
            </a:xfrm>
          </p:grpSpPr>
          <p:sp>
            <p:nvSpPr>
              <p:cNvPr id="13510" name="Oval 82"/>
              <p:cNvSpPr>
                <a:spLocks noChangeArrowheads="1"/>
              </p:cNvSpPr>
              <p:nvPr/>
            </p:nvSpPr>
            <p:spPr bwMode="auto">
              <a:xfrm>
                <a:off x="3560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" name="Line 83"/>
              <p:cNvSpPr>
                <a:spLocks noChangeShapeType="1"/>
              </p:cNvSpPr>
              <p:nvPr/>
            </p:nvSpPr>
            <p:spPr bwMode="auto">
              <a:xfrm>
                <a:off x="3584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Line 84"/>
              <p:cNvSpPr>
                <a:spLocks noChangeShapeType="1"/>
              </p:cNvSpPr>
              <p:nvPr/>
            </p:nvSpPr>
            <p:spPr bwMode="auto">
              <a:xfrm flipH="1">
                <a:off x="3592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06" name="Group 85"/>
            <p:cNvGrpSpPr>
              <a:grpSpLocks/>
            </p:cNvGrpSpPr>
            <p:nvPr/>
          </p:nvGrpSpPr>
          <p:grpSpPr bwMode="auto">
            <a:xfrm>
              <a:off x="3560" y="2904"/>
              <a:ext cx="216" cy="216"/>
              <a:chOff x="3560" y="2904"/>
              <a:chExt cx="216" cy="216"/>
            </a:xfrm>
          </p:grpSpPr>
          <p:sp>
            <p:nvSpPr>
              <p:cNvPr id="13507" name="Oval 86"/>
              <p:cNvSpPr>
                <a:spLocks noChangeArrowheads="1"/>
              </p:cNvSpPr>
              <p:nvPr/>
            </p:nvSpPr>
            <p:spPr bwMode="auto">
              <a:xfrm>
                <a:off x="3560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" name="Line 87"/>
              <p:cNvSpPr>
                <a:spLocks noChangeShapeType="1"/>
              </p:cNvSpPr>
              <p:nvPr/>
            </p:nvSpPr>
            <p:spPr bwMode="auto">
              <a:xfrm>
                <a:off x="3584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" name="Line 88"/>
              <p:cNvSpPr>
                <a:spLocks noChangeShapeType="1"/>
              </p:cNvSpPr>
              <p:nvPr/>
            </p:nvSpPr>
            <p:spPr bwMode="auto">
              <a:xfrm flipH="1">
                <a:off x="3592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22" name="Group 89"/>
          <p:cNvGrpSpPr>
            <a:grpSpLocks/>
          </p:cNvGrpSpPr>
          <p:nvPr/>
        </p:nvGrpSpPr>
        <p:grpSpPr bwMode="auto">
          <a:xfrm>
            <a:off x="6821425" y="1844894"/>
            <a:ext cx="217747" cy="1935528"/>
            <a:chOff x="4056" y="1200"/>
            <a:chExt cx="216" cy="1920"/>
          </a:xfrm>
        </p:grpSpPr>
        <p:grpSp>
          <p:nvGrpSpPr>
            <p:cNvPr id="13487" name="Group 90"/>
            <p:cNvGrpSpPr>
              <a:grpSpLocks/>
            </p:cNvGrpSpPr>
            <p:nvPr/>
          </p:nvGrpSpPr>
          <p:grpSpPr bwMode="auto">
            <a:xfrm>
              <a:off x="4056" y="1200"/>
              <a:ext cx="216" cy="216"/>
              <a:chOff x="4056" y="1200"/>
              <a:chExt cx="216" cy="216"/>
            </a:xfrm>
          </p:grpSpPr>
          <p:sp>
            <p:nvSpPr>
              <p:cNvPr id="13500" name="Oval 91"/>
              <p:cNvSpPr>
                <a:spLocks noChangeArrowheads="1"/>
              </p:cNvSpPr>
              <p:nvPr/>
            </p:nvSpPr>
            <p:spPr bwMode="auto">
              <a:xfrm>
                <a:off x="4056" y="1200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Line 92"/>
              <p:cNvSpPr>
                <a:spLocks noChangeShapeType="1"/>
              </p:cNvSpPr>
              <p:nvPr/>
            </p:nvSpPr>
            <p:spPr bwMode="auto">
              <a:xfrm>
                <a:off x="4080" y="1224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" name="Line 93"/>
              <p:cNvSpPr>
                <a:spLocks noChangeShapeType="1"/>
              </p:cNvSpPr>
              <p:nvPr/>
            </p:nvSpPr>
            <p:spPr bwMode="auto">
              <a:xfrm flipH="1">
                <a:off x="4088" y="1232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88" name="Group 94"/>
            <p:cNvGrpSpPr>
              <a:grpSpLocks/>
            </p:cNvGrpSpPr>
            <p:nvPr/>
          </p:nvGrpSpPr>
          <p:grpSpPr bwMode="auto">
            <a:xfrm>
              <a:off x="4056" y="1768"/>
              <a:ext cx="216" cy="216"/>
              <a:chOff x="4056" y="1768"/>
              <a:chExt cx="216" cy="216"/>
            </a:xfrm>
          </p:grpSpPr>
          <p:sp>
            <p:nvSpPr>
              <p:cNvPr id="13497" name="Oval 95"/>
              <p:cNvSpPr>
                <a:spLocks noChangeArrowheads="1"/>
              </p:cNvSpPr>
              <p:nvPr/>
            </p:nvSpPr>
            <p:spPr bwMode="auto">
              <a:xfrm>
                <a:off x="4056" y="1768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Line 96"/>
              <p:cNvSpPr>
                <a:spLocks noChangeShapeType="1"/>
              </p:cNvSpPr>
              <p:nvPr/>
            </p:nvSpPr>
            <p:spPr bwMode="auto">
              <a:xfrm>
                <a:off x="4080" y="1792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Line 97"/>
              <p:cNvSpPr>
                <a:spLocks noChangeShapeType="1"/>
              </p:cNvSpPr>
              <p:nvPr/>
            </p:nvSpPr>
            <p:spPr bwMode="auto">
              <a:xfrm flipH="1">
                <a:off x="4088" y="1800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89" name="Group 98"/>
            <p:cNvGrpSpPr>
              <a:grpSpLocks/>
            </p:cNvGrpSpPr>
            <p:nvPr/>
          </p:nvGrpSpPr>
          <p:grpSpPr bwMode="auto">
            <a:xfrm>
              <a:off x="4056" y="2336"/>
              <a:ext cx="216" cy="216"/>
              <a:chOff x="4056" y="2336"/>
              <a:chExt cx="216" cy="216"/>
            </a:xfrm>
          </p:grpSpPr>
          <p:sp>
            <p:nvSpPr>
              <p:cNvPr id="13494" name="Oval 99"/>
              <p:cNvSpPr>
                <a:spLocks noChangeArrowheads="1"/>
              </p:cNvSpPr>
              <p:nvPr/>
            </p:nvSpPr>
            <p:spPr bwMode="auto">
              <a:xfrm>
                <a:off x="4056" y="2336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Line 100"/>
              <p:cNvSpPr>
                <a:spLocks noChangeShapeType="1"/>
              </p:cNvSpPr>
              <p:nvPr/>
            </p:nvSpPr>
            <p:spPr bwMode="auto">
              <a:xfrm>
                <a:off x="4080" y="2360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Line 101"/>
              <p:cNvSpPr>
                <a:spLocks noChangeShapeType="1"/>
              </p:cNvSpPr>
              <p:nvPr/>
            </p:nvSpPr>
            <p:spPr bwMode="auto">
              <a:xfrm flipH="1">
                <a:off x="4088" y="2368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90" name="Group 102"/>
            <p:cNvGrpSpPr>
              <a:grpSpLocks/>
            </p:cNvGrpSpPr>
            <p:nvPr/>
          </p:nvGrpSpPr>
          <p:grpSpPr bwMode="auto">
            <a:xfrm>
              <a:off x="4056" y="2904"/>
              <a:ext cx="216" cy="216"/>
              <a:chOff x="4056" y="2904"/>
              <a:chExt cx="216" cy="216"/>
            </a:xfrm>
          </p:grpSpPr>
          <p:sp>
            <p:nvSpPr>
              <p:cNvPr id="13491" name="Oval 103"/>
              <p:cNvSpPr>
                <a:spLocks noChangeArrowheads="1"/>
              </p:cNvSpPr>
              <p:nvPr/>
            </p:nvSpPr>
            <p:spPr bwMode="auto">
              <a:xfrm>
                <a:off x="4056" y="2904"/>
                <a:ext cx="216" cy="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" name="Line 104"/>
              <p:cNvSpPr>
                <a:spLocks noChangeShapeType="1"/>
              </p:cNvSpPr>
              <p:nvPr/>
            </p:nvSpPr>
            <p:spPr bwMode="auto">
              <a:xfrm>
                <a:off x="4080" y="2928"/>
                <a:ext cx="16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" name="Line 105"/>
              <p:cNvSpPr>
                <a:spLocks noChangeShapeType="1"/>
              </p:cNvSpPr>
              <p:nvPr/>
            </p:nvSpPr>
            <p:spPr bwMode="auto">
              <a:xfrm flipH="1">
                <a:off x="4088" y="2936"/>
                <a:ext cx="152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24" name="Rectangle 126"/>
          <p:cNvSpPr>
            <a:spLocks noChangeArrowheads="1"/>
          </p:cNvSpPr>
          <p:nvPr/>
        </p:nvSpPr>
        <p:spPr bwMode="auto">
          <a:xfrm>
            <a:off x="4732667" y="2159418"/>
            <a:ext cx="2379087" cy="1693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25" name="Rectangle 127"/>
          <p:cNvSpPr>
            <a:spLocks noChangeArrowheads="1"/>
          </p:cNvSpPr>
          <p:nvPr/>
        </p:nvSpPr>
        <p:spPr bwMode="auto">
          <a:xfrm>
            <a:off x="4764926" y="3304605"/>
            <a:ext cx="2379087" cy="1693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3327" name="Group 130"/>
          <p:cNvGrpSpPr>
            <a:grpSpLocks/>
          </p:cNvGrpSpPr>
          <p:nvPr/>
        </p:nvGrpSpPr>
        <p:grpSpPr bwMode="auto">
          <a:xfrm>
            <a:off x="4861702" y="2167482"/>
            <a:ext cx="145165" cy="145165"/>
            <a:chOff x="2112" y="1520"/>
            <a:chExt cx="144" cy="144"/>
          </a:xfrm>
        </p:grpSpPr>
        <p:sp>
          <p:nvSpPr>
            <p:cNvPr id="13485" name="Line 131"/>
            <p:cNvSpPr>
              <a:spLocks noChangeShapeType="1"/>
            </p:cNvSpPr>
            <p:nvPr/>
          </p:nvSpPr>
          <p:spPr bwMode="auto">
            <a:xfrm>
              <a:off x="211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6" name="Line 132"/>
            <p:cNvSpPr>
              <a:spLocks noChangeShapeType="1"/>
            </p:cNvSpPr>
            <p:nvPr/>
          </p:nvSpPr>
          <p:spPr bwMode="auto">
            <a:xfrm rot="10800000" flipH="1">
              <a:off x="218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8" name="Group 133"/>
          <p:cNvGrpSpPr>
            <a:grpSpLocks/>
          </p:cNvGrpSpPr>
          <p:nvPr/>
        </p:nvGrpSpPr>
        <p:grpSpPr bwMode="auto">
          <a:xfrm>
            <a:off x="5192355" y="2167482"/>
            <a:ext cx="145165" cy="145165"/>
            <a:chOff x="2440" y="1520"/>
            <a:chExt cx="144" cy="144"/>
          </a:xfrm>
        </p:grpSpPr>
        <p:sp>
          <p:nvSpPr>
            <p:cNvPr id="13483" name="Line 134"/>
            <p:cNvSpPr>
              <a:spLocks noChangeShapeType="1"/>
            </p:cNvSpPr>
            <p:nvPr/>
          </p:nvSpPr>
          <p:spPr bwMode="auto">
            <a:xfrm>
              <a:off x="244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4" name="Line 135"/>
            <p:cNvSpPr>
              <a:spLocks noChangeShapeType="1"/>
            </p:cNvSpPr>
            <p:nvPr/>
          </p:nvSpPr>
          <p:spPr bwMode="auto">
            <a:xfrm rot="10800000" flipH="1">
              <a:off x="251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9" name="Group 136"/>
          <p:cNvGrpSpPr>
            <a:grpSpLocks/>
          </p:cNvGrpSpPr>
          <p:nvPr/>
        </p:nvGrpSpPr>
        <p:grpSpPr bwMode="auto">
          <a:xfrm>
            <a:off x="5523008" y="2167482"/>
            <a:ext cx="145165" cy="145165"/>
            <a:chOff x="2768" y="1520"/>
            <a:chExt cx="144" cy="144"/>
          </a:xfrm>
        </p:grpSpPr>
        <p:sp>
          <p:nvSpPr>
            <p:cNvPr id="13481" name="Line 137"/>
            <p:cNvSpPr>
              <a:spLocks noChangeShapeType="1"/>
            </p:cNvSpPr>
            <p:nvPr/>
          </p:nvSpPr>
          <p:spPr bwMode="auto">
            <a:xfrm>
              <a:off x="2768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2" name="Line 138"/>
            <p:cNvSpPr>
              <a:spLocks noChangeShapeType="1"/>
            </p:cNvSpPr>
            <p:nvPr/>
          </p:nvSpPr>
          <p:spPr bwMode="auto">
            <a:xfrm rot="10800000" flipH="1">
              <a:off x="2840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0" name="Group 139"/>
          <p:cNvGrpSpPr>
            <a:grpSpLocks/>
          </p:cNvGrpSpPr>
          <p:nvPr/>
        </p:nvGrpSpPr>
        <p:grpSpPr bwMode="auto">
          <a:xfrm>
            <a:off x="5853660" y="2167482"/>
            <a:ext cx="145165" cy="145165"/>
            <a:chOff x="3096" y="1520"/>
            <a:chExt cx="144" cy="144"/>
          </a:xfrm>
        </p:grpSpPr>
        <p:sp>
          <p:nvSpPr>
            <p:cNvPr id="13479" name="Line 140"/>
            <p:cNvSpPr>
              <a:spLocks noChangeShapeType="1"/>
            </p:cNvSpPr>
            <p:nvPr/>
          </p:nvSpPr>
          <p:spPr bwMode="auto">
            <a:xfrm>
              <a:off x="3096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0" name="Line 141"/>
            <p:cNvSpPr>
              <a:spLocks noChangeShapeType="1"/>
            </p:cNvSpPr>
            <p:nvPr/>
          </p:nvSpPr>
          <p:spPr bwMode="auto">
            <a:xfrm rot="10800000" flipH="1">
              <a:off x="3168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1" name="Group 142"/>
          <p:cNvGrpSpPr>
            <a:grpSpLocks/>
          </p:cNvGrpSpPr>
          <p:nvPr/>
        </p:nvGrpSpPr>
        <p:grpSpPr bwMode="auto">
          <a:xfrm>
            <a:off x="6184313" y="2167482"/>
            <a:ext cx="145165" cy="145165"/>
            <a:chOff x="3424" y="1520"/>
            <a:chExt cx="144" cy="144"/>
          </a:xfrm>
        </p:grpSpPr>
        <p:sp>
          <p:nvSpPr>
            <p:cNvPr id="13477" name="Line 143"/>
            <p:cNvSpPr>
              <a:spLocks noChangeShapeType="1"/>
            </p:cNvSpPr>
            <p:nvPr/>
          </p:nvSpPr>
          <p:spPr bwMode="auto">
            <a:xfrm>
              <a:off x="3424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8" name="Line 144"/>
            <p:cNvSpPr>
              <a:spLocks noChangeShapeType="1"/>
            </p:cNvSpPr>
            <p:nvPr/>
          </p:nvSpPr>
          <p:spPr bwMode="auto">
            <a:xfrm rot="10800000" flipH="1">
              <a:off x="3496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2" name="Group 145"/>
          <p:cNvGrpSpPr>
            <a:grpSpLocks/>
          </p:cNvGrpSpPr>
          <p:nvPr/>
        </p:nvGrpSpPr>
        <p:grpSpPr bwMode="auto">
          <a:xfrm>
            <a:off x="6514966" y="2167482"/>
            <a:ext cx="145165" cy="145165"/>
            <a:chOff x="3752" y="1520"/>
            <a:chExt cx="144" cy="144"/>
          </a:xfrm>
        </p:grpSpPr>
        <p:sp>
          <p:nvSpPr>
            <p:cNvPr id="13475" name="Line 146"/>
            <p:cNvSpPr>
              <a:spLocks noChangeShapeType="1"/>
            </p:cNvSpPr>
            <p:nvPr/>
          </p:nvSpPr>
          <p:spPr bwMode="auto">
            <a:xfrm>
              <a:off x="3752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6" name="Line 147"/>
            <p:cNvSpPr>
              <a:spLocks noChangeShapeType="1"/>
            </p:cNvSpPr>
            <p:nvPr/>
          </p:nvSpPr>
          <p:spPr bwMode="auto">
            <a:xfrm rot="10800000" flipH="1">
              <a:off x="3824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3" name="Group 148"/>
          <p:cNvGrpSpPr>
            <a:grpSpLocks/>
          </p:cNvGrpSpPr>
          <p:nvPr/>
        </p:nvGrpSpPr>
        <p:grpSpPr bwMode="auto">
          <a:xfrm>
            <a:off x="6845619" y="2167482"/>
            <a:ext cx="145165" cy="145165"/>
            <a:chOff x="4080" y="1520"/>
            <a:chExt cx="144" cy="144"/>
          </a:xfrm>
        </p:grpSpPr>
        <p:sp>
          <p:nvSpPr>
            <p:cNvPr id="13473" name="Line 149"/>
            <p:cNvSpPr>
              <a:spLocks noChangeShapeType="1"/>
            </p:cNvSpPr>
            <p:nvPr/>
          </p:nvSpPr>
          <p:spPr bwMode="auto">
            <a:xfrm>
              <a:off x="4080" y="15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Line 150"/>
            <p:cNvSpPr>
              <a:spLocks noChangeShapeType="1"/>
            </p:cNvSpPr>
            <p:nvPr/>
          </p:nvSpPr>
          <p:spPr bwMode="auto">
            <a:xfrm rot="10800000" flipH="1">
              <a:off x="4152" y="15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4" name="Group 151"/>
          <p:cNvGrpSpPr>
            <a:grpSpLocks/>
          </p:cNvGrpSpPr>
          <p:nvPr/>
        </p:nvGrpSpPr>
        <p:grpSpPr bwMode="auto">
          <a:xfrm>
            <a:off x="4877831" y="3385252"/>
            <a:ext cx="2129081" cy="1008"/>
            <a:chOff x="2128" y="2728"/>
            <a:chExt cx="2112" cy="1"/>
          </a:xfrm>
        </p:grpSpPr>
        <p:sp>
          <p:nvSpPr>
            <p:cNvPr id="13466" name="Line 152"/>
            <p:cNvSpPr>
              <a:spLocks noChangeShapeType="1"/>
            </p:cNvSpPr>
            <p:nvPr/>
          </p:nvSpPr>
          <p:spPr bwMode="auto">
            <a:xfrm>
              <a:off x="212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7" name="Line 153"/>
            <p:cNvSpPr>
              <a:spLocks noChangeShapeType="1"/>
            </p:cNvSpPr>
            <p:nvPr/>
          </p:nvSpPr>
          <p:spPr bwMode="auto">
            <a:xfrm>
              <a:off x="245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Line 154"/>
            <p:cNvSpPr>
              <a:spLocks noChangeShapeType="1"/>
            </p:cNvSpPr>
            <p:nvPr/>
          </p:nvSpPr>
          <p:spPr bwMode="auto">
            <a:xfrm>
              <a:off x="2784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9" name="Line 155"/>
            <p:cNvSpPr>
              <a:spLocks noChangeShapeType="1"/>
            </p:cNvSpPr>
            <p:nvPr/>
          </p:nvSpPr>
          <p:spPr bwMode="auto">
            <a:xfrm>
              <a:off x="3112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Line 156"/>
            <p:cNvSpPr>
              <a:spLocks noChangeShapeType="1"/>
            </p:cNvSpPr>
            <p:nvPr/>
          </p:nvSpPr>
          <p:spPr bwMode="auto">
            <a:xfrm>
              <a:off x="3440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Line 157"/>
            <p:cNvSpPr>
              <a:spLocks noChangeShapeType="1"/>
            </p:cNvSpPr>
            <p:nvPr/>
          </p:nvSpPr>
          <p:spPr bwMode="auto">
            <a:xfrm>
              <a:off x="3768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2" name="Line 158"/>
            <p:cNvSpPr>
              <a:spLocks noChangeShapeType="1"/>
            </p:cNvSpPr>
            <p:nvPr/>
          </p:nvSpPr>
          <p:spPr bwMode="auto">
            <a:xfrm>
              <a:off x="4096" y="27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5" name="Line 159"/>
          <p:cNvSpPr>
            <a:spLocks noChangeShapeType="1"/>
          </p:cNvSpPr>
          <p:nvPr/>
        </p:nvSpPr>
        <p:spPr bwMode="auto">
          <a:xfrm rot="10800000" flipH="1">
            <a:off x="5063320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6" name="Line 160"/>
          <p:cNvSpPr>
            <a:spLocks noChangeShapeType="1"/>
          </p:cNvSpPr>
          <p:nvPr/>
        </p:nvSpPr>
        <p:spPr bwMode="auto">
          <a:xfrm rot="10800000" flipH="1">
            <a:off x="5635913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7" name="Line 161"/>
          <p:cNvSpPr>
            <a:spLocks noChangeShapeType="1"/>
          </p:cNvSpPr>
          <p:nvPr/>
        </p:nvSpPr>
        <p:spPr bwMode="auto">
          <a:xfrm rot="10800000" flipH="1">
            <a:off x="6208507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338" name="Line 162"/>
          <p:cNvSpPr>
            <a:spLocks noChangeShapeType="1"/>
          </p:cNvSpPr>
          <p:nvPr/>
        </p:nvSpPr>
        <p:spPr bwMode="auto">
          <a:xfrm rot="10800000" flipH="1">
            <a:off x="6781101" y="2336841"/>
            <a:ext cx="0" cy="967764"/>
          </a:xfrm>
          <a:prstGeom prst="line">
            <a:avLst/>
          </a:prstGeom>
          <a:noFill/>
          <a:ln w="38100">
            <a:solidFill>
              <a:srgbClr val="060F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452" name="Rectangle 164"/>
          <p:cNvSpPr>
            <a:spLocks noChangeArrowheads="1"/>
          </p:cNvSpPr>
          <p:nvPr/>
        </p:nvSpPr>
        <p:spPr bwMode="auto">
          <a:xfrm>
            <a:off x="5958502" y="2667494"/>
            <a:ext cx="129035" cy="27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200" dirty="0"/>
          </a:p>
        </p:txBody>
      </p:sp>
      <p:grpSp>
        <p:nvGrpSpPr>
          <p:cNvPr id="13340" name="Group 285"/>
          <p:cNvGrpSpPr>
            <a:grpSpLocks/>
          </p:cNvGrpSpPr>
          <p:nvPr/>
        </p:nvGrpSpPr>
        <p:grpSpPr bwMode="auto">
          <a:xfrm>
            <a:off x="7328493" y="1215847"/>
            <a:ext cx="1936536" cy="3217816"/>
            <a:chOff x="4559" y="719"/>
            <a:chExt cx="1921" cy="3192"/>
          </a:xfrm>
        </p:grpSpPr>
        <p:grpSp>
          <p:nvGrpSpPr>
            <p:cNvPr id="13347" name="Group 166"/>
            <p:cNvGrpSpPr>
              <a:grpSpLocks/>
            </p:cNvGrpSpPr>
            <p:nvPr/>
          </p:nvGrpSpPr>
          <p:grpSpPr bwMode="auto">
            <a:xfrm rot="5400000">
              <a:off x="5411" y="-133"/>
              <a:ext cx="216" cy="1920"/>
              <a:chOff x="1576" y="1200"/>
              <a:chExt cx="216" cy="1920"/>
            </a:xfrm>
          </p:grpSpPr>
          <p:grpSp>
            <p:nvGrpSpPr>
              <p:cNvPr id="13450" name="Group 167"/>
              <p:cNvGrpSpPr>
                <a:grpSpLocks/>
              </p:cNvGrpSpPr>
              <p:nvPr/>
            </p:nvGrpSpPr>
            <p:grpSpPr bwMode="auto">
              <a:xfrm>
                <a:off x="1576" y="1200"/>
                <a:ext cx="216" cy="216"/>
                <a:chOff x="1576" y="1200"/>
                <a:chExt cx="216" cy="216"/>
              </a:xfrm>
            </p:grpSpPr>
            <p:sp>
              <p:nvSpPr>
                <p:cNvPr id="13463" name="Oval 168"/>
                <p:cNvSpPr>
                  <a:spLocks noChangeArrowheads="1"/>
                </p:cNvSpPr>
                <p:nvPr/>
              </p:nvSpPr>
              <p:spPr bwMode="auto">
                <a:xfrm>
                  <a:off x="1576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4" name="Line 169"/>
                <p:cNvSpPr>
                  <a:spLocks noChangeShapeType="1"/>
                </p:cNvSpPr>
                <p:nvPr/>
              </p:nvSpPr>
              <p:spPr bwMode="auto">
                <a:xfrm>
                  <a:off x="1600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5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1608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1" name="Group 171"/>
              <p:cNvGrpSpPr>
                <a:grpSpLocks/>
              </p:cNvGrpSpPr>
              <p:nvPr/>
            </p:nvGrpSpPr>
            <p:grpSpPr bwMode="auto">
              <a:xfrm>
                <a:off x="1576" y="1768"/>
                <a:ext cx="216" cy="216"/>
                <a:chOff x="1576" y="1768"/>
                <a:chExt cx="216" cy="216"/>
              </a:xfrm>
            </p:grpSpPr>
            <p:sp>
              <p:nvSpPr>
                <p:cNvPr id="13460" name="Oval 172"/>
                <p:cNvSpPr>
                  <a:spLocks noChangeArrowheads="1"/>
                </p:cNvSpPr>
                <p:nvPr/>
              </p:nvSpPr>
              <p:spPr bwMode="auto">
                <a:xfrm>
                  <a:off x="1576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1" name="Line 173"/>
                <p:cNvSpPr>
                  <a:spLocks noChangeShapeType="1"/>
                </p:cNvSpPr>
                <p:nvPr/>
              </p:nvSpPr>
              <p:spPr bwMode="auto">
                <a:xfrm>
                  <a:off x="1600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2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608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2" name="Group 175"/>
              <p:cNvGrpSpPr>
                <a:grpSpLocks/>
              </p:cNvGrpSpPr>
              <p:nvPr/>
            </p:nvGrpSpPr>
            <p:grpSpPr bwMode="auto">
              <a:xfrm>
                <a:off x="1576" y="2336"/>
                <a:ext cx="216" cy="216"/>
                <a:chOff x="1576" y="2336"/>
                <a:chExt cx="216" cy="216"/>
              </a:xfrm>
            </p:grpSpPr>
            <p:sp>
              <p:nvSpPr>
                <p:cNvPr id="13457" name="Oval 176"/>
                <p:cNvSpPr>
                  <a:spLocks noChangeArrowheads="1"/>
                </p:cNvSpPr>
                <p:nvPr/>
              </p:nvSpPr>
              <p:spPr bwMode="auto">
                <a:xfrm>
                  <a:off x="1576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8" name="Line 177"/>
                <p:cNvSpPr>
                  <a:spLocks noChangeShapeType="1"/>
                </p:cNvSpPr>
                <p:nvPr/>
              </p:nvSpPr>
              <p:spPr bwMode="auto">
                <a:xfrm>
                  <a:off x="1600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9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1608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53" name="Group 179"/>
              <p:cNvGrpSpPr>
                <a:grpSpLocks/>
              </p:cNvGrpSpPr>
              <p:nvPr/>
            </p:nvGrpSpPr>
            <p:grpSpPr bwMode="auto">
              <a:xfrm>
                <a:off x="1576" y="2904"/>
                <a:ext cx="216" cy="216"/>
                <a:chOff x="1576" y="2904"/>
                <a:chExt cx="216" cy="216"/>
              </a:xfrm>
            </p:grpSpPr>
            <p:sp>
              <p:nvSpPr>
                <p:cNvPr id="13454" name="Oval 180"/>
                <p:cNvSpPr>
                  <a:spLocks noChangeArrowheads="1"/>
                </p:cNvSpPr>
                <p:nvPr/>
              </p:nvSpPr>
              <p:spPr bwMode="auto">
                <a:xfrm>
                  <a:off x="1576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5" name="Line 181"/>
                <p:cNvSpPr>
                  <a:spLocks noChangeShapeType="1"/>
                </p:cNvSpPr>
                <p:nvPr/>
              </p:nvSpPr>
              <p:spPr bwMode="auto">
                <a:xfrm>
                  <a:off x="1600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6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1608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48" name="Group 183"/>
            <p:cNvGrpSpPr>
              <a:grpSpLocks/>
            </p:cNvGrpSpPr>
            <p:nvPr/>
          </p:nvGrpSpPr>
          <p:grpSpPr bwMode="auto">
            <a:xfrm rot="5400000">
              <a:off x="5411" y="355"/>
              <a:ext cx="216" cy="1920"/>
              <a:chOff x="2064" y="1200"/>
              <a:chExt cx="216" cy="1920"/>
            </a:xfrm>
          </p:grpSpPr>
          <p:grpSp>
            <p:nvGrpSpPr>
              <p:cNvPr id="13434" name="Group 184"/>
              <p:cNvGrpSpPr>
                <a:grpSpLocks/>
              </p:cNvGrpSpPr>
              <p:nvPr/>
            </p:nvGrpSpPr>
            <p:grpSpPr bwMode="auto">
              <a:xfrm>
                <a:off x="2064" y="1200"/>
                <a:ext cx="216" cy="216"/>
                <a:chOff x="2064" y="1200"/>
                <a:chExt cx="216" cy="216"/>
              </a:xfrm>
            </p:grpSpPr>
            <p:sp>
              <p:nvSpPr>
                <p:cNvPr id="13447" name="Oval 185"/>
                <p:cNvSpPr>
                  <a:spLocks noChangeArrowheads="1"/>
                </p:cNvSpPr>
                <p:nvPr/>
              </p:nvSpPr>
              <p:spPr bwMode="auto">
                <a:xfrm>
                  <a:off x="2064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8" name="Line 186"/>
                <p:cNvSpPr>
                  <a:spLocks noChangeShapeType="1"/>
                </p:cNvSpPr>
                <p:nvPr/>
              </p:nvSpPr>
              <p:spPr bwMode="auto">
                <a:xfrm>
                  <a:off x="2088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9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2096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5" name="Group 188"/>
              <p:cNvGrpSpPr>
                <a:grpSpLocks/>
              </p:cNvGrpSpPr>
              <p:nvPr/>
            </p:nvGrpSpPr>
            <p:grpSpPr bwMode="auto">
              <a:xfrm>
                <a:off x="2064" y="1768"/>
                <a:ext cx="216" cy="216"/>
                <a:chOff x="2064" y="1768"/>
                <a:chExt cx="216" cy="216"/>
              </a:xfrm>
            </p:grpSpPr>
            <p:sp>
              <p:nvSpPr>
                <p:cNvPr id="13444" name="Oval 189"/>
                <p:cNvSpPr>
                  <a:spLocks noChangeArrowheads="1"/>
                </p:cNvSpPr>
                <p:nvPr/>
              </p:nvSpPr>
              <p:spPr bwMode="auto">
                <a:xfrm>
                  <a:off x="2064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5" name="Line 190"/>
                <p:cNvSpPr>
                  <a:spLocks noChangeShapeType="1"/>
                </p:cNvSpPr>
                <p:nvPr/>
              </p:nvSpPr>
              <p:spPr bwMode="auto">
                <a:xfrm>
                  <a:off x="2088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6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2096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6" name="Group 192"/>
              <p:cNvGrpSpPr>
                <a:grpSpLocks/>
              </p:cNvGrpSpPr>
              <p:nvPr/>
            </p:nvGrpSpPr>
            <p:grpSpPr bwMode="auto">
              <a:xfrm>
                <a:off x="2064" y="2336"/>
                <a:ext cx="216" cy="216"/>
                <a:chOff x="2064" y="2336"/>
                <a:chExt cx="216" cy="216"/>
              </a:xfrm>
            </p:grpSpPr>
            <p:sp>
              <p:nvSpPr>
                <p:cNvPr id="13441" name="Oval 193"/>
                <p:cNvSpPr>
                  <a:spLocks noChangeArrowheads="1"/>
                </p:cNvSpPr>
                <p:nvPr/>
              </p:nvSpPr>
              <p:spPr bwMode="auto">
                <a:xfrm>
                  <a:off x="2064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2" name="Line 194"/>
                <p:cNvSpPr>
                  <a:spLocks noChangeShapeType="1"/>
                </p:cNvSpPr>
                <p:nvPr/>
              </p:nvSpPr>
              <p:spPr bwMode="auto">
                <a:xfrm>
                  <a:off x="2088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3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2096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37" name="Group 196"/>
              <p:cNvGrpSpPr>
                <a:grpSpLocks/>
              </p:cNvGrpSpPr>
              <p:nvPr/>
            </p:nvGrpSpPr>
            <p:grpSpPr bwMode="auto">
              <a:xfrm>
                <a:off x="2064" y="2904"/>
                <a:ext cx="216" cy="216"/>
                <a:chOff x="2064" y="2904"/>
                <a:chExt cx="216" cy="216"/>
              </a:xfrm>
            </p:grpSpPr>
            <p:sp>
              <p:nvSpPr>
                <p:cNvPr id="13438" name="Oval 197"/>
                <p:cNvSpPr>
                  <a:spLocks noChangeArrowheads="1"/>
                </p:cNvSpPr>
                <p:nvPr/>
              </p:nvSpPr>
              <p:spPr bwMode="auto">
                <a:xfrm>
                  <a:off x="2064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9" name="Line 198"/>
                <p:cNvSpPr>
                  <a:spLocks noChangeShapeType="1"/>
                </p:cNvSpPr>
                <p:nvPr/>
              </p:nvSpPr>
              <p:spPr bwMode="auto">
                <a:xfrm>
                  <a:off x="2088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0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2096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49" name="Group 200"/>
            <p:cNvGrpSpPr>
              <a:grpSpLocks/>
            </p:cNvGrpSpPr>
            <p:nvPr/>
          </p:nvGrpSpPr>
          <p:grpSpPr bwMode="auto">
            <a:xfrm rot="5400000">
              <a:off x="5411" y="859"/>
              <a:ext cx="216" cy="1920"/>
              <a:chOff x="2568" y="1200"/>
              <a:chExt cx="216" cy="1920"/>
            </a:xfrm>
          </p:grpSpPr>
          <p:grpSp>
            <p:nvGrpSpPr>
              <p:cNvPr id="13418" name="Group 201"/>
              <p:cNvGrpSpPr>
                <a:grpSpLocks/>
              </p:cNvGrpSpPr>
              <p:nvPr/>
            </p:nvGrpSpPr>
            <p:grpSpPr bwMode="auto">
              <a:xfrm>
                <a:off x="2568" y="1200"/>
                <a:ext cx="216" cy="216"/>
                <a:chOff x="2568" y="1200"/>
                <a:chExt cx="216" cy="216"/>
              </a:xfrm>
            </p:grpSpPr>
            <p:sp>
              <p:nvSpPr>
                <p:cNvPr id="13431" name="Oval 202"/>
                <p:cNvSpPr>
                  <a:spLocks noChangeArrowheads="1"/>
                </p:cNvSpPr>
                <p:nvPr/>
              </p:nvSpPr>
              <p:spPr bwMode="auto">
                <a:xfrm>
                  <a:off x="2568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2" name="Line 203"/>
                <p:cNvSpPr>
                  <a:spLocks noChangeShapeType="1"/>
                </p:cNvSpPr>
                <p:nvPr/>
              </p:nvSpPr>
              <p:spPr bwMode="auto">
                <a:xfrm>
                  <a:off x="2592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3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600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19" name="Group 205"/>
              <p:cNvGrpSpPr>
                <a:grpSpLocks/>
              </p:cNvGrpSpPr>
              <p:nvPr/>
            </p:nvGrpSpPr>
            <p:grpSpPr bwMode="auto">
              <a:xfrm>
                <a:off x="2568" y="1768"/>
                <a:ext cx="216" cy="216"/>
                <a:chOff x="2568" y="1768"/>
                <a:chExt cx="216" cy="216"/>
              </a:xfrm>
            </p:grpSpPr>
            <p:sp>
              <p:nvSpPr>
                <p:cNvPr id="13428" name="Oval 206"/>
                <p:cNvSpPr>
                  <a:spLocks noChangeArrowheads="1"/>
                </p:cNvSpPr>
                <p:nvPr/>
              </p:nvSpPr>
              <p:spPr bwMode="auto">
                <a:xfrm>
                  <a:off x="2568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9" name="Line 207"/>
                <p:cNvSpPr>
                  <a:spLocks noChangeShapeType="1"/>
                </p:cNvSpPr>
                <p:nvPr/>
              </p:nvSpPr>
              <p:spPr bwMode="auto">
                <a:xfrm>
                  <a:off x="2592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0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2600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20" name="Group 209"/>
              <p:cNvGrpSpPr>
                <a:grpSpLocks/>
              </p:cNvGrpSpPr>
              <p:nvPr/>
            </p:nvGrpSpPr>
            <p:grpSpPr bwMode="auto">
              <a:xfrm>
                <a:off x="2568" y="2336"/>
                <a:ext cx="216" cy="216"/>
                <a:chOff x="2568" y="2336"/>
                <a:chExt cx="216" cy="216"/>
              </a:xfrm>
            </p:grpSpPr>
            <p:sp>
              <p:nvSpPr>
                <p:cNvPr id="13425" name="Oval 210"/>
                <p:cNvSpPr>
                  <a:spLocks noChangeArrowheads="1"/>
                </p:cNvSpPr>
                <p:nvPr/>
              </p:nvSpPr>
              <p:spPr bwMode="auto">
                <a:xfrm>
                  <a:off x="2568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6" name="Line 211"/>
                <p:cNvSpPr>
                  <a:spLocks noChangeShapeType="1"/>
                </p:cNvSpPr>
                <p:nvPr/>
              </p:nvSpPr>
              <p:spPr bwMode="auto">
                <a:xfrm>
                  <a:off x="2592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7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2600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21" name="Group 213"/>
              <p:cNvGrpSpPr>
                <a:grpSpLocks/>
              </p:cNvGrpSpPr>
              <p:nvPr/>
            </p:nvGrpSpPr>
            <p:grpSpPr bwMode="auto">
              <a:xfrm>
                <a:off x="2568" y="2904"/>
                <a:ext cx="216" cy="216"/>
                <a:chOff x="2568" y="2904"/>
                <a:chExt cx="216" cy="216"/>
              </a:xfrm>
            </p:grpSpPr>
            <p:sp>
              <p:nvSpPr>
                <p:cNvPr id="13422" name="Oval 214"/>
                <p:cNvSpPr>
                  <a:spLocks noChangeArrowheads="1"/>
                </p:cNvSpPr>
                <p:nvPr/>
              </p:nvSpPr>
              <p:spPr bwMode="auto">
                <a:xfrm>
                  <a:off x="2568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3" name="Line 215"/>
                <p:cNvSpPr>
                  <a:spLocks noChangeShapeType="1"/>
                </p:cNvSpPr>
                <p:nvPr/>
              </p:nvSpPr>
              <p:spPr bwMode="auto">
                <a:xfrm>
                  <a:off x="2592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4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2600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0" name="Group 217"/>
            <p:cNvGrpSpPr>
              <a:grpSpLocks/>
            </p:cNvGrpSpPr>
            <p:nvPr/>
          </p:nvGrpSpPr>
          <p:grpSpPr bwMode="auto">
            <a:xfrm rot="5400000">
              <a:off x="5412" y="1356"/>
              <a:ext cx="216" cy="1920"/>
              <a:chOff x="3064" y="1200"/>
              <a:chExt cx="216" cy="1920"/>
            </a:xfrm>
          </p:grpSpPr>
          <p:grpSp>
            <p:nvGrpSpPr>
              <p:cNvPr id="13402" name="Group 218"/>
              <p:cNvGrpSpPr>
                <a:grpSpLocks/>
              </p:cNvGrpSpPr>
              <p:nvPr/>
            </p:nvGrpSpPr>
            <p:grpSpPr bwMode="auto">
              <a:xfrm>
                <a:off x="3064" y="1200"/>
                <a:ext cx="216" cy="216"/>
                <a:chOff x="3064" y="1200"/>
                <a:chExt cx="216" cy="216"/>
              </a:xfrm>
            </p:grpSpPr>
            <p:sp>
              <p:nvSpPr>
                <p:cNvPr id="13415" name="Oval 219"/>
                <p:cNvSpPr>
                  <a:spLocks noChangeArrowheads="1"/>
                </p:cNvSpPr>
                <p:nvPr/>
              </p:nvSpPr>
              <p:spPr bwMode="auto">
                <a:xfrm>
                  <a:off x="3064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" name="Line 220"/>
                <p:cNvSpPr>
                  <a:spLocks noChangeShapeType="1"/>
                </p:cNvSpPr>
                <p:nvPr/>
              </p:nvSpPr>
              <p:spPr bwMode="auto">
                <a:xfrm>
                  <a:off x="3088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3096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3" name="Group 222"/>
              <p:cNvGrpSpPr>
                <a:grpSpLocks/>
              </p:cNvGrpSpPr>
              <p:nvPr/>
            </p:nvGrpSpPr>
            <p:grpSpPr bwMode="auto">
              <a:xfrm>
                <a:off x="3064" y="1768"/>
                <a:ext cx="216" cy="216"/>
                <a:chOff x="3064" y="1768"/>
                <a:chExt cx="216" cy="216"/>
              </a:xfrm>
            </p:grpSpPr>
            <p:sp>
              <p:nvSpPr>
                <p:cNvPr id="13412" name="Oval 223"/>
                <p:cNvSpPr>
                  <a:spLocks noChangeArrowheads="1"/>
                </p:cNvSpPr>
                <p:nvPr/>
              </p:nvSpPr>
              <p:spPr bwMode="auto">
                <a:xfrm>
                  <a:off x="3064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3" name="Line 224"/>
                <p:cNvSpPr>
                  <a:spLocks noChangeShapeType="1"/>
                </p:cNvSpPr>
                <p:nvPr/>
              </p:nvSpPr>
              <p:spPr bwMode="auto">
                <a:xfrm>
                  <a:off x="3088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4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3096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4" name="Group 226"/>
              <p:cNvGrpSpPr>
                <a:grpSpLocks/>
              </p:cNvGrpSpPr>
              <p:nvPr/>
            </p:nvGrpSpPr>
            <p:grpSpPr bwMode="auto">
              <a:xfrm>
                <a:off x="3064" y="2336"/>
                <a:ext cx="216" cy="216"/>
                <a:chOff x="3064" y="2336"/>
                <a:chExt cx="216" cy="216"/>
              </a:xfrm>
            </p:grpSpPr>
            <p:sp>
              <p:nvSpPr>
                <p:cNvPr id="13409" name="Oval 227"/>
                <p:cNvSpPr>
                  <a:spLocks noChangeArrowheads="1"/>
                </p:cNvSpPr>
                <p:nvPr/>
              </p:nvSpPr>
              <p:spPr bwMode="auto">
                <a:xfrm>
                  <a:off x="3064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0" name="Line 228"/>
                <p:cNvSpPr>
                  <a:spLocks noChangeShapeType="1"/>
                </p:cNvSpPr>
                <p:nvPr/>
              </p:nvSpPr>
              <p:spPr bwMode="auto">
                <a:xfrm>
                  <a:off x="3088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1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3096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05" name="Group 230"/>
              <p:cNvGrpSpPr>
                <a:grpSpLocks/>
              </p:cNvGrpSpPr>
              <p:nvPr/>
            </p:nvGrpSpPr>
            <p:grpSpPr bwMode="auto">
              <a:xfrm>
                <a:off x="3064" y="2904"/>
                <a:ext cx="216" cy="216"/>
                <a:chOff x="3064" y="2904"/>
                <a:chExt cx="216" cy="216"/>
              </a:xfrm>
            </p:grpSpPr>
            <p:sp>
              <p:nvSpPr>
                <p:cNvPr id="13406" name="Oval 231"/>
                <p:cNvSpPr>
                  <a:spLocks noChangeArrowheads="1"/>
                </p:cNvSpPr>
                <p:nvPr/>
              </p:nvSpPr>
              <p:spPr bwMode="auto">
                <a:xfrm>
                  <a:off x="3064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7" name="Line 232"/>
                <p:cNvSpPr>
                  <a:spLocks noChangeShapeType="1"/>
                </p:cNvSpPr>
                <p:nvPr/>
              </p:nvSpPr>
              <p:spPr bwMode="auto">
                <a:xfrm>
                  <a:off x="3088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8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3096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1" name="Group 234"/>
            <p:cNvGrpSpPr>
              <a:grpSpLocks/>
            </p:cNvGrpSpPr>
            <p:nvPr/>
          </p:nvGrpSpPr>
          <p:grpSpPr bwMode="auto">
            <a:xfrm rot="5400000">
              <a:off x="5411" y="1851"/>
              <a:ext cx="216" cy="1920"/>
              <a:chOff x="3560" y="1200"/>
              <a:chExt cx="216" cy="1920"/>
            </a:xfrm>
          </p:grpSpPr>
          <p:grpSp>
            <p:nvGrpSpPr>
              <p:cNvPr id="13386" name="Group 235"/>
              <p:cNvGrpSpPr>
                <a:grpSpLocks/>
              </p:cNvGrpSpPr>
              <p:nvPr/>
            </p:nvGrpSpPr>
            <p:grpSpPr bwMode="auto">
              <a:xfrm>
                <a:off x="3560" y="1200"/>
                <a:ext cx="216" cy="216"/>
                <a:chOff x="3560" y="1200"/>
                <a:chExt cx="216" cy="216"/>
              </a:xfrm>
            </p:grpSpPr>
            <p:sp>
              <p:nvSpPr>
                <p:cNvPr id="13399" name="Oval 236"/>
                <p:cNvSpPr>
                  <a:spLocks noChangeArrowheads="1"/>
                </p:cNvSpPr>
                <p:nvPr/>
              </p:nvSpPr>
              <p:spPr bwMode="auto">
                <a:xfrm>
                  <a:off x="3560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0" name="Line 237"/>
                <p:cNvSpPr>
                  <a:spLocks noChangeShapeType="1"/>
                </p:cNvSpPr>
                <p:nvPr/>
              </p:nvSpPr>
              <p:spPr bwMode="auto">
                <a:xfrm>
                  <a:off x="3584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1" name="Line 238"/>
                <p:cNvSpPr>
                  <a:spLocks noChangeShapeType="1"/>
                </p:cNvSpPr>
                <p:nvPr/>
              </p:nvSpPr>
              <p:spPr bwMode="auto">
                <a:xfrm flipH="1">
                  <a:off x="3592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7" name="Group 239"/>
              <p:cNvGrpSpPr>
                <a:grpSpLocks/>
              </p:cNvGrpSpPr>
              <p:nvPr/>
            </p:nvGrpSpPr>
            <p:grpSpPr bwMode="auto">
              <a:xfrm>
                <a:off x="3560" y="1768"/>
                <a:ext cx="216" cy="216"/>
                <a:chOff x="3560" y="1768"/>
                <a:chExt cx="216" cy="216"/>
              </a:xfrm>
            </p:grpSpPr>
            <p:sp>
              <p:nvSpPr>
                <p:cNvPr id="13396" name="Oval 240"/>
                <p:cNvSpPr>
                  <a:spLocks noChangeArrowheads="1"/>
                </p:cNvSpPr>
                <p:nvPr/>
              </p:nvSpPr>
              <p:spPr bwMode="auto">
                <a:xfrm>
                  <a:off x="3560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7" name="Line 241"/>
                <p:cNvSpPr>
                  <a:spLocks noChangeShapeType="1"/>
                </p:cNvSpPr>
                <p:nvPr/>
              </p:nvSpPr>
              <p:spPr bwMode="auto">
                <a:xfrm>
                  <a:off x="3584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8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3592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8" name="Group 243"/>
              <p:cNvGrpSpPr>
                <a:grpSpLocks/>
              </p:cNvGrpSpPr>
              <p:nvPr/>
            </p:nvGrpSpPr>
            <p:grpSpPr bwMode="auto">
              <a:xfrm>
                <a:off x="3560" y="2336"/>
                <a:ext cx="216" cy="216"/>
                <a:chOff x="3560" y="2336"/>
                <a:chExt cx="216" cy="216"/>
              </a:xfrm>
            </p:grpSpPr>
            <p:sp>
              <p:nvSpPr>
                <p:cNvPr id="13393" name="Oval 244"/>
                <p:cNvSpPr>
                  <a:spLocks noChangeArrowheads="1"/>
                </p:cNvSpPr>
                <p:nvPr/>
              </p:nvSpPr>
              <p:spPr bwMode="auto">
                <a:xfrm>
                  <a:off x="3560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4" name="Line 245"/>
                <p:cNvSpPr>
                  <a:spLocks noChangeShapeType="1"/>
                </p:cNvSpPr>
                <p:nvPr/>
              </p:nvSpPr>
              <p:spPr bwMode="auto">
                <a:xfrm>
                  <a:off x="3584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5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3592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89" name="Group 247"/>
              <p:cNvGrpSpPr>
                <a:grpSpLocks/>
              </p:cNvGrpSpPr>
              <p:nvPr/>
            </p:nvGrpSpPr>
            <p:grpSpPr bwMode="auto">
              <a:xfrm>
                <a:off x="3560" y="2904"/>
                <a:ext cx="216" cy="216"/>
                <a:chOff x="3560" y="2904"/>
                <a:chExt cx="216" cy="216"/>
              </a:xfrm>
            </p:grpSpPr>
            <p:sp>
              <p:nvSpPr>
                <p:cNvPr id="13390" name="Oval 248"/>
                <p:cNvSpPr>
                  <a:spLocks noChangeArrowheads="1"/>
                </p:cNvSpPr>
                <p:nvPr/>
              </p:nvSpPr>
              <p:spPr bwMode="auto">
                <a:xfrm>
                  <a:off x="3560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1" name="Line 249"/>
                <p:cNvSpPr>
                  <a:spLocks noChangeShapeType="1"/>
                </p:cNvSpPr>
                <p:nvPr/>
              </p:nvSpPr>
              <p:spPr bwMode="auto">
                <a:xfrm>
                  <a:off x="3584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2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3592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2" name="Group 251"/>
            <p:cNvGrpSpPr>
              <a:grpSpLocks/>
            </p:cNvGrpSpPr>
            <p:nvPr/>
          </p:nvGrpSpPr>
          <p:grpSpPr bwMode="auto">
            <a:xfrm rot="5400000">
              <a:off x="5411" y="2347"/>
              <a:ext cx="216" cy="1920"/>
              <a:chOff x="4056" y="1200"/>
              <a:chExt cx="216" cy="1920"/>
            </a:xfrm>
          </p:grpSpPr>
          <p:grpSp>
            <p:nvGrpSpPr>
              <p:cNvPr id="13370" name="Group 252"/>
              <p:cNvGrpSpPr>
                <a:grpSpLocks/>
              </p:cNvGrpSpPr>
              <p:nvPr/>
            </p:nvGrpSpPr>
            <p:grpSpPr bwMode="auto">
              <a:xfrm>
                <a:off x="4056" y="1200"/>
                <a:ext cx="216" cy="216"/>
                <a:chOff x="4056" y="1200"/>
                <a:chExt cx="216" cy="216"/>
              </a:xfrm>
            </p:grpSpPr>
            <p:sp>
              <p:nvSpPr>
                <p:cNvPr id="13383" name="Oval 253"/>
                <p:cNvSpPr>
                  <a:spLocks noChangeArrowheads="1"/>
                </p:cNvSpPr>
                <p:nvPr/>
              </p:nvSpPr>
              <p:spPr bwMode="auto">
                <a:xfrm>
                  <a:off x="4056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4" name="Line 254"/>
                <p:cNvSpPr>
                  <a:spLocks noChangeShapeType="1"/>
                </p:cNvSpPr>
                <p:nvPr/>
              </p:nvSpPr>
              <p:spPr bwMode="auto">
                <a:xfrm>
                  <a:off x="4080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5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4088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1" name="Group 256"/>
              <p:cNvGrpSpPr>
                <a:grpSpLocks/>
              </p:cNvGrpSpPr>
              <p:nvPr/>
            </p:nvGrpSpPr>
            <p:grpSpPr bwMode="auto">
              <a:xfrm>
                <a:off x="4056" y="1768"/>
                <a:ext cx="216" cy="216"/>
                <a:chOff x="4056" y="1768"/>
                <a:chExt cx="216" cy="216"/>
              </a:xfrm>
            </p:grpSpPr>
            <p:sp>
              <p:nvSpPr>
                <p:cNvPr id="13380" name="Oval 257"/>
                <p:cNvSpPr>
                  <a:spLocks noChangeArrowheads="1"/>
                </p:cNvSpPr>
                <p:nvPr/>
              </p:nvSpPr>
              <p:spPr bwMode="auto">
                <a:xfrm>
                  <a:off x="4056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1" name="Line 258"/>
                <p:cNvSpPr>
                  <a:spLocks noChangeShapeType="1"/>
                </p:cNvSpPr>
                <p:nvPr/>
              </p:nvSpPr>
              <p:spPr bwMode="auto">
                <a:xfrm>
                  <a:off x="4080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2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4088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2" name="Group 260"/>
              <p:cNvGrpSpPr>
                <a:grpSpLocks/>
              </p:cNvGrpSpPr>
              <p:nvPr/>
            </p:nvGrpSpPr>
            <p:grpSpPr bwMode="auto">
              <a:xfrm>
                <a:off x="4056" y="2336"/>
                <a:ext cx="216" cy="216"/>
                <a:chOff x="4056" y="2336"/>
                <a:chExt cx="216" cy="216"/>
              </a:xfrm>
            </p:grpSpPr>
            <p:sp>
              <p:nvSpPr>
                <p:cNvPr id="13377" name="Oval 261"/>
                <p:cNvSpPr>
                  <a:spLocks noChangeArrowheads="1"/>
                </p:cNvSpPr>
                <p:nvPr/>
              </p:nvSpPr>
              <p:spPr bwMode="auto">
                <a:xfrm>
                  <a:off x="4056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8" name="Line 262"/>
                <p:cNvSpPr>
                  <a:spLocks noChangeShapeType="1"/>
                </p:cNvSpPr>
                <p:nvPr/>
              </p:nvSpPr>
              <p:spPr bwMode="auto">
                <a:xfrm>
                  <a:off x="4080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9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4088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73" name="Group 264"/>
              <p:cNvGrpSpPr>
                <a:grpSpLocks/>
              </p:cNvGrpSpPr>
              <p:nvPr/>
            </p:nvGrpSpPr>
            <p:grpSpPr bwMode="auto">
              <a:xfrm>
                <a:off x="4056" y="2904"/>
                <a:ext cx="216" cy="216"/>
                <a:chOff x="4056" y="2904"/>
                <a:chExt cx="216" cy="216"/>
              </a:xfrm>
            </p:grpSpPr>
            <p:sp>
              <p:nvSpPr>
                <p:cNvPr id="13374" name="Oval 265"/>
                <p:cNvSpPr>
                  <a:spLocks noChangeArrowheads="1"/>
                </p:cNvSpPr>
                <p:nvPr/>
              </p:nvSpPr>
              <p:spPr bwMode="auto">
                <a:xfrm>
                  <a:off x="4056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5" name="Line 266"/>
                <p:cNvSpPr>
                  <a:spLocks noChangeShapeType="1"/>
                </p:cNvSpPr>
                <p:nvPr/>
              </p:nvSpPr>
              <p:spPr bwMode="auto">
                <a:xfrm>
                  <a:off x="4080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6" name="Line 267"/>
                <p:cNvSpPr>
                  <a:spLocks noChangeShapeType="1"/>
                </p:cNvSpPr>
                <p:nvPr/>
              </p:nvSpPr>
              <p:spPr bwMode="auto">
                <a:xfrm flipH="1">
                  <a:off x="4088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53" name="Group 268"/>
            <p:cNvGrpSpPr>
              <a:grpSpLocks/>
            </p:cNvGrpSpPr>
            <p:nvPr/>
          </p:nvGrpSpPr>
          <p:grpSpPr bwMode="auto">
            <a:xfrm rot="5400000">
              <a:off x="5411" y="2843"/>
              <a:ext cx="216" cy="1920"/>
              <a:chOff x="4552" y="1200"/>
              <a:chExt cx="216" cy="1920"/>
            </a:xfrm>
          </p:grpSpPr>
          <p:grpSp>
            <p:nvGrpSpPr>
              <p:cNvPr id="13354" name="Group 269"/>
              <p:cNvGrpSpPr>
                <a:grpSpLocks/>
              </p:cNvGrpSpPr>
              <p:nvPr/>
            </p:nvGrpSpPr>
            <p:grpSpPr bwMode="auto">
              <a:xfrm>
                <a:off x="4552" y="1200"/>
                <a:ext cx="216" cy="216"/>
                <a:chOff x="4552" y="1200"/>
                <a:chExt cx="216" cy="216"/>
              </a:xfrm>
            </p:grpSpPr>
            <p:sp>
              <p:nvSpPr>
                <p:cNvPr id="13367" name="Oval 270"/>
                <p:cNvSpPr>
                  <a:spLocks noChangeArrowheads="1"/>
                </p:cNvSpPr>
                <p:nvPr/>
              </p:nvSpPr>
              <p:spPr bwMode="auto">
                <a:xfrm>
                  <a:off x="4552" y="1200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8" name="Line 271"/>
                <p:cNvSpPr>
                  <a:spLocks noChangeShapeType="1"/>
                </p:cNvSpPr>
                <p:nvPr/>
              </p:nvSpPr>
              <p:spPr bwMode="auto">
                <a:xfrm>
                  <a:off x="4576" y="1224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9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4584" y="1232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5" name="Group 273"/>
              <p:cNvGrpSpPr>
                <a:grpSpLocks/>
              </p:cNvGrpSpPr>
              <p:nvPr/>
            </p:nvGrpSpPr>
            <p:grpSpPr bwMode="auto">
              <a:xfrm>
                <a:off x="4552" y="1768"/>
                <a:ext cx="216" cy="216"/>
                <a:chOff x="4552" y="1768"/>
                <a:chExt cx="216" cy="216"/>
              </a:xfrm>
            </p:grpSpPr>
            <p:sp>
              <p:nvSpPr>
                <p:cNvPr id="13364" name="Oval 274"/>
                <p:cNvSpPr>
                  <a:spLocks noChangeArrowheads="1"/>
                </p:cNvSpPr>
                <p:nvPr/>
              </p:nvSpPr>
              <p:spPr bwMode="auto">
                <a:xfrm>
                  <a:off x="4552" y="1768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5" name="Line 275"/>
                <p:cNvSpPr>
                  <a:spLocks noChangeShapeType="1"/>
                </p:cNvSpPr>
                <p:nvPr/>
              </p:nvSpPr>
              <p:spPr bwMode="auto">
                <a:xfrm>
                  <a:off x="4576" y="1792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6" name="Line 276"/>
                <p:cNvSpPr>
                  <a:spLocks noChangeShapeType="1"/>
                </p:cNvSpPr>
                <p:nvPr/>
              </p:nvSpPr>
              <p:spPr bwMode="auto">
                <a:xfrm flipH="1">
                  <a:off x="4584" y="1800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6" name="Group 277"/>
              <p:cNvGrpSpPr>
                <a:grpSpLocks/>
              </p:cNvGrpSpPr>
              <p:nvPr/>
            </p:nvGrpSpPr>
            <p:grpSpPr bwMode="auto">
              <a:xfrm>
                <a:off x="4552" y="2336"/>
                <a:ext cx="216" cy="216"/>
                <a:chOff x="4552" y="2336"/>
                <a:chExt cx="216" cy="216"/>
              </a:xfrm>
            </p:grpSpPr>
            <p:sp>
              <p:nvSpPr>
                <p:cNvPr id="13361" name="Oval 278"/>
                <p:cNvSpPr>
                  <a:spLocks noChangeArrowheads="1"/>
                </p:cNvSpPr>
                <p:nvPr/>
              </p:nvSpPr>
              <p:spPr bwMode="auto">
                <a:xfrm>
                  <a:off x="4552" y="2336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2" name="Line 279"/>
                <p:cNvSpPr>
                  <a:spLocks noChangeShapeType="1"/>
                </p:cNvSpPr>
                <p:nvPr/>
              </p:nvSpPr>
              <p:spPr bwMode="auto">
                <a:xfrm>
                  <a:off x="4576" y="2360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3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4584" y="2368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57" name="Group 281"/>
              <p:cNvGrpSpPr>
                <a:grpSpLocks/>
              </p:cNvGrpSpPr>
              <p:nvPr/>
            </p:nvGrpSpPr>
            <p:grpSpPr bwMode="auto">
              <a:xfrm>
                <a:off x="4552" y="2904"/>
                <a:ext cx="216" cy="216"/>
                <a:chOff x="4552" y="2904"/>
                <a:chExt cx="216" cy="216"/>
              </a:xfrm>
            </p:grpSpPr>
            <p:sp>
              <p:nvSpPr>
                <p:cNvPr id="13358" name="Oval 282"/>
                <p:cNvSpPr>
                  <a:spLocks noChangeArrowheads="1"/>
                </p:cNvSpPr>
                <p:nvPr/>
              </p:nvSpPr>
              <p:spPr bwMode="auto">
                <a:xfrm>
                  <a:off x="4552" y="2904"/>
                  <a:ext cx="216" cy="21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9" name="Line 283"/>
                <p:cNvSpPr>
                  <a:spLocks noChangeShapeType="1"/>
                </p:cNvSpPr>
                <p:nvPr/>
              </p:nvSpPr>
              <p:spPr bwMode="auto">
                <a:xfrm>
                  <a:off x="4576" y="2928"/>
                  <a:ext cx="160" cy="1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0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4584" y="2936"/>
                  <a:ext cx="15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341" name="Rectangle 286"/>
          <p:cNvSpPr>
            <a:spLocks/>
          </p:cNvSpPr>
          <p:nvPr/>
        </p:nvSpPr>
        <p:spPr bwMode="auto">
          <a:xfrm>
            <a:off x="7135948" y="877130"/>
            <a:ext cx="2145211" cy="3871057"/>
          </a:xfrm>
          <a:prstGeom prst="rect">
            <a:avLst/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2" name="Rectangle 287"/>
          <p:cNvSpPr>
            <a:spLocks/>
          </p:cNvSpPr>
          <p:nvPr/>
        </p:nvSpPr>
        <p:spPr bwMode="auto">
          <a:xfrm>
            <a:off x="7135948" y="877130"/>
            <a:ext cx="48388" cy="1838752"/>
          </a:xfrm>
          <a:prstGeom prst="rect">
            <a:avLst/>
          </a:prstGeom>
          <a:solidFill>
            <a:srgbClr val="36BC0D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3" name="Rectangle 288"/>
          <p:cNvSpPr>
            <a:spLocks/>
          </p:cNvSpPr>
          <p:nvPr/>
        </p:nvSpPr>
        <p:spPr bwMode="auto">
          <a:xfrm>
            <a:off x="7135948" y="2909435"/>
            <a:ext cx="48388" cy="1838752"/>
          </a:xfrm>
          <a:prstGeom prst="rect">
            <a:avLst/>
          </a:prstGeom>
          <a:solidFill>
            <a:srgbClr val="36BC0D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3344" name="Text Box 289"/>
          <p:cNvSpPr txBox="1">
            <a:spLocks/>
          </p:cNvSpPr>
          <p:nvPr/>
        </p:nvSpPr>
        <p:spPr bwMode="auto">
          <a:xfrm>
            <a:off x="191452" y="1564640"/>
            <a:ext cx="3843906" cy="223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 smtClean="0">
                <a:latin typeface="Times New Roman"/>
                <a:cs typeface="Times New Roman"/>
              </a:rPr>
              <a:t>potential difference to give them velocity, and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sent through a velocity trap </a:t>
            </a:r>
            <a:r>
              <a:rPr lang="en-US" sz="2000" dirty="0" smtClean="0">
                <a:latin typeface="Times New Roman"/>
                <a:cs typeface="Times New Roman"/>
              </a:rPr>
              <a:t>made up of 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95,000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V/m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and 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.93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teslas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 molecules that make it through the trap move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into a region </a:t>
            </a:r>
            <a:r>
              <a:rPr lang="en-US" sz="2000" dirty="0" smtClean="0">
                <a:latin typeface="Times New Roman"/>
                <a:cs typeface="Times New Roman"/>
              </a:rPr>
              <a:t>in which there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only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1800" dirty="0"/>
          </a:p>
        </p:txBody>
      </p:sp>
      <p:sp>
        <p:nvSpPr>
          <p:cNvPr id="13345" name="Rectangle 29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275" name="Rectangle 9"/>
          <p:cNvSpPr txBox="1">
            <a:spLocks noChangeArrowheads="1"/>
          </p:cNvSpPr>
          <p:nvPr/>
        </p:nvSpPr>
        <p:spPr>
          <a:xfrm>
            <a:off x="158749" y="556259"/>
            <a:ext cx="6501382" cy="10591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</a:t>
            </a:r>
            <a:r>
              <a:rPr lang="en-US" sz="2800" b="1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(mass spectrometer):  </a:t>
            </a:r>
            <a:r>
              <a:rPr lang="en-US" sz="2000" dirty="0" smtClean="0">
                <a:latin typeface="Times New Roman"/>
                <a:cs typeface="Times New Roman"/>
              </a:rPr>
              <a:t>An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unknown mass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volatalizes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(made into a gas), had its molecules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singly ionized </a:t>
            </a:r>
            <a:r>
              <a:rPr lang="en-US" sz="2000" dirty="0" smtClean="0">
                <a:latin typeface="Times New Roman"/>
                <a:cs typeface="Times New Roman"/>
              </a:rPr>
              <a:t>(had one electron stripped away),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accelerated</a:t>
            </a:r>
            <a:r>
              <a:rPr lang="en-US" sz="2000" dirty="0" smtClean="0">
                <a:latin typeface="Times New Roman"/>
                <a:cs typeface="Times New Roman"/>
              </a:rPr>
              <a:t> through a </a:t>
            </a:r>
            <a:endParaRPr lang="en-US" sz="2000" dirty="0">
              <a:solidFill>
                <a:srgbClr val="008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99999" y="3953635"/>
            <a:ext cx="6461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a.) What is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velocity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of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molecules</a:t>
            </a:r>
            <a:r>
              <a:rPr lang="en-US" sz="2000" dirty="0" smtClean="0">
                <a:latin typeface="Times New Roman"/>
                <a:cs typeface="Times New Roman"/>
              </a:rPr>
              <a:t> that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make it through the trap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278" name="Object 2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58263"/>
              </p:ext>
            </p:extLst>
          </p:nvPr>
        </p:nvGraphicFramePr>
        <p:xfrm>
          <a:off x="2706975" y="4661521"/>
          <a:ext cx="2928938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995" name="Equation" r:id="rId4" imgW="1752600" imgH="812800" progId="Equation.DSMT4">
                  <p:embed/>
                </p:oleObj>
              </mc:Choice>
              <mc:Fallback>
                <p:oleObj name="Equation" r:id="rId4" imgW="17526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6975" y="4661521"/>
                        <a:ext cx="2928938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53.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280" name="Object 2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486284"/>
              </p:ext>
            </p:extLst>
          </p:nvPr>
        </p:nvGraphicFramePr>
        <p:xfrm>
          <a:off x="6124340" y="1564640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996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4340" y="1564640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" name="Object 2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214935"/>
              </p:ext>
            </p:extLst>
          </p:nvPr>
        </p:nvGraphicFramePr>
        <p:xfrm>
          <a:off x="6531095" y="2547637"/>
          <a:ext cx="21907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997" name="Equation" r:id="rId8" imgW="114300" imgH="127000" progId="Equation.DSMT4">
                  <p:embed/>
                </p:oleObj>
              </mc:Choice>
              <mc:Fallback>
                <p:oleObj name="Equation" r:id="rId8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31095" y="2547637"/>
                        <a:ext cx="219075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" name="Object 2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965929"/>
              </p:ext>
            </p:extLst>
          </p:nvPr>
        </p:nvGraphicFramePr>
        <p:xfrm>
          <a:off x="5048360" y="2453141"/>
          <a:ext cx="2651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998" name="Equation" r:id="rId10" imgW="139700" imgH="152400" progId="Equation.DSMT4">
                  <p:embed/>
                </p:oleObj>
              </mc:Choice>
              <mc:Fallback>
                <p:oleObj name="Equation" r:id="rId10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48360" y="2453141"/>
                        <a:ext cx="265112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4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333467" y="939800"/>
            <a:ext cx="8518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 little more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sophisticated version </a:t>
            </a:r>
            <a:r>
              <a:rPr lang="en-US" sz="2000" dirty="0" smtClean="0">
                <a:latin typeface="Times New Roman"/>
                <a:cs typeface="Times New Roman"/>
              </a:rPr>
              <a:t>of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motor</a:t>
            </a:r>
            <a:r>
              <a:rPr lang="en-US" sz="2000" dirty="0" smtClean="0">
                <a:latin typeface="Times New Roman"/>
                <a:cs typeface="Times New Roman"/>
              </a:rPr>
              <a:t> required one bit of information that would normally not be covered until next chapter.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4833" y="104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Other Devices</a:t>
            </a:r>
            <a:endParaRPr lang="en-US" sz="4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54.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3467" y="1700803"/>
            <a:ext cx="47211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It is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 in motion </a:t>
            </a:r>
            <a:r>
              <a:rPr lang="en-US" sz="2000" dirty="0" smtClean="0">
                <a:latin typeface="Times New Roman"/>
                <a:cs typeface="Times New Roman"/>
              </a:rPr>
              <a:t>that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generates magnetic fields</a:t>
            </a:r>
            <a:r>
              <a:rPr lang="en-US" sz="2000" dirty="0" smtClean="0">
                <a:latin typeface="Times New Roman"/>
                <a:cs typeface="Times New Roman"/>
              </a:rPr>
              <a:t>.  With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 carrying coils</a:t>
            </a:r>
            <a:r>
              <a:rPr lang="en-US" sz="2000" dirty="0" smtClean="0">
                <a:latin typeface="Times New Roman"/>
                <a:cs typeface="Times New Roman"/>
              </a:rPr>
              <a:t>, the generated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fields </a:t>
            </a:r>
            <a:r>
              <a:rPr lang="en-US" sz="2000" dirty="0" smtClean="0">
                <a:latin typeface="Times New Roman"/>
                <a:cs typeface="Times New Roman"/>
              </a:rPr>
              <a:t>are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down the axis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through the face of the coil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 rot="18996717">
            <a:off x="6988399" y="1707497"/>
            <a:ext cx="1064814" cy="242003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>
              <a:cs typeface="Gill Sans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rot="18996717">
            <a:off x="7262669" y="1808332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" name="Freeform 101"/>
          <p:cNvSpPr>
            <a:spLocks/>
          </p:cNvSpPr>
          <p:nvPr/>
        </p:nvSpPr>
        <p:spPr bwMode="auto">
          <a:xfrm rot="18996717">
            <a:off x="7395770" y="1949502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" name="Freeform 102"/>
          <p:cNvSpPr>
            <a:spLocks/>
          </p:cNvSpPr>
          <p:nvPr/>
        </p:nvSpPr>
        <p:spPr bwMode="auto">
          <a:xfrm rot="18996717">
            <a:off x="7528872" y="2090669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" name="Freeform 103"/>
          <p:cNvSpPr>
            <a:spLocks/>
          </p:cNvSpPr>
          <p:nvPr/>
        </p:nvSpPr>
        <p:spPr bwMode="auto">
          <a:xfrm rot="18996717">
            <a:off x="7659958" y="2231839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5" name="Freeform 104"/>
          <p:cNvSpPr>
            <a:spLocks/>
          </p:cNvSpPr>
          <p:nvPr/>
        </p:nvSpPr>
        <p:spPr bwMode="auto">
          <a:xfrm rot="18996717">
            <a:off x="7793059" y="2370991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" name="Freeform 105"/>
          <p:cNvSpPr>
            <a:spLocks/>
          </p:cNvSpPr>
          <p:nvPr/>
        </p:nvSpPr>
        <p:spPr bwMode="auto">
          <a:xfrm rot="18996717">
            <a:off x="7926161" y="2512159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" name="Freeform 106"/>
          <p:cNvSpPr>
            <a:spLocks/>
          </p:cNvSpPr>
          <p:nvPr/>
        </p:nvSpPr>
        <p:spPr bwMode="auto">
          <a:xfrm rot="18996717">
            <a:off x="8059263" y="2653328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8" name="Freeform 107"/>
          <p:cNvSpPr>
            <a:spLocks/>
          </p:cNvSpPr>
          <p:nvPr/>
        </p:nvSpPr>
        <p:spPr bwMode="auto">
          <a:xfrm rot="18996717">
            <a:off x="8192365" y="2794496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" name="Freeform 108"/>
          <p:cNvSpPr>
            <a:spLocks/>
          </p:cNvSpPr>
          <p:nvPr/>
        </p:nvSpPr>
        <p:spPr bwMode="auto">
          <a:xfrm rot="18996717">
            <a:off x="8325466" y="2935665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0" name="Freeform 109"/>
          <p:cNvSpPr>
            <a:spLocks/>
          </p:cNvSpPr>
          <p:nvPr/>
        </p:nvSpPr>
        <p:spPr bwMode="auto">
          <a:xfrm rot="18996717">
            <a:off x="8458569" y="3074816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1" name="Freeform 110"/>
          <p:cNvSpPr>
            <a:spLocks/>
          </p:cNvSpPr>
          <p:nvPr/>
        </p:nvSpPr>
        <p:spPr bwMode="auto">
          <a:xfrm rot="18996717">
            <a:off x="8591670" y="3215985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2" name="Freeform 111"/>
          <p:cNvSpPr>
            <a:spLocks/>
          </p:cNvSpPr>
          <p:nvPr/>
        </p:nvSpPr>
        <p:spPr bwMode="auto">
          <a:xfrm rot="18996717" flipH="1">
            <a:off x="6427757" y="2548460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3" name="Freeform 112"/>
          <p:cNvSpPr>
            <a:spLocks/>
          </p:cNvSpPr>
          <p:nvPr/>
        </p:nvSpPr>
        <p:spPr bwMode="auto">
          <a:xfrm rot="18996717" flipH="1">
            <a:off x="6560860" y="2687611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4" name="Freeform 113"/>
          <p:cNvSpPr>
            <a:spLocks/>
          </p:cNvSpPr>
          <p:nvPr/>
        </p:nvSpPr>
        <p:spPr bwMode="auto">
          <a:xfrm rot="18996717" flipH="1">
            <a:off x="6693961" y="2828780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5" name="Freeform 114"/>
          <p:cNvSpPr>
            <a:spLocks/>
          </p:cNvSpPr>
          <p:nvPr/>
        </p:nvSpPr>
        <p:spPr bwMode="auto">
          <a:xfrm rot="18996717" flipH="1">
            <a:off x="6827063" y="2969948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6" name="Freeform 115"/>
          <p:cNvSpPr>
            <a:spLocks/>
          </p:cNvSpPr>
          <p:nvPr/>
        </p:nvSpPr>
        <p:spPr bwMode="auto">
          <a:xfrm rot="18996717" flipH="1">
            <a:off x="6960164" y="3111117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7" name="Freeform 116"/>
          <p:cNvSpPr>
            <a:spLocks/>
          </p:cNvSpPr>
          <p:nvPr/>
        </p:nvSpPr>
        <p:spPr bwMode="auto">
          <a:xfrm rot="18996717" flipH="1">
            <a:off x="7093267" y="3250269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8" name="Freeform 118"/>
          <p:cNvSpPr>
            <a:spLocks/>
          </p:cNvSpPr>
          <p:nvPr/>
        </p:nvSpPr>
        <p:spPr bwMode="auto">
          <a:xfrm rot="18996717" flipH="1">
            <a:off x="7226368" y="3391437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9" name="Freeform 119"/>
          <p:cNvSpPr>
            <a:spLocks/>
          </p:cNvSpPr>
          <p:nvPr/>
        </p:nvSpPr>
        <p:spPr bwMode="auto">
          <a:xfrm rot="18996717" flipH="1">
            <a:off x="7359470" y="3532606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0" name="Freeform 120"/>
          <p:cNvSpPr>
            <a:spLocks/>
          </p:cNvSpPr>
          <p:nvPr/>
        </p:nvSpPr>
        <p:spPr bwMode="auto">
          <a:xfrm rot="18996717" flipH="1">
            <a:off x="7492571" y="3673774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1" name="Freeform 121"/>
          <p:cNvSpPr>
            <a:spLocks/>
          </p:cNvSpPr>
          <p:nvPr/>
        </p:nvSpPr>
        <p:spPr bwMode="auto">
          <a:xfrm rot="18996717" flipH="1">
            <a:off x="7625674" y="3812927"/>
            <a:ext cx="48401" cy="96801"/>
          </a:xfrm>
          <a:custGeom>
            <a:avLst/>
            <a:gdLst>
              <a:gd name="T0" fmla="*/ 0 w 38100"/>
              <a:gd name="T1" fmla="*/ 0 h 76200"/>
              <a:gd name="T2" fmla="*/ 38100 w 38100"/>
              <a:gd name="T3" fmla="*/ 44450 h 76200"/>
              <a:gd name="T4" fmla="*/ 0 w 38100"/>
              <a:gd name="T5" fmla="*/ 76200 h 76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00" h="76200">
                <a:moveTo>
                  <a:pt x="0" y="0"/>
                </a:moveTo>
                <a:cubicBezTo>
                  <a:pt x="19050" y="15875"/>
                  <a:pt x="38100" y="31750"/>
                  <a:pt x="38100" y="44450"/>
                </a:cubicBezTo>
                <a:cubicBezTo>
                  <a:pt x="38100" y="57150"/>
                  <a:pt x="19050" y="66675"/>
                  <a:pt x="0" y="762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32" name="Straight Connector 14"/>
          <p:cNvCxnSpPr>
            <a:cxnSpLocks noChangeShapeType="1"/>
            <a:stCxn id="21" idx="0"/>
          </p:cNvCxnSpPr>
          <p:nvPr/>
        </p:nvCxnSpPr>
        <p:spPr bwMode="auto">
          <a:xfrm rot="18996717" flipH="1" flipV="1">
            <a:off x="7567189" y="3413621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133"/>
          <p:cNvCxnSpPr>
            <a:cxnSpLocks noChangeShapeType="1"/>
          </p:cNvCxnSpPr>
          <p:nvPr/>
        </p:nvCxnSpPr>
        <p:spPr bwMode="auto">
          <a:xfrm rot="18996717" flipH="1" flipV="1">
            <a:off x="7434088" y="3272453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134"/>
          <p:cNvCxnSpPr>
            <a:cxnSpLocks noChangeShapeType="1"/>
          </p:cNvCxnSpPr>
          <p:nvPr/>
        </p:nvCxnSpPr>
        <p:spPr bwMode="auto">
          <a:xfrm rot="18996717" flipH="1" flipV="1">
            <a:off x="7300986" y="3131283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135"/>
          <p:cNvCxnSpPr>
            <a:cxnSpLocks noChangeShapeType="1"/>
          </p:cNvCxnSpPr>
          <p:nvPr/>
        </p:nvCxnSpPr>
        <p:spPr bwMode="auto">
          <a:xfrm rot="18996717" flipH="1" flipV="1">
            <a:off x="7167885" y="2990116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136"/>
          <p:cNvCxnSpPr>
            <a:cxnSpLocks noChangeShapeType="1"/>
          </p:cNvCxnSpPr>
          <p:nvPr/>
        </p:nvCxnSpPr>
        <p:spPr bwMode="auto">
          <a:xfrm rot="18996717" flipH="1" flipV="1">
            <a:off x="7034782" y="2850963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137"/>
          <p:cNvCxnSpPr>
            <a:cxnSpLocks noChangeShapeType="1"/>
          </p:cNvCxnSpPr>
          <p:nvPr/>
        </p:nvCxnSpPr>
        <p:spPr bwMode="auto">
          <a:xfrm rot="18996717" flipH="1" flipV="1">
            <a:off x="6901681" y="2709795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138"/>
          <p:cNvCxnSpPr>
            <a:cxnSpLocks noChangeShapeType="1"/>
          </p:cNvCxnSpPr>
          <p:nvPr/>
        </p:nvCxnSpPr>
        <p:spPr bwMode="auto">
          <a:xfrm rot="18996717" flipH="1" flipV="1">
            <a:off x="6768579" y="2568626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139"/>
          <p:cNvCxnSpPr>
            <a:cxnSpLocks noChangeShapeType="1"/>
          </p:cNvCxnSpPr>
          <p:nvPr/>
        </p:nvCxnSpPr>
        <p:spPr bwMode="auto">
          <a:xfrm rot="18996717" flipH="1" flipV="1">
            <a:off x="6635478" y="2427458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140"/>
          <p:cNvCxnSpPr>
            <a:cxnSpLocks noChangeShapeType="1"/>
          </p:cNvCxnSpPr>
          <p:nvPr/>
        </p:nvCxnSpPr>
        <p:spPr bwMode="auto">
          <a:xfrm rot="18996717" flipH="1" flipV="1">
            <a:off x="6502375" y="2288306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141"/>
          <p:cNvCxnSpPr>
            <a:cxnSpLocks noChangeShapeType="1"/>
          </p:cNvCxnSpPr>
          <p:nvPr/>
        </p:nvCxnSpPr>
        <p:spPr bwMode="auto">
          <a:xfrm rot="18996717" flipH="1" flipV="1">
            <a:off x="6369274" y="2147137"/>
            <a:ext cx="1064814" cy="229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136205"/>
          <p:cNvCxnSpPr>
            <a:cxnSpLocks noChangeShapeType="1"/>
          </p:cNvCxnSpPr>
          <p:nvPr/>
        </p:nvCxnSpPr>
        <p:spPr bwMode="auto">
          <a:xfrm flipH="1">
            <a:off x="7633760" y="4020646"/>
            <a:ext cx="199633" cy="14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3" name="Group 224"/>
          <p:cNvGrpSpPr>
            <a:grpSpLocks/>
          </p:cNvGrpSpPr>
          <p:nvPr/>
        </p:nvGrpSpPr>
        <p:grpSpPr bwMode="auto">
          <a:xfrm>
            <a:off x="7113433" y="2171337"/>
            <a:ext cx="193603" cy="193603"/>
            <a:chOff x="6146800" y="4191000"/>
            <a:chExt cx="152400" cy="152400"/>
          </a:xfrm>
        </p:grpSpPr>
        <p:cxnSp>
          <p:nvCxnSpPr>
            <p:cNvPr id="44" name="Straight Connector 13622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226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Group 229"/>
          <p:cNvGrpSpPr>
            <a:grpSpLocks/>
          </p:cNvGrpSpPr>
          <p:nvPr/>
        </p:nvGrpSpPr>
        <p:grpSpPr bwMode="auto">
          <a:xfrm>
            <a:off x="7403837" y="2655344"/>
            <a:ext cx="193603" cy="193603"/>
            <a:chOff x="6146800" y="4191000"/>
            <a:chExt cx="152400" cy="152400"/>
          </a:xfrm>
        </p:grpSpPr>
        <p:cxnSp>
          <p:nvCxnSpPr>
            <p:cNvPr id="47" name="Straight Connector 230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231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" name="Group 232"/>
          <p:cNvGrpSpPr>
            <a:grpSpLocks/>
          </p:cNvGrpSpPr>
          <p:nvPr/>
        </p:nvGrpSpPr>
        <p:grpSpPr bwMode="auto">
          <a:xfrm>
            <a:off x="7791043" y="2848946"/>
            <a:ext cx="193603" cy="193603"/>
            <a:chOff x="6146800" y="4191000"/>
            <a:chExt cx="152400" cy="152400"/>
          </a:xfrm>
        </p:grpSpPr>
        <p:cxnSp>
          <p:nvCxnSpPr>
            <p:cNvPr id="50" name="Straight Connector 233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234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55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199069"/>
              </p:ext>
            </p:extLst>
          </p:nvPr>
        </p:nvGraphicFramePr>
        <p:xfrm>
          <a:off x="8371850" y="3720158"/>
          <a:ext cx="419472" cy="38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989" name="Equation" r:id="rId4" imgW="165100" imgH="152400" progId="Equation.DSMT4">
                  <p:embed/>
                </p:oleObj>
              </mc:Choice>
              <mc:Fallback>
                <p:oleObj name="Equation" r:id="rId4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1850" y="3720158"/>
                        <a:ext cx="419472" cy="387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Freeform 2"/>
          <p:cNvSpPr>
            <a:spLocks/>
          </p:cNvSpPr>
          <p:nvPr/>
        </p:nvSpPr>
        <p:spPr bwMode="auto">
          <a:xfrm rot="14187812">
            <a:off x="6671777" y="2086637"/>
            <a:ext cx="794578" cy="992213"/>
          </a:xfrm>
          <a:custGeom>
            <a:avLst/>
            <a:gdLst>
              <a:gd name="T0" fmla="*/ 54754 w 1933226"/>
              <a:gd name="T1" fmla="*/ 81787 h 2414746"/>
              <a:gd name="T2" fmla="*/ 60349 w 1933226"/>
              <a:gd name="T3" fmla="*/ 68882 h 2414746"/>
              <a:gd name="T4" fmla="*/ 62932 w 1933226"/>
              <a:gd name="T5" fmla="*/ 61570 h 2414746"/>
              <a:gd name="T6" fmla="*/ 62501 w 1933226"/>
              <a:gd name="T7" fmla="*/ 47375 h 2414746"/>
              <a:gd name="T8" fmla="*/ 65514 w 1933226"/>
              <a:gd name="T9" fmla="*/ 27588 h 2414746"/>
              <a:gd name="T10" fmla="*/ 65514 w 1933226"/>
              <a:gd name="T11" fmla="*/ 18986 h 2414746"/>
              <a:gd name="T12" fmla="*/ 62501 w 1933226"/>
              <a:gd name="T13" fmla="*/ 15114 h 2414746"/>
              <a:gd name="T14" fmla="*/ 59058 w 1933226"/>
              <a:gd name="T15" fmla="*/ 19846 h 2414746"/>
              <a:gd name="T16" fmla="*/ 56045 w 1933226"/>
              <a:gd name="T17" fmla="*/ 30169 h 2414746"/>
              <a:gd name="T18" fmla="*/ 53033 w 1933226"/>
              <a:gd name="T19" fmla="*/ 40063 h 2414746"/>
              <a:gd name="T20" fmla="*/ 53894 w 1933226"/>
              <a:gd name="T21" fmla="*/ 26298 h 2414746"/>
              <a:gd name="T22" fmla="*/ 55185 w 1933226"/>
              <a:gd name="T23" fmla="*/ 16835 h 2414746"/>
              <a:gd name="T24" fmla="*/ 56476 w 1933226"/>
              <a:gd name="T25" fmla="*/ 7372 h 2414746"/>
              <a:gd name="T26" fmla="*/ 50881 w 1933226"/>
              <a:gd name="T27" fmla="*/ 3070 h 2414746"/>
              <a:gd name="T28" fmla="*/ 46147 w 1933226"/>
              <a:gd name="T29" fmla="*/ 8662 h 2414746"/>
              <a:gd name="T30" fmla="*/ 46147 w 1933226"/>
              <a:gd name="T31" fmla="*/ 16835 h 2414746"/>
              <a:gd name="T32" fmla="*/ 43134 w 1933226"/>
              <a:gd name="T33" fmla="*/ 33180 h 2414746"/>
              <a:gd name="T34" fmla="*/ 41412 w 1933226"/>
              <a:gd name="T35" fmla="*/ 37482 h 2414746"/>
              <a:gd name="T36" fmla="*/ 41412 w 1933226"/>
              <a:gd name="T37" fmla="*/ 27588 h 2414746"/>
              <a:gd name="T38" fmla="*/ 41412 w 1933226"/>
              <a:gd name="T39" fmla="*/ 12533 h 2414746"/>
              <a:gd name="T40" fmla="*/ 41412 w 1933226"/>
              <a:gd name="T41" fmla="*/ 2640 h 2414746"/>
              <a:gd name="T42" fmla="*/ 37969 w 1933226"/>
              <a:gd name="T43" fmla="*/ 59 h 2414746"/>
              <a:gd name="T44" fmla="*/ 33235 w 1933226"/>
              <a:gd name="T45" fmla="*/ 1350 h 2414746"/>
              <a:gd name="T46" fmla="*/ 33235 w 1933226"/>
              <a:gd name="T47" fmla="*/ 6942 h 2414746"/>
              <a:gd name="T48" fmla="*/ 33235 w 1933226"/>
              <a:gd name="T49" fmla="*/ 17695 h 2414746"/>
              <a:gd name="T50" fmla="*/ 33235 w 1933226"/>
              <a:gd name="T51" fmla="*/ 31030 h 2414746"/>
              <a:gd name="T52" fmla="*/ 31944 w 1933226"/>
              <a:gd name="T53" fmla="*/ 37482 h 2414746"/>
              <a:gd name="T54" fmla="*/ 29362 w 1933226"/>
              <a:gd name="T55" fmla="*/ 29309 h 2414746"/>
              <a:gd name="T56" fmla="*/ 28071 w 1933226"/>
              <a:gd name="T57" fmla="*/ 15975 h 2414746"/>
              <a:gd name="T58" fmla="*/ 27210 w 1933226"/>
              <a:gd name="T59" fmla="*/ 9092 h 2414746"/>
              <a:gd name="T60" fmla="*/ 23767 w 1933226"/>
              <a:gd name="T61" fmla="*/ 4360 h 2414746"/>
              <a:gd name="T62" fmla="*/ 20324 w 1933226"/>
              <a:gd name="T63" fmla="*/ 4360 h 2414746"/>
              <a:gd name="T64" fmla="*/ 17311 w 1933226"/>
              <a:gd name="T65" fmla="*/ 6511 h 2414746"/>
              <a:gd name="T66" fmla="*/ 17311 w 1933226"/>
              <a:gd name="T67" fmla="*/ 10813 h 2414746"/>
              <a:gd name="T68" fmla="*/ 19033 w 1933226"/>
              <a:gd name="T69" fmla="*/ 19416 h 2414746"/>
              <a:gd name="T70" fmla="*/ 19033 w 1933226"/>
              <a:gd name="T71" fmla="*/ 28879 h 2414746"/>
              <a:gd name="T72" fmla="*/ 22045 w 1933226"/>
              <a:gd name="T73" fmla="*/ 46945 h 2414746"/>
              <a:gd name="T74" fmla="*/ 10425 w 1933226"/>
              <a:gd name="T75" fmla="*/ 42643 h 2414746"/>
              <a:gd name="T76" fmla="*/ 957 w 1933226"/>
              <a:gd name="T77" fmla="*/ 45654 h 2414746"/>
              <a:gd name="T78" fmla="*/ 957 w 1933226"/>
              <a:gd name="T79" fmla="*/ 50816 h 2414746"/>
              <a:gd name="T80" fmla="*/ 6551 w 1933226"/>
              <a:gd name="T81" fmla="*/ 53397 h 2414746"/>
              <a:gd name="T82" fmla="*/ 14729 w 1933226"/>
              <a:gd name="T83" fmla="*/ 54257 h 2414746"/>
              <a:gd name="T84" fmla="*/ 20324 w 1933226"/>
              <a:gd name="T85" fmla="*/ 62000 h 2414746"/>
              <a:gd name="T86" fmla="*/ 23767 w 1933226"/>
              <a:gd name="T87" fmla="*/ 69743 h 2414746"/>
              <a:gd name="T88" fmla="*/ 27210 w 1933226"/>
              <a:gd name="T89" fmla="*/ 81356 h 24147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33226" h="2414746">
                <a:moveTo>
                  <a:pt x="1615726" y="2414746"/>
                </a:moveTo>
                <a:cubicBezTo>
                  <a:pt x="1678167" y="2273987"/>
                  <a:pt x="1740609" y="2133229"/>
                  <a:pt x="1780826" y="2033746"/>
                </a:cubicBezTo>
                <a:cubicBezTo>
                  <a:pt x="1821043" y="1934263"/>
                  <a:pt x="1846443" y="1923679"/>
                  <a:pt x="1857026" y="1817846"/>
                </a:cubicBezTo>
                <a:cubicBezTo>
                  <a:pt x="1867609" y="1712013"/>
                  <a:pt x="1831626" y="1565963"/>
                  <a:pt x="1844326" y="1398746"/>
                </a:cubicBezTo>
                <a:cubicBezTo>
                  <a:pt x="1857026" y="1231529"/>
                  <a:pt x="1918409" y="954246"/>
                  <a:pt x="1933226" y="814546"/>
                </a:cubicBezTo>
                <a:cubicBezTo>
                  <a:pt x="1948043" y="674846"/>
                  <a:pt x="1948043" y="621929"/>
                  <a:pt x="1933226" y="560546"/>
                </a:cubicBezTo>
                <a:cubicBezTo>
                  <a:pt x="1918409" y="499163"/>
                  <a:pt x="1876076" y="442013"/>
                  <a:pt x="1844326" y="446246"/>
                </a:cubicBezTo>
                <a:cubicBezTo>
                  <a:pt x="1812576" y="450479"/>
                  <a:pt x="1774476" y="511863"/>
                  <a:pt x="1742726" y="585946"/>
                </a:cubicBezTo>
                <a:cubicBezTo>
                  <a:pt x="1710976" y="660029"/>
                  <a:pt x="1683459" y="791263"/>
                  <a:pt x="1653826" y="890746"/>
                </a:cubicBezTo>
                <a:cubicBezTo>
                  <a:pt x="1624193" y="990229"/>
                  <a:pt x="1575509" y="1201896"/>
                  <a:pt x="1564926" y="1182846"/>
                </a:cubicBezTo>
                <a:cubicBezTo>
                  <a:pt x="1554343" y="1163796"/>
                  <a:pt x="1579743" y="890746"/>
                  <a:pt x="1590326" y="776446"/>
                </a:cubicBezTo>
                <a:cubicBezTo>
                  <a:pt x="1600909" y="662146"/>
                  <a:pt x="1628426" y="497046"/>
                  <a:pt x="1628426" y="497046"/>
                </a:cubicBezTo>
                <a:cubicBezTo>
                  <a:pt x="1641126" y="403913"/>
                  <a:pt x="1687693" y="285379"/>
                  <a:pt x="1666526" y="217646"/>
                </a:cubicBezTo>
                <a:cubicBezTo>
                  <a:pt x="1645359" y="149913"/>
                  <a:pt x="1552226" y="84296"/>
                  <a:pt x="1501426" y="90646"/>
                </a:cubicBezTo>
                <a:cubicBezTo>
                  <a:pt x="1450626" y="96996"/>
                  <a:pt x="1385009" y="188013"/>
                  <a:pt x="1361726" y="255746"/>
                </a:cubicBezTo>
                <a:cubicBezTo>
                  <a:pt x="1338443" y="323479"/>
                  <a:pt x="1376543" y="376396"/>
                  <a:pt x="1361726" y="497046"/>
                </a:cubicBezTo>
                <a:cubicBezTo>
                  <a:pt x="1346909" y="617696"/>
                  <a:pt x="1296109" y="878046"/>
                  <a:pt x="1272826" y="979646"/>
                </a:cubicBezTo>
                <a:cubicBezTo>
                  <a:pt x="1249543" y="1081246"/>
                  <a:pt x="1230493" y="1134163"/>
                  <a:pt x="1222026" y="1106646"/>
                </a:cubicBezTo>
                <a:cubicBezTo>
                  <a:pt x="1213559" y="1079129"/>
                  <a:pt x="1222026" y="814546"/>
                  <a:pt x="1222026" y="814546"/>
                </a:cubicBezTo>
                <a:lnTo>
                  <a:pt x="1222026" y="370046"/>
                </a:lnTo>
                <a:cubicBezTo>
                  <a:pt x="1222026" y="247279"/>
                  <a:pt x="1238959" y="139329"/>
                  <a:pt x="1222026" y="77946"/>
                </a:cubicBezTo>
                <a:cubicBezTo>
                  <a:pt x="1205093" y="16563"/>
                  <a:pt x="1160643" y="8096"/>
                  <a:pt x="1120426" y="1746"/>
                </a:cubicBezTo>
                <a:cubicBezTo>
                  <a:pt x="1080209" y="-4604"/>
                  <a:pt x="1004009" y="5979"/>
                  <a:pt x="980726" y="39846"/>
                </a:cubicBezTo>
                <a:cubicBezTo>
                  <a:pt x="957443" y="73713"/>
                  <a:pt x="980726" y="204946"/>
                  <a:pt x="980726" y="204946"/>
                </a:cubicBezTo>
                <a:lnTo>
                  <a:pt x="980726" y="522446"/>
                </a:lnTo>
                <a:cubicBezTo>
                  <a:pt x="980726" y="640979"/>
                  <a:pt x="987076" y="818779"/>
                  <a:pt x="980726" y="916146"/>
                </a:cubicBezTo>
                <a:cubicBezTo>
                  <a:pt x="974376" y="1013513"/>
                  <a:pt x="961676" y="1115113"/>
                  <a:pt x="942626" y="1106646"/>
                </a:cubicBezTo>
                <a:cubicBezTo>
                  <a:pt x="923576" y="1098179"/>
                  <a:pt x="885476" y="971179"/>
                  <a:pt x="866426" y="865346"/>
                </a:cubicBezTo>
                <a:cubicBezTo>
                  <a:pt x="847376" y="759513"/>
                  <a:pt x="838909" y="571129"/>
                  <a:pt x="828326" y="471646"/>
                </a:cubicBezTo>
                <a:cubicBezTo>
                  <a:pt x="817743" y="372163"/>
                  <a:pt x="824093" y="325596"/>
                  <a:pt x="802926" y="268446"/>
                </a:cubicBezTo>
                <a:cubicBezTo>
                  <a:pt x="781759" y="211296"/>
                  <a:pt x="735193" y="152029"/>
                  <a:pt x="701326" y="128746"/>
                </a:cubicBezTo>
                <a:cubicBezTo>
                  <a:pt x="667459" y="105463"/>
                  <a:pt x="631476" y="118163"/>
                  <a:pt x="599726" y="128746"/>
                </a:cubicBezTo>
                <a:cubicBezTo>
                  <a:pt x="567976" y="139329"/>
                  <a:pt x="525643" y="160496"/>
                  <a:pt x="510826" y="192246"/>
                </a:cubicBezTo>
                <a:cubicBezTo>
                  <a:pt x="496009" y="223996"/>
                  <a:pt x="502359" y="255746"/>
                  <a:pt x="510826" y="319246"/>
                </a:cubicBezTo>
                <a:cubicBezTo>
                  <a:pt x="519293" y="382746"/>
                  <a:pt x="553159" y="484346"/>
                  <a:pt x="561626" y="573246"/>
                </a:cubicBezTo>
                <a:cubicBezTo>
                  <a:pt x="570093" y="662146"/>
                  <a:pt x="546809" y="717179"/>
                  <a:pt x="561626" y="852646"/>
                </a:cubicBezTo>
                <a:cubicBezTo>
                  <a:pt x="576443" y="988113"/>
                  <a:pt x="692859" y="1318313"/>
                  <a:pt x="650526" y="1386046"/>
                </a:cubicBezTo>
                <a:cubicBezTo>
                  <a:pt x="608193" y="1453779"/>
                  <a:pt x="411343" y="1265396"/>
                  <a:pt x="307626" y="1259046"/>
                </a:cubicBezTo>
                <a:cubicBezTo>
                  <a:pt x="203909" y="1252696"/>
                  <a:pt x="74793" y="1307729"/>
                  <a:pt x="28226" y="1347946"/>
                </a:cubicBezTo>
                <a:cubicBezTo>
                  <a:pt x="-18341" y="1388163"/>
                  <a:pt x="709" y="1462246"/>
                  <a:pt x="28226" y="1500346"/>
                </a:cubicBezTo>
                <a:cubicBezTo>
                  <a:pt x="55743" y="1538446"/>
                  <a:pt x="125593" y="1559613"/>
                  <a:pt x="193326" y="1576546"/>
                </a:cubicBezTo>
                <a:cubicBezTo>
                  <a:pt x="261059" y="1593479"/>
                  <a:pt x="366893" y="1559613"/>
                  <a:pt x="434626" y="1601946"/>
                </a:cubicBezTo>
                <a:cubicBezTo>
                  <a:pt x="502359" y="1644279"/>
                  <a:pt x="555276" y="1754346"/>
                  <a:pt x="599726" y="1830546"/>
                </a:cubicBezTo>
                <a:cubicBezTo>
                  <a:pt x="644176" y="1906746"/>
                  <a:pt x="667459" y="1963896"/>
                  <a:pt x="701326" y="2059146"/>
                </a:cubicBezTo>
                <a:cubicBezTo>
                  <a:pt x="735193" y="2154396"/>
                  <a:pt x="802926" y="2402046"/>
                  <a:pt x="802926" y="2402046"/>
                </a:cubicBezTo>
              </a:path>
            </a:pathLst>
          </a:cu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cxnSp>
        <p:nvCxnSpPr>
          <p:cNvPr id="57" name="Straight Arrow Connector 5"/>
          <p:cNvCxnSpPr>
            <a:cxnSpLocks noChangeShapeType="1"/>
          </p:cNvCxnSpPr>
          <p:nvPr/>
        </p:nvCxnSpPr>
        <p:spPr bwMode="auto">
          <a:xfrm>
            <a:off x="7403837" y="2945748"/>
            <a:ext cx="387205" cy="387205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142"/>
          <p:cNvCxnSpPr>
            <a:cxnSpLocks noChangeShapeType="1"/>
          </p:cNvCxnSpPr>
          <p:nvPr/>
        </p:nvCxnSpPr>
        <p:spPr bwMode="auto">
          <a:xfrm rot="18996717" flipH="1" flipV="1">
            <a:off x="6687911" y="1923284"/>
            <a:ext cx="580808" cy="13310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9" name="Group 232"/>
          <p:cNvGrpSpPr>
            <a:grpSpLocks/>
          </p:cNvGrpSpPr>
          <p:nvPr/>
        </p:nvGrpSpPr>
        <p:grpSpPr bwMode="auto">
          <a:xfrm>
            <a:off x="7972127" y="3189465"/>
            <a:ext cx="193603" cy="193603"/>
            <a:chOff x="6146800" y="4191000"/>
            <a:chExt cx="152400" cy="152400"/>
          </a:xfrm>
        </p:grpSpPr>
        <p:cxnSp>
          <p:nvCxnSpPr>
            <p:cNvPr id="60" name="Straight Connector 233"/>
            <p:cNvCxnSpPr>
              <a:cxnSpLocks noChangeShapeType="1"/>
            </p:cNvCxnSpPr>
            <p:nvPr/>
          </p:nvCxnSpPr>
          <p:spPr bwMode="auto">
            <a:xfrm flipV="1">
              <a:off x="6146800" y="4191000"/>
              <a:ext cx="762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234"/>
            <p:cNvCxnSpPr>
              <a:cxnSpLocks noChangeShapeType="1"/>
            </p:cNvCxnSpPr>
            <p:nvPr/>
          </p:nvCxnSpPr>
          <p:spPr bwMode="auto">
            <a:xfrm>
              <a:off x="6146800" y="4343400"/>
              <a:ext cx="152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5672277" y="3408022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d</a:t>
            </a:r>
            <a:r>
              <a:rPr lang="en-US" sz="1600" dirty="0" smtClean="0">
                <a:solidFill>
                  <a:srgbClr val="0000FF"/>
                </a:solidFill>
                <a:latin typeface="Apple Chancery"/>
                <a:cs typeface="Apple Chancery"/>
              </a:rPr>
              <a:t>irection of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964003" y="3650772"/>
            <a:ext cx="6513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16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7558474" y="4163856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his end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endParaRPr lang="en-US" sz="1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7487921" y="4401254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coil acts like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7508906" y="4646731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north pole</a:t>
            </a:r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680200" y="3238500"/>
            <a:ext cx="739365" cy="495300"/>
          </a:xfrm>
          <a:custGeom>
            <a:avLst/>
            <a:gdLst>
              <a:gd name="connsiteX0" fmla="*/ 685800 w 739365"/>
              <a:gd name="connsiteY0" fmla="*/ 0 h 495300"/>
              <a:gd name="connsiteX1" fmla="*/ 266700 w 739365"/>
              <a:gd name="connsiteY1" fmla="*/ 152400 h 495300"/>
              <a:gd name="connsiteX2" fmla="*/ 736600 w 739365"/>
              <a:gd name="connsiteY2" fmla="*/ 254000 h 495300"/>
              <a:gd name="connsiteX3" fmla="*/ 0 w 739365"/>
              <a:gd name="connsiteY3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365" h="495300">
                <a:moveTo>
                  <a:pt x="685800" y="0"/>
                </a:moveTo>
                <a:cubicBezTo>
                  <a:pt x="472016" y="55033"/>
                  <a:pt x="258233" y="110067"/>
                  <a:pt x="266700" y="152400"/>
                </a:cubicBezTo>
                <a:cubicBezTo>
                  <a:pt x="275167" y="194733"/>
                  <a:pt x="781050" y="196850"/>
                  <a:pt x="736600" y="254000"/>
                </a:cubicBezTo>
                <a:cubicBezTo>
                  <a:pt x="692150" y="311150"/>
                  <a:pt x="0" y="495300"/>
                  <a:pt x="0" y="495300"/>
                </a:cubicBezTo>
              </a:path>
            </a:pathLst>
          </a:cu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346167" y="3076249"/>
            <a:ext cx="51783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 handy trick </a:t>
            </a:r>
            <a:r>
              <a:rPr lang="en-US" sz="2000" dirty="0" smtClean="0">
                <a:latin typeface="Times New Roman"/>
                <a:cs typeface="Times New Roman"/>
              </a:rPr>
              <a:t>to determine the direction of a current carrying wire’s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to lay your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right hand on the coil with your fingers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following the direction of current in the coil</a:t>
            </a:r>
            <a:r>
              <a:rPr lang="en-US" sz="2000" dirty="0" smtClean="0">
                <a:latin typeface="Times New Roman"/>
                <a:cs typeface="Times New Roman"/>
              </a:rPr>
              <a:t>. 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in which your extended right-thumb points identifies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of the coil’s B-fld.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333467" y="5057017"/>
            <a:ext cx="84578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Note that </a:t>
            </a:r>
            <a:r>
              <a:rPr lang="en-US" sz="2000" dirty="0" smtClean="0">
                <a:latin typeface="Times New Roman"/>
                <a:cs typeface="Times New Roman"/>
              </a:rPr>
              <a:t>with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extending along the axis as it does,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coil’s ends look like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north</a:t>
            </a:r>
            <a:r>
              <a:rPr lang="en-US" sz="2000" dirty="0" smtClean="0">
                <a:latin typeface="Times New Roman"/>
                <a:cs typeface="Times New Roman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south poles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346167" y="5841103"/>
            <a:ext cx="8457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With that, </a:t>
            </a:r>
            <a:r>
              <a:rPr lang="en-US" sz="2000" dirty="0" smtClean="0">
                <a:latin typeface="Times New Roman"/>
                <a:cs typeface="Times New Roman"/>
              </a:rPr>
              <a:t>consider the following: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458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6" grpId="0" animBg="1"/>
      <p:bldP spid="62" grpId="0"/>
      <p:bldP spid="63" grpId="0"/>
      <p:bldP spid="64" grpId="0"/>
      <p:bldP spid="65" grpId="0"/>
      <p:bldP spid="66" grpId="0"/>
      <p:bldP spid="4" grpId="0" animBg="1"/>
      <p:bldP spid="67" grpId="0"/>
      <p:bldP spid="68" grpId="0"/>
      <p:bldP spid="6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Oersted</a:t>
            </a:r>
            <a:r>
              <a:rPr lang="en-US" sz="36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Times New Roman"/>
                <a:cs typeface="Times New Roman"/>
              </a:rPr>
              <a:t>(1820</a:t>
            </a:r>
            <a:r>
              <a:rPr lang="en-US" sz="3600" dirty="0" smtClean="0">
                <a:solidFill>
                  <a:schemeClr val="tx2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(courtesy of Mr.  White)</a:t>
            </a:r>
            <a:endParaRPr lang="en-US" sz="36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53" y="330200"/>
            <a:ext cx="18447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47" y="2268432"/>
            <a:ext cx="1844788" cy="22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190500" y="1066799"/>
            <a:ext cx="6121400" cy="120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b="0" dirty="0">
                <a:latin typeface="Times New Roman"/>
                <a:cs typeface="Times New Roman"/>
              </a:rPr>
              <a:t>If the wire is grasped with the right hand, with the thumb in the direction of current flow, the fingers curl around the wire in the direction of the magnetic field</a:t>
            </a:r>
            <a:r>
              <a:rPr lang="en-US" sz="2000" b="0" dirty="0" smtClean="0">
                <a:latin typeface="Times New Roman"/>
                <a:cs typeface="Times New Roman"/>
              </a:rPr>
              <a:t>. </a:t>
            </a:r>
            <a:endParaRPr lang="en-US" sz="2800" b="0" dirty="0">
              <a:latin typeface="Gill Sans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55.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0500" y="3953096"/>
            <a:ext cx="4432300" cy="251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Obscure ob</a:t>
            </a:r>
            <a:r>
              <a:rPr lang="en-US" sz="2000" b="0" dirty="0" smtClean="0">
                <a:solidFill>
                  <a:srgbClr val="FF0000"/>
                </a:solidFill>
                <a:latin typeface="Apple Chancery"/>
                <a:cs typeface="Apple Chancery"/>
              </a:rPr>
              <a:t>servation from Fletch:  </a:t>
            </a:r>
            <a:r>
              <a:rPr lang="en-US" sz="2000" b="0" dirty="0" smtClean="0">
                <a:latin typeface="Times New Roman"/>
                <a:cs typeface="Times New Roman"/>
              </a:rPr>
              <a:t>Notice that if the </a:t>
            </a:r>
            <a:r>
              <a:rPr lang="en-US" sz="2000" b="0" i="1" dirty="0" smtClean="0">
                <a:latin typeface="Times New Roman"/>
                <a:cs typeface="Times New Roman"/>
              </a:rPr>
              <a:t>current-carrying wire </a:t>
            </a:r>
            <a:r>
              <a:rPr lang="en-US" sz="2000" b="0" dirty="0" smtClean="0">
                <a:latin typeface="Times New Roman"/>
                <a:cs typeface="Times New Roman"/>
              </a:rPr>
              <a:t>is straight and you </a:t>
            </a:r>
            <a:r>
              <a:rPr lang="en-US" sz="2000" b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draw a vector from any point on the wire </a:t>
            </a:r>
            <a:r>
              <a:rPr lang="en-US" sz="2000" b="0" dirty="0" smtClean="0">
                <a:latin typeface="Times New Roman"/>
                <a:cs typeface="Times New Roman"/>
              </a:rPr>
              <a:t>to a point of interest, the </a:t>
            </a:r>
            <a:r>
              <a:rPr lang="en-US" sz="2000" b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direction of the magnetic field at that point </a:t>
            </a:r>
            <a:r>
              <a:rPr lang="en-US" sz="2000" dirty="0" smtClean="0">
                <a:latin typeface="Times New Roman"/>
                <a:cs typeface="Times New Roman"/>
              </a:rPr>
              <a:t>will be</a:t>
            </a:r>
            <a:r>
              <a:rPr lang="en-US" sz="2000" b="0" dirty="0" smtClean="0">
                <a:latin typeface="Times New Roman"/>
                <a:cs typeface="Times New Roman"/>
              </a:rPr>
              <a:t> </a:t>
            </a:r>
            <a:r>
              <a:rPr lang="en-US" sz="2000" b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perpendicular to the plane </a:t>
            </a:r>
            <a:r>
              <a:rPr lang="en-US" sz="2000" b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defined by </a:t>
            </a:r>
            <a:r>
              <a:rPr lang="en-US" sz="2000" b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that vector </a:t>
            </a:r>
            <a:r>
              <a:rPr lang="en-US" sz="2000" b="0" dirty="0" smtClean="0">
                <a:latin typeface="Times New Roman"/>
                <a:cs typeface="Times New Roman"/>
              </a:rPr>
              <a:t>and the </a:t>
            </a:r>
            <a:r>
              <a:rPr lang="en-US" sz="2000" b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direction of the current </a:t>
            </a:r>
            <a:r>
              <a:rPr lang="en-US" sz="2000" b="0" dirty="0" smtClean="0">
                <a:latin typeface="Times New Roman"/>
                <a:cs typeface="Times New Roman"/>
              </a:rPr>
              <a:t>(treated like a vector).</a:t>
            </a:r>
            <a:endParaRPr lang="en-US" sz="2800" b="0" dirty="0">
              <a:latin typeface="Gill Sans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760931" y="101024"/>
            <a:ext cx="138660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d</a:t>
            </a:r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efine B-</a:t>
            </a:r>
            <a:r>
              <a:rPr lang="en-US" sz="16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with compass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90500" y="2277137"/>
            <a:ext cx="6121400" cy="140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b="0" dirty="0" smtClean="0">
                <a:latin typeface="Times New Roman"/>
                <a:cs typeface="Times New Roman"/>
              </a:rPr>
              <a:t>The </a:t>
            </a:r>
            <a:r>
              <a:rPr lang="en-US" sz="2000" b="0" dirty="0">
                <a:latin typeface="Times New Roman"/>
                <a:cs typeface="Times New Roman"/>
              </a:rPr>
              <a:t>magnitude of B is the same everywhere on a circular path perpendicular to the wire and centered on it. Experiments reveal that </a:t>
            </a:r>
            <a:r>
              <a:rPr lang="en-US" sz="2000" b="0" i="1" dirty="0">
                <a:latin typeface="Times New Roman"/>
                <a:cs typeface="Times New Roman"/>
              </a:rPr>
              <a:t>B</a:t>
            </a:r>
            <a:r>
              <a:rPr lang="en-US" sz="2000" b="0" dirty="0">
                <a:latin typeface="Times New Roman"/>
                <a:cs typeface="Times New Roman"/>
              </a:rPr>
              <a:t> is proportional to </a:t>
            </a:r>
            <a:r>
              <a:rPr lang="en-US" sz="2000" b="0" i="1" dirty="0">
                <a:latin typeface="Times New Roman"/>
                <a:cs typeface="Times New Roman"/>
              </a:rPr>
              <a:t>I</a:t>
            </a:r>
            <a:r>
              <a:rPr lang="en-US" sz="2000" b="0" dirty="0">
                <a:latin typeface="Times New Roman"/>
                <a:cs typeface="Times New Roman"/>
              </a:rPr>
              <a:t>, and inversely proportional to the distance from the wire.</a:t>
            </a:r>
          </a:p>
          <a:p>
            <a:pPr eaLnBrk="1" hangingPunct="1">
              <a:spcBef>
                <a:spcPct val="20000"/>
              </a:spcBef>
            </a:pPr>
            <a:endParaRPr lang="en-US" sz="2800" b="0" dirty="0">
              <a:latin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8443" y="5130315"/>
            <a:ext cx="2463800" cy="92711"/>
          </a:xfrm>
          <a:prstGeom prst="rect">
            <a:avLst/>
          </a:prstGeom>
          <a:gradFill>
            <a:gsLst>
              <a:gs pos="8800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938443" y="5040779"/>
            <a:ext cx="2463800" cy="92711"/>
          </a:xfrm>
          <a:prstGeom prst="rect">
            <a:avLst/>
          </a:prstGeom>
          <a:gradFill>
            <a:gsLst>
              <a:gs pos="1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44868" y="5130315"/>
            <a:ext cx="9398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682191" y="5517015"/>
            <a:ext cx="153656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v</a:t>
            </a:r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ector defining current “</a:t>
            </a:r>
            <a:r>
              <a:rPr lang="en-US" sz="16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”</a:t>
            </a:r>
            <a:endParaRPr lang="en-US" sz="1600" dirty="0">
              <a:latin typeface="Times New Roman"/>
              <a:cs typeface="Times New Roman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94956" y="4429710"/>
            <a:ext cx="210944" cy="210944"/>
            <a:chOff x="2436013" y="5093770"/>
            <a:chExt cx="210944" cy="210944"/>
          </a:xfrm>
        </p:grpSpPr>
        <p:sp>
          <p:nvSpPr>
            <p:cNvPr id="16" name="Oval 15"/>
            <p:cNvSpPr/>
            <p:nvPr/>
          </p:nvSpPr>
          <p:spPr>
            <a:xfrm>
              <a:off x="2436013" y="5093770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6" idx="1"/>
              <a:endCxn id="16" idx="5"/>
            </p:cNvCxnSpPr>
            <p:nvPr/>
          </p:nvCxnSpPr>
          <p:spPr>
            <a:xfrm>
              <a:off x="2466905" y="512466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466905" y="512790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>
            <a:off x="4938443" y="5032313"/>
            <a:ext cx="2463800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38443" y="5229799"/>
            <a:ext cx="2463800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484668" y="4569269"/>
            <a:ext cx="616740" cy="46304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814078" y="4314981"/>
            <a:ext cx="13449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a</a:t>
            </a:r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ny vector from wire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801713" y="4014211"/>
            <a:ext cx="704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16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814078" y="5427948"/>
            <a:ext cx="20751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Apple Chancery"/>
                <a:cs typeface="Apple Chancery"/>
              </a:rPr>
              <a:t>Plane of “any vector” and “</a:t>
            </a:r>
            <a:r>
              <a:rPr lang="en-US" sz="1600" dirty="0" err="1" smtClean="0">
                <a:solidFill>
                  <a:srgbClr val="0000FF"/>
                </a:solidFill>
                <a:latin typeface="Apple Chancery"/>
                <a:cs typeface="Apple Chancery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Apple Chancery"/>
                <a:cs typeface="Apple Chancery"/>
              </a:rPr>
              <a:t>” is plane of page—</a:t>
            </a:r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16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r>
              <a:rPr lang="en-US" sz="1600" dirty="0" smtClean="0">
                <a:solidFill>
                  <a:srgbClr val="FF0000"/>
                </a:solidFill>
                <a:latin typeface="Apple Chancery"/>
                <a:cs typeface="Apple Chancery"/>
              </a:rPr>
              <a:t> is perpendicular</a:t>
            </a:r>
            <a:r>
              <a:rPr lang="en-US" sz="1600" dirty="0" smtClean="0">
                <a:solidFill>
                  <a:srgbClr val="0000FF"/>
                </a:solidFill>
                <a:latin typeface="Apple Chancery"/>
                <a:cs typeface="Apple Chancery"/>
              </a:rPr>
              <a:t> to that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032500" y="5194300"/>
            <a:ext cx="536186" cy="546100"/>
          </a:xfrm>
          <a:custGeom>
            <a:avLst/>
            <a:gdLst>
              <a:gd name="connsiteX0" fmla="*/ 0 w 536186"/>
              <a:gd name="connsiteY0" fmla="*/ 546100 h 546100"/>
              <a:gd name="connsiteX1" fmla="*/ 533400 w 536186"/>
              <a:gd name="connsiteY1" fmla="*/ 419100 h 546100"/>
              <a:gd name="connsiteX2" fmla="*/ 215900 w 536186"/>
              <a:gd name="connsiteY2" fmla="*/ 228600 h 546100"/>
              <a:gd name="connsiteX3" fmla="*/ 355600 w 536186"/>
              <a:gd name="connsiteY3" fmla="*/ 127000 h 546100"/>
              <a:gd name="connsiteX4" fmla="*/ 190500 w 536186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186" h="546100">
                <a:moveTo>
                  <a:pt x="0" y="546100"/>
                </a:moveTo>
                <a:cubicBezTo>
                  <a:pt x="248708" y="509058"/>
                  <a:pt x="497417" y="472017"/>
                  <a:pt x="533400" y="419100"/>
                </a:cubicBezTo>
                <a:cubicBezTo>
                  <a:pt x="569383" y="366183"/>
                  <a:pt x="245533" y="277283"/>
                  <a:pt x="215900" y="228600"/>
                </a:cubicBezTo>
                <a:cubicBezTo>
                  <a:pt x="186267" y="179917"/>
                  <a:pt x="359833" y="165100"/>
                  <a:pt x="355600" y="127000"/>
                </a:cubicBezTo>
                <a:cubicBezTo>
                  <a:pt x="351367" y="88900"/>
                  <a:pt x="190500" y="0"/>
                  <a:pt x="190500" y="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0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5594443" y="5405439"/>
            <a:ext cx="35495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Notice </a:t>
            </a:r>
            <a:r>
              <a:rPr lang="en-US" sz="2000" dirty="0" smtClean="0">
                <a:latin typeface="Times New Roman"/>
                <a:cs typeface="Times New Roman"/>
              </a:rPr>
              <a:t>the cross product gives a direction that is perpendicular to the plane defined by    and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 at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lang="en-US" sz="2000" dirty="0" smtClean="0">
                <a:latin typeface="Times New Roman"/>
                <a:cs typeface="Times New Roman"/>
              </a:rPr>
              <a:t> as advertised earlier.  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333467" y="287476"/>
            <a:ext cx="8543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Biot-Savart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does</a:t>
            </a:r>
            <a:r>
              <a:rPr lang="en-US" sz="2000" dirty="0" smtClean="0">
                <a:latin typeface="Times New Roman"/>
                <a:cs typeface="Times New Roman"/>
              </a:rPr>
              <a:t>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similar thing for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magnetic fields, </a:t>
            </a:r>
            <a:r>
              <a:rPr lang="en-US" sz="2000" dirty="0" smtClean="0">
                <a:latin typeface="Times New Roman"/>
                <a:cs typeface="Times New Roman"/>
              </a:rPr>
              <a:t>with the exception that it incorporates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of the B-field </a:t>
            </a:r>
            <a:r>
              <a:rPr lang="en-US" sz="2000" dirty="0" smtClean="0">
                <a:latin typeface="Times New Roman"/>
                <a:cs typeface="Times New Roman"/>
              </a:rPr>
              <a:t>into the calculation.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56.)</a:t>
            </a:r>
            <a:endParaRPr lang="en-US" sz="1100" dirty="0">
              <a:latin typeface="Times New Roman"/>
              <a:cs typeface="Times New Roman"/>
            </a:endParaRP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353933"/>
              </p:ext>
            </p:extLst>
          </p:nvPr>
        </p:nvGraphicFramePr>
        <p:xfrm>
          <a:off x="1461243" y="2754342"/>
          <a:ext cx="184869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93" name="Equation" r:id="rId4" imgW="1104900" imgH="431800" progId="Equation.DSMT4">
                  <p:embed/>
                </p:oleObj>
              </mc:Choice>
              <mc:Fallback>
                <p:oleObj name="Equation" r:id="rId4" imgW="1104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243" y="2754342"/>
                        <a:ext cx="184869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333467" y="1259989"/>
            <a:ext cx="43020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Specifically, it observes </a:t>
            </a:r>
            <a:r>
              <a:rPr lang="en-US" sz="2000" dirty="0" smtClean="0">
                <a:latin typeface="Times New Roman"/>
                <a:cs typeface="Times New Roman"/>
              </a:rPr>
              <a:t>that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differential magnetic field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dB </a:t>
            </a:r>
            <a:r>
              <a:rPr lang="en-US" sz="2000" dirty="0" smtClean="0">
                <a:latin typeface="Times New Roman"/>
                <a:cs typeface="Times New Roman"/>
              </a:rPr>
              <a:t>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Point P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due to </a:t>
            </a: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current in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differentially small section </a:t>
            </a:r>
            <a:r>
              <a:rPr lang="en-US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ds </a:t>
            </a:r>
            <a:r>
              <a:rPr lang="en-US" sz="2000" dirty="0" smtClean="0">
                <a:latin typeface="Times New Roman"/>
                <a:cs typeface="Times New Roman"/>
              </a:rPr>
              <a:t>of wire is: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77207"/>
            <a:ext cx="37338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7456305" y="4062243"/>
            <a:ext cx="158233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raphic courtesy of Mr. White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131530" y="3433306"/>
            <a:ext cx="886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where: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562772"/>
              </p:ext>
            </p:extLst>
          </p:nvPr>
        </p:nvGraphicFramePr>
        <p:xfrm>
          <a:off x="333467" y="4199732"/>
          <a:ext cx="32099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94" name="Equation" r:id="rId7" imgW="1917700" imgH="355600" progId="Equation.DSMT4">
                  <p:embed/>
                </p:oleObj>
              </mc:Choice>
              <mc:Fallback>
                <p:oleObj name="Equation" r:id="rId7" imgW="19177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3467" y="4199732"/>
                        <a:ext cx="3209925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604907"/>
              </p:ext>
            </p:extLst>
          </p:nvPr>
        </p:nvGraphicFramePr>
        <p:xfrm>
          <a:off x="333467" y="4796632"/>
          <a:ext cx="3956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95" name="Equation" r:id="rId9" imgW="2362200" imgH="203200" progId="Equation.DSMT4">
                  <p:embed/>
                </p:oleObj>
              </mc:Choice>
              <mc:Fallback>
                <p:oleObj name="Equation" r:id="rId9" imgW="2362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3467" y="4796632"/>
                        <a:ext cx="39560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087765"/>
              </p:ext>
            </p:extLst>
          </p:nvPr>
        </p:nvGraphicFramePr>
        <p:xfrm>
          <a:off x="333467" y="5492192"/>
          <a:ext cx="44450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96" name="Equation" r:id="rId11" imgW="2654300" imgH="203200" progId="Equation.DSMT4">
                  <p:embed/>
                </p:oleObj>
              </mc:Choice>
              <mc:Fallback>
                <p:oleObj name="Equation" r:id="rId11" imgW="2654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3467" y="5492192"/>
                        <a:ext cx="4445000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926408"/>
              </p:ext>
            </p:extLst>
          </p:nvPr>
        </p:nvGraphicFramePr>
        <p:xfrm>
          <a:off x="574768" y="5129214"/>
          <a:ext cx="50196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97" name="Equation" r:id="rId13" imgW="2997200" imgH="165100" progId="Equation.DSMT4">
                  <p:embed/>
                </p:oleObj>
              </mc:Choice>
              <mc:Fallback>
                <p:oleObj name="Equation" r:id="rId13" imgW="2997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4768" y="5129214"/>
                        <a:ext cx="501967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301895"/>
              </p:ext>
            </p:extLst>
          </p:nvPr>
        </p:nvGraphicFramePr>
        <p:xfrm>
          <a:off x="574768" y="5838032"/>
          <a:ext cx="3786187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98" name="Equation" r:id="rId15" imgW="2260600" imgH="165100" progId="Equation.DSMT4">
                  <p:embed/>
                </p:oleObj>
              </mc:Choice>
              <mc:Fallback>
                <p:oleObj name="Equation" r:id="rId15" imgW="22606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4768" y="5838032"/>
                        <a:ext cx="3786187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881409"/>
              </p:ext>
            </p:extLst>
          </p:nvPr>
        </p:nvGraphicFramePr>
        <p:xfrm>
          <a:off x="333467" y="6218238"/>
          <a:ext cx="32543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99" name="Equation" r:id="rId17" imgW="1943100" imgH="203200" progId="Equation.DSMT4">
                  <p:embed/>
                </p:oleObj>
              </mc:Choice>
              <mc:Fallback>
                <p:oleObj name="Equation" r:id="rId17" imgW="1943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3467" y="6218238"/>
                        <a:ext cx="3254375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229007"/>
              </p:ext>
            </p:extLst>
          </p:nvPr>
        </p:nvGraphicFramePr>
        <p:xfrm>
          <a:off x="7777956" y="6079331"/>
          <a:ext cx="192088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00" name="Equation" r:id="rId19" imgW="114300" imgH="165100" progId="Equation.DSMT4">
                  <p:embed/>
                </p:oleObj>
              </mc:Choice>
              <mc:Fallback>
                <p:oleObj name="Equation" r:id="rId1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77956" y="6079331"/>
                        <a:ext cx="192088" cy="2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650368"/>
              </p:ext>
            </p:extLst>
          </p:nvPr>
        </p:nvGraphicFramePr>
        <p:xfrm>
          <a:off x="333467" y="3869532"/>
          <a:ext cx="267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01" name="Equation" r:id="rId21" imgW="1600200" imgH="165100" progId="Equation.DSMT4">
                  <p:embed/>
                </p:oleObj>
              </mc:Choice>
              <mc:Fallback>
                <p:oleObj name="Equation" r:id="rId21" imgW="1600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3467" y="3869532"/>
                        <a:ext cx="2679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0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52" grpId="0"/>
      <p:bldP spid="58" grpId="0"/>
      <p:bldP spid="6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57780" y="2014538"/>
            <a:ext cx="492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                                                                  and noticing how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lang="en-US" sz="2000" dirty="0" smtClean="0">
                <a:latin typeface="Times New Roman"/>
                <a:cs typeface="Times New Roman"/>
              </a:rPr>
              <a:t> is related to      (see insert),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00" y="1712913"/>
            <a:ext cx="492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Again, defining </a:t>
            </a:r>
            <a:r>
              <a:rPr lang="en-US" sz="2000" dirty="0" smtClean="0">
                <a:latin typeface="Times New Roman"/>
                <a:cs typeface="Times New Roman"/>
              </a:rPr>
              <a:t>the differential length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and the unit vector    for the curved sections,         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080" y="342900"/>
            <a:ext cx="523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With no B-</a:t>
            </a:r>
            <a:r>
              <a:rPr lang="en-US" sz="20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flds</a:t>
            </a:r>
            <a:r>
              <a:rPr lang="en-US" sz="2000" dirty="0" smtClean="0">
                <a:latin typeface="Times New Roman"/>
                <a:cs typeface="Times New Roman"/>
              </a:rPr>
              <a:t> being generated at Point O due to the sections of wire that have current moving directly toward or away from the point, we turn to the only other section in the system: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504480" y="296333"/>
            <a:ext cx="3681853" cy="2650067"/>
            <a:chOff x="5504480" y="296333"/>
            <a:chExt cx="3681853" cy="265006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010275" y="1022350"/>
              <a:ext cx="1473200" cy="587375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000750" y="1631950"/>
              <a:ext cx="1473200" cy="587375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7327899" y="342900"/>
              <a:ext cx="1811867" cy="2548467"/>
            </a:xfrm>
            <a:custGeom>
              <a:avLst/>
              <a:gdLst>
                <a:gd name="connsiteX0" fmla="*/ 1811867 w 1811867"/>
                <a:gd name="connsiteY0" fmla="*/ 101600 h 2548467"/>
                <a:gd name="connsiteX1" fmla="*/ 203200 w 1811867"/>
                <a:gd name="connsiteY1" fmla="*/ 749300 h 2548467"/>
                <a:gd name="connsiteX2" fmla="*/ 245534 w 1811867"/>
                <a:gd name="connsiteY2" fmla="*/ 855134 h 2548467"/>
                <a:gd name="connsiteX3" fmla="*/ 296334 w 1811867"/>
                <a:gd name="connsiteY3" fmla="*/ 977900 h 2548467"/>
                <a:gd name="connsiteX4" fmla="*/ 317500 w 1811867"/>
                <a:gd name="connsiteY4" fmla="*/ 1100667 h 2548467"/>
                <a:gd name="connsiteX5" fmla="*/ 330200 w 1811867"/>
                <a:gd name="connsiteY5" fmla="*/ 1244600 h 2548467"/>
                <a:gd name="connsiteX6" fmla="*/ 317500 w 1811867"/>
                <a:gd name="connsiteY6" fmla="*/ 1392767 h 2548467"/>
                <a:gd name="connsiteX7" fmla="*/ 292100 w 1811867"/>
                <a:gd name="connsiteY7" fmla="*/ 1536700 h 2548467"/>
                <a:gd name="connsiteX8" fmla="*/ 262467 w 1811867"/>
                <a:gd name="connsiteY8" fmla="*/ 1659467 h 2548467"/>
                <a:gd name="connsiteX9" fmla="*/ 224367 w 1811867"/>
                <a:gd name="connsiteY9" fmla="*/ 1748367 h 2548467"/>
                <a:gd name="connsiteX10" fmla="*/ 203200 w 1811867"/>
                <a:gd name="connsiteY10" fmla="*/ 1794934 h 2548467"/>
                <a:gd name="connsiteX11" fmla="*/ 1803400 w 1811867"/>
                <a:gd name="connsiteY11" fmla="*/ 2446867 h 2548467"/>
                <a:gd name="connsiteX12" fmla="*/ 1634067 w 1811867"/>
                <a:gd name="connsiteY12" fmla="*/ 2548467 h 2548467"/>
                <a:gd name="connsiteX13" fmla="*/ 4234 w 1811867"/>
                <a:gd name="connsiteY13" fmla="*/ 1892300 h 2548467"/>
                <a:gd name="connsiteX14" fmla="*/ 71967 w 1811867"/>
                <a:gd name="connsiteY14" fmla="*/ 1761067 h 2548467"/>
                <a:gd name="connsiteX15" fmla="*/ 127000 w 1811867"/>
                <a:gd name="connsiteY15" fmla="*/ 1612900 h 2548467"/>
                <a:gd name="connsiteX16" fmla="*/ 169334 w 1811867"/>
                <a:gd name="connsiteY16" fmla="*/ 1460500 h 2548467"/>
                <a:gd name="connsiteX17" fmla="*/ 182034 w 1811867"/>
                <a:gd name="connsiteY17" fmla="*/ 1282700 h 2548467"/>
                <a:gd name="connsiteX18" fmla="*/ 169334 w 1811867"/>
                <a:gd name="connsiteY18" fmla="*/ 1092200 h 2548467"/>
                <a:gd name="connsiteX19" fmla="*/ 110067 w 1811867"/>
                <a:gd name="connsiteY19" fmla="*/ 918634 h 2548467"/>
                <a:gd name="connsiteX20" fmla="*/ 55034 w 1811867"/>
                <a:gd name="connsiteY20" fmla="*/ 770467 h 2548467"/>
                <a:gd name="connsiteX21" fmla="*/ 0 w 1811867"/>
                <a:gd name="connsiteY21" fmla="*/ 651934 h 2548467"/>
                <a:gd name="connsiteX22" fmla="*/ 1634067 w 1811867"/>
                <a:gd name="connsiteY22" fmla="*/ 0 h 2548467"/>
                <a:gd name="connsiteX23" fmla="*/ 1811867 w 1811867"/>
                <a:gd name="connsiteY23" fmla="*/ 101600 h 254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1867" h="2548467">
                  <a:moveTo>
                    <a:pt x="1811867" y="101600"/>
                  </a:moveTo>
                  <a:lnTo>
                    <a:pt x="203200" y="749300"/>
                  </a:lnTo>
                  <a:lnTo>
                    <a:pt x="245534" y="855134"/>
                  </a:lnTo>
                  <a:lnTo>
                    <a:pt x="296334" y="977900"/>
                  </a:lnTo>
                  <a:lnTo>
                    <a:pt x="317500" y="1100667"/>
                  </a:lnTo>
                  <a:lnTo>
                    <a:pt x="330200" y="1244600"/>
                  </a:lnTo>
                  <a:lnTo>
                    <a:pt x="317500" y="1392767"/>
                  </a:lnTo>
                  <a:lnTo>
                    <a:pt x="292100" y="1536700"/>
                  </a:lnTo>
                  <a:lnTo>
                    <a:pt x="262467" y="1659467"/>
                  </a:lnTo>
                  <a:lnTo>
                    <a:pt x="224367" y="1748367"/>
                  </a:lnTo>
                  <a:lnTo>
                    <a:pt x="203200" y="1794934"/>
                  </a:lnTo>
                  <a:lnTo>
                    <a:pt x="1803400" y="2446867"/>
                  </a:lnTo>
                  <a:lnTo>
                    <a:pt x="1634067" y="2548467"/>
                  </a:lnTo>
                  <a:lnTo>
                    <a:pt x="4234" y="1892300"/>
                  </a:lnTo>
                  <a:lnTo>
                    <a:pt x="71967" y="1761067"/>
                  </a:lnTo>
                  <a:lnTo>
                    <a:pt x="127000" y="1612900"/>
                  </a:lnTo>
                  <a:lnTo>
                    <a:pt x="169334" y="1460500"/>
                  </a:lnTo>
                  <a:lnTo>
                    <a:pt x="182034" y="1282700"/>
                  </a:lnTo>
                  <a:lnTo>
                    <a:pt x="169334" y="1092200"/>
                  </a:lnTo>
                  <a:lnTo>
                    <a:pt x="110067" y="918634"/>
                  </a:lnTo>
                  <a:lnTo>
                    <a:pt x="55034" y="770467"/>
                  </a:lnTo>
                  <a:lnTo>
                    <a:pt x="0" y="651934"/>
                  </a:lnTo>
                  <a:lnTo>
                    <a:pt x="1634067" y="0"/>
                  </a:lnTo>
                  <a:lnTo>
                    <a:pt x="1811867" y="101600"/>
                  </a:lnTo>
                  <a:close/>
                </a:path>
              </a:pathLst>
            </a:cu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890000" y="296333"/>
              <a:ext cx="296333" cy="237067"/>
            </a:xfrm>
            <a:custGeom>
              <a:avLst/>
              <a:gdLst>
                <a:gd name="connsiteX0" fmla="*/ 0 w 296333"/>
                <a:gd name="connsiteY0" fmla="*/ 21167 h 237067"/>
                <a:gd name="connsiteX1" fmla="*/ 220133 w 296333"/>
                <a:gd name="connsiteY1" fmla="*/ 237067 h 237067"/>
                <a:gd name="connsiteX2" fmla="*/ 296333 w 296333"/>
                <a:gd name="connsiteY2" fmla="*/ 135467 h 237067"/>
                <a:gd name="connsiteX3" fmla="*/ 88900 w 296333"/>
                <a:gd name="connsiteY3" fmla="*/ 0 h 237067"/>
                <a:gd name="connsiteX4" fmla="*/ 0 w 296333"/>
                <a:gd name="connsiteY4" fmla="*/ 21167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3" h="237067">
                  <a:moveTo>
                    <a:pt x="0" y="21167"/>
                  </a:moveTo>
                  <a:lnTo>
                    <a:pt x="220133" y="237067"/>
                  </a:lnTo>
                  <a:lnTo>
                    <a:pt x="296333" y="135467"/>
                  </a:lnTo>
                  <a:lnTo>
                    <a:pt x="88900" y="0"/>
                  </a:lnTo>
                  <a:lnTo>
                    <a:pt x="0" y="211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flipV="1">
              <a:off x="8890000" y="2709333"/>
              <a:ext cx="296333" cy="237067"/>
            </a:xfrm>
            <a:custGeom>
              <a:avLst/>
              <a:gdLst>
                <a:gd name="connsiteX0" fmla="*/ 0 w 296333"/>
                <a:gd name="connsiteY0" fmla="*/ 21167 h 237067"/>
                <a:gd name="connsiteX1" fmla="*/ 220133 w 296333"/>
                <a:gd name="connsiteY1" fmla="*/ 237067 h 237067"/>
                <a:gd name="connsiteX2" fmla="*/ 296333 w 296333"/>
                <a:gd name="connsiteY2" fmla="*/ 135467 h 237067"/>
                <a:gd name="connsiteX3" fmla="*/ 88900 w 296333"/>
                <a:gd name="connsiteY3" fmla="*/ 0 h 237067"/>
                <a:gd name="connsiteX4" fmla="*/ 0 w 296333"/>
                <a:gd name="connsiteY4" fmla="*/ 21167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3" h="237067">
                  <a:moveTo>
                    <a:pt x="0" y="21167"/>
                  </a:moveTo>
                  <a:lnTo>
                    <a:pt x="220133" y="237067"/>
                  </a:lnTo>
                  <a:lnTo>
                    <a:pt x="296333" y="135467"/>
                  </a:lnTo>
                  <a:lnTo>
                    <a:pt x="88900" y="0"/>
                  </a:lnTo>
                  <a:lnTo>
                    <a:pt x="0" y="211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4480" y="1471225"/>
              <a:ext cx="6592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/>
                  <a:cs typeface="Times New Roman"/>
                </a:rPr>
                <a:t>P</a:t>
              </a:r>
              <a:r>
                <a:rPr lang="en-US" sz="1200" dirty="0" smtClean="0">
                  <a:latin typeface="Times New Roman"/>
                  <a:cs typeface="Times New Roman"/>
                </a:rPr>
                <a:t>oint O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6324600" y="1473200"/>
            <a:ext cx="89090" cy="304800"/>
          </a:xfrm>
          <a:custGeom>
            <a:avLst/>
            <a:gdLst>
              <a:gd name="connsiteX0" fmla="*/ 0 w 89090"/>
              <a:gd name="connsiteY0" fmla="*/ 0 h 304800"/>
              <a:gd name="connsiteX1" fmla="*/ 88900 w 89090"/>
              <a:gd name="connsiteY1" fmla="*/ 165100 h 304800"/>
              <a:gd name="connsiteX2" fmla="*/ 25400 w 8909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90" h="304800">
                <a:moveTo>
                  <a:pt x="0" y="0"/>
                </a:moveTo>
                <a:cubicBezTo>
                  <a:pt x="42333" y="57150"/>
                  <a:pt x="84667" y="114300"/>
                  <a:pt x="88900" y="165100"/>
                </a:cubicBezTo>
                <a:cubicBezTo>
                  <a:pt x="93133" y="215900"/>
                  <a:pt x="25400" y="304800"/>
                  <a:pt x="25400" y="304800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906594"/>
              </p:ext>
            </p:extLst>
          </p:nvPr>
        </p:nvGraphicFramePr>
        <p:xfrm>
          <a:off x="6421007" y="1457325"/>
          <a:ext cx="2127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57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1007" y="1457325"/>
                        <a:ext cx="212725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924931"/>
              </p:ext>
            </p:extLst>
          </p:nvPr>
        </p:nvGraphicFramePr>
        <p:xfrm>
          <a:off x="6443663" y="1878013"/>
          <a:ext cx="25558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58" name="Equation" r:id="rId6" imgW="152400" imgH="152400" progId="Equation.DSMT4">
                  <p:embed/>
                </p:oleObj>
              </mc:Choice>
              <mc:Fallback>
                <p:oleObj name="Equation" r:id="rId6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3663" y="1878013"/>
                        <a:ext cx="255587" cy="25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011346"/>
              </p:ext>
            </p:extLst>
          </p:nvPr>
        </p:nvGraphicFramePr>
        <p:xfrm>
          <a:off x="8356600" y="2709333"/>
          <a:ext cx="1492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59" name="Equation" r:id="rId8" imgW="88900" imgH="152400" progId="Equation.DSMT4">
                  <p:embed/>
                </p:oleObj>
              </mc:Choice>
              <mc:Fallback>
                <p:oleObj name="Equation" r:id="rId8" imgW="88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56600" y="2709333"/>
                        <a:ext cx="149225" cy="25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8267700" y="2524655"/>
            <a:ext cx="525462" cy="216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356830"/>
              </p:ext>
            </p:extLst>
          </p:nvPr>
        </p:nvGraphicFramePr>
        <p:xfrm>
          <a:off x="522288" y="3137740"/>
          <a:ext cx="4316412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60" name="Equation" r:id="rId10" imgW="2578100" imgH="1689100" progId="Equation.DSMT4">
                  <p:embed/>
                </p:oleObj>
              </mc:Choice>
              <mc:Fallback>
                <p:oleObj name="Equation" r:id="rId10" imgW="2578100" imgH="168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2288" y="3137740"/>
                        <a:ext cx="4316412" cy="283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7510845" y="1213354"/>
            <a:ext cx="60900" cy="2578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731236">
            <a:off x="7475031" y="1136819"/>
            <a:ext cx="57150" cy="1397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650934"/>
              </p:ext>
            </p:extLst>
          </p:nvPr>
        </p:nvGraphicFramePr>
        <p:xfrm>
          <a:off x="7219051" y="1405324"/>
          <a:ext cx="2333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61" name="Equation" r:id="rId12" imgW="139700" imgH="203200" progId="Equation.DSMT4">
                  <p:embed/>
                </p:oleObj>
              </mc:Choice>
              <mc:Fallback>
                <p:oleObj name="Equation" r:id="rId12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19051" y="1405324"/>
                        <a:ext cx="233363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flipH="1">
            <a:off x="7012884" y="1331913"/>
            <a:ext cx="470591" cy="141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079858"/>
              </p:ext>
            </p:extLst>
          </p:nvPr>
        </p:nvGraphicFramePr>
        <p:xfrm>
          <a:off x="7658100" y="1116013"/>
          <a:ext cx="4048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62" name="Equation" r:id="rId14" imgW="241300" imgH="203200" progId="Equation.DSMT4">
                  <p:embed/>
                </p:oleObj>
              </mc:Choice>
              <mc:Fallback>
                <p:oleObj name="Equation" r:id="rId14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58100" y="1116013"/>
                        <a:ext cx="404813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53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57.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495545" y="1473200"/>
            <a:ext cx="152400" cy="158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8" idx="2"/>
          </p:cNvCxnSpPr>
          <p:nvPr/>
        </p:nvCxnSpPr>
        <p:spPr>
          <a:xfrm flipV="1">
            <a:off x="5914335" y="4778905"/>
            <a:ext cx="1563158" cy="411692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904811" y="5069946"/>
            <a:ext cx="1466909" cy="142876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7231959" y="3923771"/>
            <a:ext cx="1811867" cy="2548467"/>
          </a:xfrm>
          <a:custGeom>
            <a:avLst/>
            <a:gdLst>
              <a:gd name="connsiteX0" fmla="*/ 1811867 w 1811867"/>
              <a:gd name="connsiteY0" fmla="*/ 101600 h 2548467"/>
              <a:gd name="connsiteX1" fmla="*/ 203200 w 1811867"/>
              <a:gd name="connsiteY1" fmla="*/ 749300 h 2548467"/>
              <a:gd name="connsiteX2" fmla="*/ 245534 w 1811867"/>
              <a:gd name="connsiteY2" fmla="*/ 855134 h 2548467"/>
              <a:gd name="connsiteX3" fmla="*/ 296334 w 1811867"/>
              <a:gd name="connsiteY3" fmla="*/ 977900 h 2548467"/>
              <a:gd name="connsiteX4" fmla="*/ 317500 w 1811867"/>
              <a:gd name="connsiteY4" fmla="*/ 1100667 h 2548467"/>
              <a:gd name="connsiteX5" fmla="*/ 330200 w 1811867"/>
              <a:gd name="connsiteY5" fmla="*/ 1244600 h 2548467"/>
              <a:gd name="connsiteX6" fmla="*/ 317500 w 1811867"/>
              <a:gd name="connsiteY6" fmla="*/ 1392767 h 2548467"/>
              <a:gd name="connsiteX7" fmla="*/ 292100 w 1811867"/>
              <a:gd name="connsiteY7" fmla="*/ 1536700 h 2548467"/>
              <a:gd name="connsiteX8" fmla="*/ 262467 w 1811867"/>
              <a:gd name="connsiteY8" fmla="*/ 1659467 h 2548467"/>
              <a:gd name="connsiteX9" fmla="*/ 224367 w 1811867"/>
              <a:gd name="connsiteY9" fmla="*/ 1748367 h 2548467"/>
              <a:gd name="connsiteX10" fmla="*/ 203200 w 1811867"/>
              <a:gd name="connsiteY10" fmla="*/ 1794934 h 2548467"/>
              <a:gd name="connsiteX11" fmla="*/ 1803400 w 1811867"/>
              <a:gd name="connsiteY11" fmla="*/ 2446867 h 2548467"/>
              <a:gd name="connsiteX12" fmla="*/ 1634067 w 1811867"/>
              <a:gd name="connsiteY12" fmla="*/ 2548467 h 2548467"/>
              <a:gd name="connsiteX13" fmla="*/ 4234 w 1811867"/>
              <a:gd name="connsiteY13" fmla="*/ 1892300 h 2548467"/>
              <a:gd name="connsiteX14" fmla="*/ 71967 w 1811867"/>
              <a:gd name="connsiteY14" fmla="*/ 1761067 h 2548467"/>
              <a:gd name="connsiteX15" fmla="*/ 127000 w 1811867"/>
              <a:gd name="connsiteY15" fmla="*/ 1612900 h 2548467"/>
              <a:gd name="connsiteX16" fmla="*/ 169334 w 1811867"/>
              <a:gd name="connsiteY16" fmla="*/ 1460500 h 2548467"/>
              <a:gd name="connsiteX17" fmla="*/ 182034 w 1811867"/>
              <a:gd name="connsiteY17" fmla="*/ 1282700 h 2548467"/>
              <a:gd name="connsiteX18" fmla="*/ 169334 w 1811867"/>
              <a:gd name="connsiteY18" fmla="*/ 1092200 h 2548467"/>
              <a:gd name="connsiteX19" fmla="*/ 110067 w 1811867"/>
              <a:gd name="connsiteY19" fmla="*/ 918634 h 2548467"/>
              <a:gd name="connsiteX20" fmla="*/ 55034 w 1811867"/>
              <a:gd name="connsiteY20" fmla="*/ 770467 h 2548467"/>
              <a:gd name="connsiteX21" fmla="*/ 0 w 1811867"/>
              <a:gd name="connsiteY21" fmla="*/ 651934 h 2548467"/>
              <a:gd name="connsiteX22" fmla="*/ 1634067 w 1811867"/>
              <a:gd name="connsiteY22" fmla="*/ 0 h 2548467"/>
              <a:gd name="connsiteX23" fmla="*/ 1811867 w 1811867"/>
              <a:gd name="connsiteY23" fmla="*/ 101600 h 254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11867" h="2548467">
                <a:moveTo>
                  <a:pt x="1811867" y="101600"/>
                </a:moveTo>
                <a:lnTo>
                  <a:pt x="203200" y="749300"/>
                </a:lnTo>
                <a:lnTo>
                  <a:pt x="245534" y="855134"/>
                </a:lnTo>
                <a:lnTo>
                  <a:pt x="296334" y="977900"/>
                </a:lnTo>
                <a:lnTo>
                  <a:pt x="317500" y="1100667"/>
                </a:lnTo>
                <a:lnTo>
                  <a:pt x="330200" y="1244600"/>
                </a:lnTo>
                <a:lnTo>
                  <a:pt x="317500" y="1392767"/>
                </a:lnTo>
                <a:lnTo>
                  <a:pt x="292100" y="1536700"/>
                </a:lnTo>
                <a:lnTo>
                  <a:pt x="262467" y="1659467"/>
                </a:lnTo>
                <a:lnTo>
                  <a:pt x="224367" y="1748367"/>
                </a:lnTo>
                <a:lnTo>
                  <a:pt x="203200" y="1794934"/>
                </a:lnTo>
                <a:lnTo>
                  <a:pt x="1803400" y="2446867"/>
                </a:lnTo>
                <a:lnTo>
                  <a:pt x="1634067" y="2548467"/>
                </a:lnTo>
                <a:lnTo>
                  <a:pt x="4234" y="1892300"/>
                </a:lnTo>
                <a:lnTo>
                  <a:pt x="71967" y="1761067"/>
                </a:lnTo>
                <a:lnTo>
                  <a:pt x="127000" y="1612900"/>
                </a:lnTo>
                <a:lnTo>
                  <a:pt x="169334" y="1460500"/>
                </a:lnTo>
                <a:lnTo>
                  <a:pt x="182034" y="1282700"/>
                </a:lnTo>
                <a:lnTo>
                  <a:pt x="169334" y="1092200"/>
                </a:lnTo>
                <a:lnTo>
                  <a:pt x="110067" y="918634"/>
                </a:lnTo>
                <a:lnTo>
                  <a:pt x="55034" y="770467"/>
                </a:lnTo>
                <a:lnTo>
                  <a:pt x="0" y="651934"/>
                </a:lnTo>
                <a:lnTo>
                  <a:pt x="1634067" y="0"/>
                </a:lnTo>
                <a:lnTo>
                  <a:pt x="1811867" y="101600"/>
                </a:lnTo>
                <a:close/>
              </a:path>
            </a:pathLst>
          </a:cu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794060" y="3877204"/>
            <a:ext cx="296333" cy="237067"/>
          </a:xfrm>
          <a:custGeom>
            <a:avLst/>
            <a:gdLst>
              <a:gd name="connsiteX0" fmla="*/ 0 w 296333"/>
              <a:gd name="connsiteY0" fmla="*/ 21167 h 237067"/>
              <a:gd name="connsiteX1" fmla="*/ 220133 w 296333"/>
              <a:gd name="connsiteY1" fmla="*/ 237067 h 237067"/>
              <a:gd name="connsiteX2" fmla="*/ 296333 w 296333"/>
              <a:gd name="connsiteY2" fmla="*/ 135467 h 237067"/>
              <a:gd name="connsiteX3" fmla="*/ 88900 w 296333"/>
              <a:gd name="connsiteY3" fmla="*/ 0 h 237067"/>
              <a:gd name="connsiteX4" fmla="*/ 0 w 296333"/>
              <a:gd name="connsiteY4" fmla="*/ 211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333" h="237067">
                <a:moveTo>
                  <a:pt x="0" y="21167"/>
                </a:moveTo>
                <a:lnTo>
                  <a:pt x="220133" y="237067"/>
                </a:lnTo>
                <a:lnTo>
                  <a:pt x="296333" y="135467"/>
                </a:lnTo>
                <a:lnTo>
                  <a:pt x="88900" y="0"/>
                </a:lnTo>
                <a:lnTo>
                  <a:pt x="0" y="211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flipV="1">
            <a:off x="8794060" y="6290204"/>
            <a:ext cx="296333" cy="237067"/>
          </a:xfrm>
          <a:custGeom>
            <a:avLst/>
            <a:gdLst>
              <a:gd name="connsiteX0" fmla="*/ 0 w 296333"/>
              <a:gd name="connsiteY0" fmla="*/ 21167 h 237067"/>
              <a:gd name="connsiteX1" fmla="*/ 220133 w 296333"/>
              <a:gd name="connsiteY1" fmla="*/ 237067 h 237067"/>
              <a:gd name="connsiteX2" fmla="*/ 296333 w 296333"/>
              <a:gd name="connsiteY2" fmla="*/ 135467 h 237067"/>
              <a:gd name="connsiteX3" fmla="*/ 88900 w 296333"/>
              <a:gd name="connsiteY3" fmla="*/ 0 h 237067"/>
              <a:gd name="connsiteX4" fmla="*/ 0 w 296333"/>
              <a:gd name="connsiteY4" fmla="*/ 211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333" h="237067">
                <a:moveTo>
                  <a:pt x="0" y="21167"/>
                </a:moveTo>
                <a:lnTo>
                  <a:pt x="220133" y="237067"/>
                </a:lnTo>
                <a:lnTo>
                  <a:pt x="296333" y="135467"/>
                </a:lnTo>
                <a:lnTo>
                  <a:pt x="88900" y="0"/>
                </a:lnTo>
                <a:lnTo>
                  <a:pt x="0" y="211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408540" y="5052096"/>
            <a:ext cx="649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oint O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671012" y="4994272"/>
            <a:ext cx="45719" cy="137053"/>
          </a:xfrm>
          <a:custGeom>
            <a:avLst/>
            <a:gdLst>
              <a:gd name="connsiteX0" fmla="*/ 0 w 89090"/>
              <a:gd name="connsiteY0" fmla="*/ 0 h 304800"/>
              <a:gd name="connsiteX1" fmla="*/ 88900 w 89090"/>
              <a:gd name="connsiteY1" fmla="*/ 165100 h 304800"/>
              <a:gd name="connsiteX2" fmla="*/ 25400 w 8909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90" h="304800">
                <a:moveTo>
                  <a:pt x="0" y="0"/>
                </a:moveTo>
                <a:cubicBezTo>
                  <a:pt x="42333" y="57150"/>
                  <a:pt x="84667" y="114300"/>
                  <a:pt x="88900" y="165100"/>
                </a:cubicBezTo>
                <a:cubicBezTo>
                  <a:pt x="93133" y="215900"/>
                  <a:pt x="25400" y="304800"/>
                  <a:pt x="25400" y="304800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922542"/>
              </p:ext>
            </p:extLst>
          </p:nvPr>
        </p:nvGraphicFramePr>
        <p:xfrm>
          <a:off x="6373183" y="4691403"/>
          <a:ext cx="3397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63" name="Equation" r:id="rId16" imgW="203200" imgH="177800" progId="Equation.DSMT4">
                  <p:embed/>
                </p:oleObj>
              </mc:Choice>
              <mc:Fallback>
                <p:oleObj name="Equation" r:id="rId16" imgW="203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73183" y="4691403"/>
                        <a:ext cx="339725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02695"/>
              </p:ext>
            </p:extLst>
          </p:nvPr>
        </p:nvGraphicFramePr>
        <p:xfrm>
          <a:off x="6900335" y="5085028"/>
          <a:ext cx="25558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64" name="Equation" r:id="rId18" imgW="152400" imgH="152400" progId="Equation.DSMT4">
                  <p:embed/>
                </p:oleObj>
              </mc:Choice>
              <mc:Fallback>
                <p:oleObj name="Equation" r:id="rId18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0335" y="5085028"/>
                        <a:ext cx="255587" cy="25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>
            <a:off x="7414905" y="4794225"/>
            <a:ext cx="60900" cy="2578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731236">
            <a:off x="7379091" y="4717690"/>
            <a:ext cx="57150" cy="1397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019467"/>
              </p:ext>
            </p:extLst>
          </p:nvPr>
        </p:nvGraphicFramePr>
        <p:xfrm>
          <a:off x="7636832" y="4724925"/>
          <a:ext cx="1171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65" name="Equation" r:id="rId19" imgW="698500" imgH="241300" progId="Equation.DSMT4">
                  <p:embed/>
                </p:oleObj>
              </mc:Choice>
              <mc:Fallback>
                <p:oleObj name="Equation" r:id="rId19" imgW="698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36832" y="4724925"/>
                        <a:ext cx="117157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/>
          <p:cNvCxnSpPr/>
          <p:nvPr/>
        </p:nvCxnSpPr>
        <p:spPr>
          <a:xfrm flipV="1">
            <a:off x="7399605" y="5054071"/>
            <a:ext cx="152400" cy="158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879318" y="3467940"/>
            <a:ext cx="1931182" cy="646331"/>
            <a:chOff x="6205414" y="3269588"/>
            <a:chExt cx="2388382" cy="646331"/>
          </a:xfrm>
        </p:grpSpPr>
        <p:sp>
          <p:nvSpPr>
            <p:cNvPr id="67" name="TextBox 66"/>
            <p:cNvSpPr txBox="1"/>
            <p:nvPr/>
          </p:nvSpPr>
          <p:spPr>
            <a:xfrm>
              <a:off x="6205414" y="3269588"/>
              <a:ext cx="2388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pple Chancery"/>
                  <a:cs typeface="Apple Chancery"/>
                </a:rPr>
                <a:t>How </a:t>
              </a:r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ds</a:t>
              </a:r>
              <a:r>
                <a:rPr lang="en-US" i="1" dirty="0" smtClean="0">
                  <a:latin typeface="Times New Roman"/>
                  <a:cs typeface="Times New Roman"/>
                </a:rPr>
                <a:t> </a:t>
              </a:r>
              <a:r>
                <a:rPr lang="en-US" dirty="0" smtClean="0">
                  <a:latin typeface="Times New Roman"/>
                  <a:cs typeface="Times New Roman"/>
                </a:rPr>
                <a:t>is related to </a:t>
              </a:r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R</a:t>
              </a:r>
              <a:r>
                <a:rPr lang="en-US" i="1" dirty="0" smtClean="0">
                  <a:latin typeface="Times New Roman"/>
                  <a:cs typeface="Times New Roman"/>
                </a:rPr>
                <a:t> </a:t>
              </a:r>
              <a:r>
                <a:rPr lang="en-US" dirty="0" smtClean="0">
                  <a:latin typeface="Times New Roman"/>
                  <a:cs typeface="Times New Roman"/>
                </a:rPr>
                <a:t>and      .   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7293391"/>
                </p:ext>
              </p:extLst>
            </p:nvPr>
          </p:nvGraphicFramePr>
          <p:xfrm>
            <a:off x="7346847" y="3601454"/>
            <a:ext cx="306657" cy="26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166" name="Equation" r:id="rId21" imgW="203200" imgH="177800" progId="Equation.DSMT4">
                    <p:embed/>
                  </p:oleObj>
                </mc:Choice>
                <mc:Fallback>
                  <p:oleObj name="Equation" r:id="rId21" imgW="2032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346847" y="3601454"/>
                          <a:ext cx="306657" cy="26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687607"/>
              </p:ext>
            </p:extLst>
          </p:nvPr>
        </p:nvGraphicFramePr>
        <p:xfrm>
          <a:off x="1758950" y="2081213"/>
          <a:ext cx="2127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67" name="Equation" r:id="rId22" imgW="127000" imgH="203200" progId="Equation.DSMT4">
                  <p:embed/>
                </p:oleObj>
              </mc:Choice>
              <mc:Fallback>
                <p:oleObj name="Equation" r:id="rId22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758950" y="2081213"/>
                        <a:ext cx="2127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555079"/>
              </p:ext>
            </p:extLst>
          </p:nvPr>
        </p:nvGraphicFramePr>
        <p:xfrm>
          <a:off x="3141033" y="2388658"/>
          <a:ext cx="3397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68" name="Equation" r:id="rId24" imgW="203200" imgH="177800" progId="Equation.DSMT4">
                  <p:embed/>
                </p:oleObj>
              </mc:Choice>
              <mc:Fallback>
                <p:oleObj name="Equation" r:id="rId24" imgW="203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41033" y="2388658"/>
                        <a:ext cx="339725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65100" y="5995398"/>
            <a:ext cx="747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Also,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crossing                   </a:t>
            </a:r>
            <a:r>
              <a:rPr lang="en-US" sz="2000" dirty="0" smtClean="0">
                <a:latin typeface="Times New Roman"/>
                <a:cs typeface="Times New Roman"/>
              </a:rPr>
              <a:t>yields a direction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INTO the page, </a:t>
            </a:r>
            <a:r>
              <a:rPr lang="en-US" sz="2000" dirty="0" smtClean="0">
                <a:latin typeface="Times New Roman"/>
                <a:cs typeface="Times New Roman"/>
              </a:rPr>
              <a:t>which is exactly what the </a:t>
            </a:r>
            <a:r>
              <a:rPr lang="en-US" sz="2000" i="1" dirty="0" smtClean="0">
                <a:latin typeface="Times New Roman"/>
                <a:cs typeface="Times New Roman"/>
              </a:rPr>
              <a:t>right-thumb </a:t>
            </a:r>
            <a:r>
              <a:rPr lang="en-US" sz="2000" dirty="0" smtClean="0">
                <a:latin typeface="Times New Roman"/>
                <a:cs typeface="Times New Roman"/>
              </a:rPr>
              <a:t>rule would have given you!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053599"/>
              </p:ext>
            </p:extLst>
          </p:nvPr>
        </p:nvGraphicFramePr>
        <p:xfrm>
          <a:off x="1751013" y="6073775"/>
          <a:ext cx="1103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69" name="Equation" r:id="rId25" imgW="660400" imgH="203200" progId="Equation.DSMT4">
                  <p:embed/>
                </p:oleObj>
              </mc:Choice>
              <mc:Fallback>
                <p:oleObj name="Equation" r:id="rId25" imgW="660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751013" y="6073775"/>
                        <a:ext cx="1103312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165100" y="2623542"/>
            <a:ext cx="492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cross product </a:t>
            </a:r>
            <a:r>
              <a:rPr lang="en-US" sz="2000" dirty="0" smtClean="0">
                <a:latin typeface="Times New Roman"/>
                <a:cs typeface="Times New Roman"/>
              </a:rPr>
              <a:t>becomes: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12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" grpId="0"/>
      <p:bldP spid="48" grpId="0" animBg="1"/>
      <p:bldP spid="50" grpId="0" animBg="1"/>
      <p:bldP spid="54" grpId="0" animBg="1"/>
      <p:bldP spid="55" grpId="0"/>
      <p:bldP spid="56" grpId="0" animBg="1"/>
      <p:bldP spid="45" grpId="0"/>
      <p:bldP spid="6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33467" y="5549303"/>
            <a:ext cx="46068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Executing          yields 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vector direction</a:t>
            </a:r>
            <a:r>
              <a:rPr lang="en-US" sz="2000" dirty="0" smtClean="0">
                <a:latin typeface="Times New Roman"/>
                <a:cs typeface="Times New Roman"/>
              </a:rPr>
              <a:t> to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right,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AWAY from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left wire. 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58.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783178" y="4182211"/>
            <a:ext cx="350572" cy="350572"/>
            <a:chOff x="2436013" y="5093770"/>
            <a:chExt cx="210944" cy="210944"/>
          </a:xfrm>
        </p:grpSpPr>
        <p:sp>
          <p:nvSpPr>
            <p:cNvPr id="61" name="Oval 60"/>
            <p:cNvSpPr/>
            <p:nvPr/>
          </p:nvSpPr>
          <p:spPr>
            <a:xfrm>
              <a:off x="2436013" y="5093770"/>
              <a:ext cx="210944" cy="210944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1" idx="1"/>
              <a:endCxn id="61" idx="5"/>
            </p:cNvCxnSpPr>
            <p:nvPr/>
          </p:nvCxnSpPr>
          <p:spPr>
            <a:xfrm>
              <a:off x="2466905" y="5124662"/>
              <a:ext cx="149160" cy="14916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466905" y="5127902"/>
              <a:ext cx="149160" cy="14916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913375" y="4182211"/>
            <a:ext cx="362740" cy="362740"/>
            <a:chOff x="2436013" y="5792284"/>
            <a:chExt cx="210944" cy="210944"/>
          </a:xfrm>
        </p:grpSpPr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2515719"/>
                </p:ext>
              </p:extLst>
            </p:nvPr>
          </p:nvGraphicFramePr>
          <p:xfrm>
            <a:off x="2482779" y="5825270"/>
            <a:ext cx="127325" cy="1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121" name="Equation" r:id="rId4" imgW="88900" imgH="114300" progId="Equation.DSMT4">
                    <p:embed/>
                  </p:oleObj>
                </mc:Choice>
                <mc:Fallback>
                  <p:oleObj name="Equation" r:id="rId4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82779" y="5825270"/>
                          <a:ext cx="127325" cy="1645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Oval 65"/>
            <p:cNvSpPr/>
            <p:nvPr/>
          </p:nvSpPr>
          <p:spPr>
            <a:xfrm>
              <a:off x="2436013" y="5792284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6652735" y="4050506"/>
            <a:ext cx="609600" cy="609600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71735" y="3675856"/>
            <a:ext cx="1358900" cy="1358900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4486" y="2856706"/>
            <a:ext cx="3074988" cy="3074988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186135" y="4230514"/>
            <a:ext cx="117475" cy="125757"/>
            <a:chOff x="7442200" y="4771058"/>
            <a:chExt cx="117475" cy="12575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442200" y="4771058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554435" y="4230514"/>
            <a:ext cx="117475" cy="122720"/>
            <a:chOff x="7442200" y="4774095"/>
            <a:chExt cx="117475" cy="12272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8411209" y="4214917"/>
            <a:ext cx="117475" cy="122720"/>
            <a:chOff x="7442200" y="4774095"/>
            <a:chExt cx="117475" cy="12272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33467" y="560854"/>
            <a:ext cx="8469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Because the force relationship </a:t>
            </a:r>
            <a:r>
              <a:rPr lang="en-US" sz="2000" dirty="0" smtClean="0">
                <a:latin typeface="Times New Roman"/>
                <a:cs typeface="Times New Roman"/>
              </a:rPr>
              <a:t>between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current-carrying wire </a:t>
            </a:r>
            <a:r>
              <a:rPr lang="en-US" sz="2000" dirty="0" smtClean="0">
                <a:latin typeface="Times New Roman"/>
                <a:cs typeface="Times New Roman"/>
              </a:rPr>
              <a:t>and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wire is bathed</a:t>
            </a:r>
            <a:r>
              <a:rPr lang="en-US" sz="2000" dirty="0" smtClean="0">
                <a:latin typeface="Times New Roman"/>
                <a:cs typeface="Times New Roman"/>
              </a:rPr>
              <a:t> in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known</a:t>
            </a:r>
            <a:r>
              <a:rPr lang="en-US" sz="2000" dirty="0" smtClean="0">
                <a:latin typeface="Times New Roman"/>
                <a:cs typeface="Times New Roman"/>
              </a:rPr>
              <a:t>, we can write: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30100"/>
              </p:ext>
            </p:extLst>
          </p:nvPr>
        </p:nvGraphicFramePr>
        <p:xfrm>
          <a:off x="3425825" y="1397440"/>
          <a:ext cx="16573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22" name="Equation" r:id="rId6" imgW="990600" imgH="685800" progId="Equation.DSMT4">
                  <p:embed/>
                </p:oleObj>
              </mc:Choice>
              <mc:Fallback>
                <p:oleObj name="Equation" r:id="rId6" imgW="9906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5825" y="1397440"/>
                        <a:ext cx="165735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17779"/>
              </p:ext>
            </p:extLst>
          </p:nvPr>
        </p:nvGraphicFramePr>
        <p:xfrm>
          <a:off x="7672992" y="4745831"/>
          <a:ext cx="10795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23" name="Equation" r:id="rId8" imgW="647700" imgH="228600" progId="Equation.DSMT4">
                  <p:embed/>
                </p:oleObj>
              </mc:Choice>
              <mc:Fallback>
                <p:oleObj name="Equation" r:id="rId8" imgW="647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72992" y="4745831"/>
                        <a:ext cx="107950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33467" y="2578540"/>
            <a:ext cx="55593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Now for </a:t>
            </a:r>
            <a:r>
              <a:rPr lang="en-US" sz="2000" dirty="0" smtClean="0">
                <a:latin typeface="Times New Roman"/>
                <a:cs typeface="Times New Roman"/>
              </a:rPr>
              <a:t>the fun—finding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of the force </a:t>
            </a:r>
            <a:r>
              <a:rPr lang="en-US" sz="2000" dirty="0" smtClean="0">
                <a:latin typeface="Times New Roman"/>
                <a:cs typeface="Times New Roman"/>
              </a:rPr>
              <a:t>on the right-hand wire:  Start with the cross product.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087835" y="3853656"/>
            <a:ext cx="0" cy="968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104177"/>
              </p:ext>
            </p:extLst>
          </p:nvPr>
        </p:nvGraphicFramePr>
        <p:xfrm>
          <a:off x="2282825" y="3371849"/>
          <a:ext cx="12334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24" name="Equation" r:id="rId10" imgW="736600" imgH="228600" progId="Equation.DSMT4">
                  <p:embed/>
                </p:oleObj>
              </mc:Choice>
              <mc:Fallback>
                <p:oleObj name="Equation" r:id="rId10" imgW="736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2825" y="3371849"/>
                        <a:ext cx="1233487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V="1">
            <a:off x="8301863" y="4368971"/>
            <a:ext cx="501429" cy="15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535941"/>
              </p:ext>
            </p:extLst>
          </p:nvPr>
        </p:nvGraphicFramePr>
        <p:xfrm>
          <a:off x="8655654" y="3952497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25" name="Equation" r:id="rId12" imgW="177800" imgH="228600" progId="Equation.DSMT4">
                  <p:embed/>
                </p:oleObj>
              </mc:Choice>
              <mc:Fallback>
                <p:oleObj name="Equation" r:id="rId12" imgW="177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55654" y="3952497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33467" y="3872706"/>
            <a:ext cx="460683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  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out of the page </a:t>
            </a:r>
            <a:r>
              <a:rPr lang="en-US" sz="2000" dirty="0" smtClean="0">
                <a:latin typeface="Times New Roman"/>
                <a:cs typeface="Times New Roman"/>
              </a:rPr>
              <a:t>(in the direction of the right-hand wire’s current), and we’ve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already determined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of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due to the left-hand wire in that region (it’s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downward</a:t>
            </a:r>
            <a:r>
              <a:rPr lang="en-US" sz="2000" dirty="0" smtClean="0">
                <a:latin typeface="Times New Roman"/>
                <a:cs typeface="Times New Roman"/>
              </a:rPr>
              <a:t> at the right-hand wire).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49591"/>
              </p:ext>
            </p:extLst>
          </p:nvPr>
        </p:nvGraphicFramePr>
        <p:xfrm>
          <a:off x="1485900" y="5585786"/>
          <a:ext cx="5746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26" name="Equation" r:id="rId14" imgW="342900" imgH="228600" progId="Equation.DSMT4">
                  <p:embed/>
                </p:oleObj>
              </mc:Choice>
              <mc:Fallback>
                <p:oleObj name="Equation" r:id="rId14" imgW="342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85900" y="5585786"/>
                        <a:ext cx="574675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813940"/>
              </p:ext>
            </p:extLst>
          </p:nvPr>
        </p:nvGraphicFramePr>
        <p:xfrm>
          <a:off x="381092" y="3894448"/>
          <a:ext cx="2349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27" name="Equation" r:id="rId16" imgW="139700" imgH="190500" progId="Equation.DSMT4">
                  <p:embed/>
                </p:oleObj>
              </mc:Choice>
              <mc:Fallback>
                <p:oleObj name="Equation" r:id="rId16" imgW="139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1092" y="3894448"/>
                        <a:ext cx="234950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86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994515" y="3607409"/>
            <a:ext cx="77251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current through the face </a:t>
            </a:r>
            <a:r>
              <a:rPr lang="en-US" sz="2000" dirty="0" smtClean="0">
                <a:latin typeface="Times New Roman"/>
                <a:cs typeface="Times New Roman"/>
              </a:rPr>
              <a:t>is easy—it’s just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, but the angle between     and the </a:t>
            </a:r>
            <a:r>
              <a:rPr lang="en-US" sz="2000" i="1" dirty="0" smtClean="0"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evaluated at      is different than the angle between       and the </a:t>
            </a:r>
            <a:r>
              <a:rPr lang="en-US" sz="2000" i="1" dirty="0" smtClean="0"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evaluated at       .  That’s going to make the integral nasty.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24615" y="1443598"/>
            <a:ext cx="56475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YES</a:t>
            </a:r>
            <a:r>
              <a:rPr lang="en-US" sz="2000" dirty="0" smtClean="0">
                <a:solidFill>
                  <a:srgbClr val="0000FF"/>
                </a:solidFill>
                <a:latin typeface="Apple Chancery"/>
                <a:cs typeface="Apple Chancery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Ampere’s Law always works </a:t>
            </a:r>
            <a:r>
              <a:rPr lang="en-US" sz="2000" dirty="0" smtClean="0">
                <a:latin typeface="Times New Roman"/>
                <a:cs typeface="Times New Roman"/>
              </a:rPr>
              <a:t>(just like Gauss’s Law always works, even when a geometry makes its integral impossible to solve).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5</a:t>
            </a:r>
            <a:r>
              <a:rPr lang="en-US" sz="1100" dirty="0" smtClean="0">
                <a:latin typeface="Times New Roman"/>
                <a:cs typeface="Times New Roman"/>
              </a:rPr>
              <a:t>9.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304825"/>
            <a:ext cx="57767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6: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 current carrying wire</a:t>
            </a:r>
            <a:r>
              <a:rPr lang="en-US" sz="2000" dirty="0" smtClean="0">
                <a:latin typeface="Times New Roman"/>
                <a:cs typeface="Times New Roman"/>
              </a:rPr>
              <a:t> has current directed out of the page as shown.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 the dotted path shown</a:t>
            </a:r>
            <a:r>
              <a:rPr lang="en-US" sz="2000" dirty="0" smtClean="0">
                <a:latin typeface="Times New Roman"/>
                <a:cs typeface="Times New Roman"/>
              </a:rPr>
              <a:t>, is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net circulation </a:t>
            </a:r>
            <a:r>
              <a:rPr lang="en-US" sz="2000" dirty="0" smtClean="0">
                <a:latin typeface="Times New Roman"/>
                <a:cs typeface="Times New Roman"/>
              </a:rPr>
              <a:t>equal to       ?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60920" y="919956"/>
            <a:ext cx="1312642" cy="1312642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455134"/>
              </p:ext>
            </p:extLst>
          </p:nvPr>
        </p:nvGraphicFramePr>
        <p:xfrm>
          <a:off x="8255000" y="36337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65" name="Equation" r:id="rId4" imgW="203200" imgH="228600" progId="Equation.DSMT4">
                  <p:embed/>
                </p:oleObj>
              </mc:Choice>
              <mc:Fallback>
                <p:oleObj name="Equation" r:id="rId4" imgW="20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5000" y="3633788"/>
                        <a:ext cx="331788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160943"/>
              </p:ext>
            </p:extLst>
          </p:nvPr>
        </p:nvGraphicFramePr>
        <p:xfrm>
          <a:off x="7185107" y="1530926"/>
          <a:ext cx="159585" cy="206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66" name="Equation" r:id="rId6" imgW="88900" imgH="114300" progId="Equation.DSMT4">
                  <p:embed/>
                </p:oleObj>
              </mc:Choice>
              <mc:Fallback>
                <p:oleObj name="Equation" r:id="rId6" imgW="889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5107" y="1530926"/>
                        <a:ext cx="159585" cy="206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Oval 44"/>
          <p:cNvSpPr/>
          <p:nvPr/>
        </p:nvSpPr>
        <p:spPr>
          <a:xfrm>
            <a:off x="7126492" y="1489582"/>
            <a:ext cx="264390" cy="26439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flipH="1">
            <a:off x="6783959" y="1150490"/>
            <a:ext cx="954551" cy="954550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 flipH="1">
            <a:off x="6754966" y="1540106"/>
            <a:ext cx="82520" cy="86204"/>
            <a:chOff x="7442200" y="4774095"/>
            <a:chExt cx="117475" cy="12272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 64"/>
          <p:cNvSpPr/>
          <p:nvPr/>
        </p:nvSpPr>
        <p:spPr>
          <a:xfrm flipH="1">
            <a:off x="6988371" y="1346252"/>
            <a:ext cx="541377" cy="541377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 flipH="1">
            <a:off x="6971927" y="1567224"/>
            <a:ext cx="46801" cy="48891"/>
            <a:chOff x="7442200" y="4774095"/>
            <a:chExt cx="117475" cy="12272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Oval 69"/>
          <p:cNvSpPr/>
          <p:nvPr/>
        </p:nvSpPr>
        <p:spPr>
          <a:xfrm flipH="1">
            <a:off x="6368975" y="753531"/>
            <a:ext cx="1763257" cy="1763257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flipH="1">
            <a:off x="6315418" y="1473234"/>
            <a:ext cx="152431" cy="159237"/>
            <a:chOff x="7442200" y="4774095"/>
            <a:chExt cx="117475" cy="12272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7268633" y="682625"/>
            <a:ext cx="1307042" cy="1131888"/>
            <a:chOff x="7268633" y="682625"/>
            <a:chExt cx="1307042" cy="1131888"/>
          </a:xfrm>
        </p:grpSpPr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9897111"/>
                </p:ext>
              </p:extLst>
            </p:nvPr>
          </p:nvGraphicFramePr>
          <p:xfrm>
            <a:off x="8235950" y="1339850"/>
            <a:ext cx="339725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267" name="Equation" r:id="rId8" imgW="203200" imgH="228600" progId="Equation.DSMT4">
                    <p:embed/>
                  </p:oleObj>
                </mc:Choice>
                <mc:Fallback>
                  <p:oleObj name="Equation" r:id="rId8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235950" y="1339850"/>
                          <a:ext cx="339725" cy="384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2" name="Group 41"/>
            <p:cNvGrpSpPr/>
            <p:nvPr/>
          </p:nvGrpSpPr>
          <p:grpSpPr>
            <a:xfrm rot="10823605">
              <a:off x="8119843" y="1398834"/>
              <a:ext cx="117475" cy="122720"/>
              <a:chOff x="7442200" y="4774095"/>
              <a:chExt cx="117475" cy="122720"/>
            </a:xfrm>
            <a:effectLst/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7442200" y="4779480"/>
                <a:ext cx="76200" cy="11637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7521575" y="4774095"/>
                <a:ext cx="38100" cy="12272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13832891">
              <a:off x="8084597" y="1442034"/>
              <a:ext cx="170830" cy="117015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 rot="7217219">
              <a:off x="7707635" y="894032"/>
              <a:ext cx="117475" cy="122720"/>
              <a:chOff x="7442200" y="4774095"/>
              <a:chExt cx="117475" cy="122720"/>
            </a:xfrm>
            <a:effectLst/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7442200" y="4779480"/>
                <a:ext cx="76200" cy="11637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7521575" y="4774095"/>
                <a:ext cx="38100" cy="12272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/>
            <p:cNvCxnSpPr/>
            <p:nvPr/>
          </p:nvCxnSpPr>
          <p:spPr>
            <a:xfrm rot="10226505">
              <a:off x="7711665" y="924422"/>
              <a:ext cx="170830" cy="117015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0054745"/>
                </p:ext>
              </p:extLst>
            </p:nvPr>
          </p:nvGraphicFramePr>
          <p:xfrm>
            <a:off x="7843838" y="682625"/>
            <a:ext cx="361950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268" name="Equation" r:id="rId9" imgW="215900" imgH="228600" progId="Equation.DSMT4">
                    <p:embed/>
                  </p:oleObj>
                </mc:Choice>
                <mc:Fallback>
                  <p:oleObj name="Equation" r:id="rId9" imgW="2159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843838" y="682625"/>
                          <a:ext cx="361950" cy="384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Arrow Connector 3"/>
            <p:cNvCxnSpPr/>
            <p:nvPr/>
          </p:nvCxnSpPr>
          <p:spPr>
            <a:xfrm flipV="1">
              <a:off x="7268633" y="1037059"/>
              <a:ext cx="469877" cy="578671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2847299"/>
                </p:ext>
              </p:extLst>
            </p:nvPr>
          </p:nvGraphicFramePr>
          <p:xfrm>
            <a:off x="7278688" y="1019175"/>
            <a:ext cx="233362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269" name="Equation" r:id="rId11" imgW="139700" imgH="203200" progId="Equation.DSMT4">
                    <p:embed/>
                  </p:oleObj>
                </mc:Choice>
                <mc:Fallback>
                  <p:oleObj name="Equation" r:id="rId11" imgW="139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278688" y="1019175"/>
                          <a:ext cx="233362" cy="341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5" name="Straight Arrow Connector 74"/>
            <p:cNvCxnSpPr/>
            <p:nvPr/>
          </p:nvCxnSpPr>
          <p:spPr>
            <a:xfrm flipV="1">
              <a:off x="7268633" y="1516572"/>
              <a:ext cx="850790" cy="99159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9236104"/>
                </p:ext>
              </p:extLst>
            </p:nvPr>
          </p:nvGraphicFramePr>
          <p:xfrm>
            <a:off x="7785100" y="1473200"/>
            <a:ext cx="211138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270" name="Equation" r:id="rId13" imgW="127000" imgH="203200" progId="Equation.DSMT4">
                    <p:embed/>
                  </p:oleObj>
                </mc:Choice>
                <mc:Fallback>
                  <p:oleObj name="Equation" r:id="rId13" imgW="1270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785100" y="1473200"/>
                          <a:ext cx="211138" cy="341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524615" y="2508593"/>
            <a:ext cx="84034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real question is </a:t>
            </a:r>
            <a:r>
              <a:rPr lang="en-US" sz="2000" dirty="0" smtClean="0">
                <a:latin typeface="Times New Roman"/>
                <a:cs typeface="Times New Roman"/>
              </a:rPr>
              <a:t>whether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using Ampere’s Law is a reasonable thing </a:t>
            </a:r>
            <a:r>
              <a:rPr lang="en-US" sz="2000" dirty="0" smtClean="0">
                <a:latin typeface="Times New Roman"/>
                <a:cs typeface="Times New Roman"/>
              </a:rPr>
              <a:t>to try to do in this case . . . and the answer to that question 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</a:t>
            </a:r>
            <a:r>
              <a:rPr lang="en-US" sz="2000" dirty="0" smtClean="0">
                <a:latin typeface="Times New Roman"/>
                <a:cs typeface="Times New Roman"/>
              </a:rPr>
              <a:t>!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842115" y="3254954"/>
            <a:ext cx="79843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Why?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Look at the symmetry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936356"/>
              </p:ext>
            </p:extLst>
          </p:nvPr>
        </p:nvGraphicFramePr>
        <p:xfrm>
          <a:off x="7018338" y="1316038"/>
          <a:ext cx="14922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71" name="Equation" r:id="rId15" imgW="88900" imgH="165100" progId="Equation.DSMT4">
                  <p:embed/>
                </p:oleObj>
              </mc:Choice>
              <mc:Fallback>
                <p:oleObj name="Equation" r:id="rId15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18338" y="1316038"/>
                        <a:ext cx="149225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786182"/>
              </p:ext>
            </p:extLst>
          </p:nvPr>
        </p:nvGraphicFramePr>
        <p:xfrm>
          <a:off x="7608888" y="3938588"/>
          <a:ext cx="3524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72" name="Equation" r:id="rId17" imgW="215900" imgH="228600" progId="Equation.DSMT4">
                  <p:embed/>
                </p:oleObj>
              </mc:Choice>
              <mc:Fallback>
                <p:oleObj name="Equation" r:id="rId17" imgW="215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8888" y="3938588"/>
                        <a:ext cx="35242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025127"/>
              </p:ext>
            </p:extLst>
          </p:nvPr>
        </p:nvGraphicFramePr>
        <p:xfrm>
          <a:off x="3314700" y="4243388"/>
          <a:ext cx="3524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73" name="Equation" r:id="rId18" imgW="215900" imgH="228600" progId="Equation.DSMT4">
                  <p:embed/>
                </p:oleObj>
              </mc:Choice>
              <mc:Fallback>
                <p:oleObj name="Equation" r:id="rId18" imgW="215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14700" y="4243388"/>
                        <a:ext cx="35242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530155"/>
              </p:ext>
            </p:extLst>
          </p:nvPr>
        </p:nvGraphicFramePr>
        <p:xfrm>
          <a:off x="3709988" y="3938588"/>
          <a:ext cx="3317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74" name="Equation" r:id="rId19" imgW="203200" imgH="228600" progId="Equation.DSMT4">
                  <p:embed/>
                </p:oleObj>
              </mc:Choice>
              <mc:Fallback>
                <p:oleObj name="Equation" r:id="rId19" imgW="20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9988" y="3938588"/>
                        <a:ext cx="331787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306561" y="4796398"/>
            <a:ext cx="2830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Consider</a:t>
            </a:r>
            <a:r>
              <a:rPr lang="en-US" sz="2000" dirty="0" smtClean="0">
                <a:solidFill>
                  <a:srgbClr val="0000FF"/>
                </a:solidFill>
                <a:latin typeface="Apple Chancery"/>
                <a:cs typeface="Apple Chancery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 problem exploiting symmetry: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949320" y="4958556"/>
            <a:ext cx="1312642" cy="1312642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3456192" y="5490082"/>
            <a:ext cx="264390" cy="264390"/>
            <a:chOff x="2436013" y="5792284"/>
            <a:chExt cx="210944" cy="210944"/>
          </a:xfrm>
        </p:grpSpPr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292301"/>
                </p:ext>
              </p:extLst>
            </p:nvPr>
          </p:nvGraphicFramePr>
          <p:xfrm>
            <a:off x="2482779" y="5825270"/>
            <a:ext cx="127325" cy="1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275" name="Equation" r:id="rId20" imgW="88900" imgH="114300" progId="Equation.DSMT4">
                    <p:embed/>
                  </p:oleObj>
                </mc:Choice>
                <mc:Fallback>
                  <p:oleObj name="Equation" r:id="rId20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82779" y="5825270"/>
                          <a:ext cx="127325" cy="1645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Oval 88"/>
            <p:cNvSpPr/>
            <p:nvPr/>
          </p:nvSpPr>
          <p:spPr>
            <a:xfrm>
              <a:off x="2436013" y="5792284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78967"/>
              </p:ext>
            </p:extLst>
          </p:nvPr>
        </p:nvGraphicFramePr>
        <p:xfrm>
          <a:off x="4335463" y="5237163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76" name="Equation" r:id="rId21" imgW="190500" imgH="190500" progId="Equation.DSMT4">
                  <p:embed/>
                </p:oleObj>
              </mc:Choice>
              <mc:Fallback>
                <p:oleObj name="Equation" r:id="rId21" imgW="190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35463" y="5237163"/>
                        <a:ext cx="317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" name="Group 90"/>
          <p:cNvGrpSpPr/>
          <p:nvPr/>
        </p:nvGrpSpPr>
        <p:grpSpPr>
          <a:xfrm rot="13308458">
            <a:off x="4170360" y="5362859"/>
            <a:ext cx="172485" cy="149499"/>
            <a:chOff x="7816850" y="1166623"/>
            <a:chExt cx="172485" cy="149499"/>
          </a:xfrm>
        </p:grpSpPr>
        <p:grpSp>
          <p:nvGrpSpPr>
            <p:cNvPr id="92" name="Group 91"/>
            <p:cNvGrpSpPr/>
            <p:nvPr/>
          </p:nvGrpSpPr>
          <p:grpSpPr>
            <a:xfrm rot="18590714">
              <a:off x="7869237" y="1196025"/>
              <a:ext cx="117475" cy="122720"/>
              <a:chOff x="7442200" y="4774095"/>
              <a:chExt cx="117475" cy="122720"/>
            </a:xfrm>
            <a:effectLst/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7442200" y="4779480"/>
                <a:ext cx="76200" cy="11637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7521575" y="4774095"/>
                <a:ext cx="38100" cy="12272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>
              <a:off x="7816850" y="1166623"/>
              <a:ext cx="170830" cy="117015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Arrow Connector 95"/>
          <p:cNvCxnSpPr/>
          <p:nvPr/>
        </p:nvCxnSpPr>
        <p:spPr>
          <a:xfrm flipV="1">
            <a:off x="3589420" y="5466184"/>
            <a:ext cx="636505" cy="160247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97035"/>
              </p:ext>
            </p:extLst>
          </p:nvPr>
        </p:nvGraphicFramePr>
        <p:xfrm>
          <a:off x="3824288" y="5550818"/>
          <a:ext cx="2540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77" name="Equation" r:id="rId23" imgW="152400" imgH="152400" progId="Equation.DSMT4">
                  <p:embed/>
                </p:oleObj>
              </mc:Choice>
              <mc:Fallback>
                <p:oleObj name="Equation" r:id="rId23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24288" y="5550818"/>
                        <a:ext cx="254000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985674"/>
              </p:ext>
            </p:extLst>
          </p:nvPr>
        </p:nvGraphicFramePr>
        <p:xfrm>
          <a:off x="3306967" y="5275263"/>
          <a:ext cx="1492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78" name="Equation" r:id="rId25" imgW="88900" imgH="165100" progId="Equation.DSMT4">
                  <p:embed/>
                </p:oleObj>
              </mc:Choice>
              <mc:Fallback>
                <p:oleObj name="Equation" r:id="rId25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306967" y="5275263"/>
                        <a:ext cx="14922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677015" y="5522168"/>
            <a:ext cx="19518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     is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same at every point </a:t>
            </a:r>
            <a:r>
              <a:rPr lang="en-US" sz="2000" dirty="0" smtClean="0">
                <a:latin typeface="Times New Roman"/>
                <a:cs typeface="Times New Roman"/>
              </a:rPr>
              <a:t>on the path, so: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49840"/>
              </p:ext>
            </p:extLst>
          </p:nvPr>
        </p:nvGraphicFramePr>
        <p:xfrm>
          <a:off x="5067300" y="4838700"/>
          <a:ext cx="3652838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79" name="Equation" r:id="rId27" imgW="2184400" imgH="850900" progId="Equation.DSMT4">
                  <p:embed/>
                </p:oleObj>
              </mc:Choice>
              <mc:Fallback>
                <p:oleObj name="Equation" r:id="rId27" imgW="2184400" imgH="850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67300" y="4838700"/>
                        <a:ext cx="3652838" cy="142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957430"/>
              </p:ext>
            </p:extLst>
          </p:nvPr>
        </p:nvGraphicFramePr>
        <p:xfrm>
          <a:off x="755542" y="5516423"/>
          <a:ext cx="3190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80" name="Equation" r:id="rId29" imgW="190500" imgH="279400" progId="Equation.DSMT4">
                  <p:embed/>
                </p:oleObj>
              </mc:Choice>
              <mc:Fallback>
                <p:oleObj name="Equation" r:id="rId29" imgW="190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55542" y="5516423"/>
                        <a:ext cx="319088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3962400" y="6299676"/>
            <a:ext cx="486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BAM!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for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current-carrying wire.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51585"/>
              </p:ext>
            </p:extLst>
          </p:nvPr>
        </p:nvGraphicFramePr>
        <p:xfrm>
          <a:off x="4093369" y="1100698"/>
          <a:ext cx="3730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81" name="Equation" r:id="rId31" imgW="228600" imgH="203200" progId="Equation.DSMT4">
                  <p:embed/>
                </p:oleObj>
              </mc:Choice>
              <mc:Fallback>
                <p:oleObj name="Equation" r:id="rId31" imgW="22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093369" y="1100698"/>
                        <a:ext cx="373062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147054"/>
              </p:ext>
            </p:extLst>
          </p:nvPr>
        </p:nvGraphicFramePr>
        <p:xfrm>
          <a:off x="6350000" y="793750"/>
          <a:ext cx="2349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82" name="Equation" r:id="rId33" imgW="139700" imgH="152400" progId="Equation.DSMT4">
                  <p:embed/>
                </p:oleObj>
              </mc:Choice>
              <mc:Fallback>
                <p:oleObj name="Equation" r:id="rId33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350000" y="793750"/>
                        <a:ext cx="234950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6368975" y="5237163"/>
            <a:ext cx="468511" cy="389268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38982"/>
              </p:ext>
            </p:extLst>
          </p:nvPr>
        </p:nvGraphicFramePr>
        <p:xfrm>
          <a:off x="6843713" y="5076825"/>
          <a:ext cx="139937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83" name="Equation" r:id="rId35" imgW="101600" imgH="152400" progId="Equation.DSMT4">
                  <p:embed/>
                </p:oleObj>
              </mc:Choice>
              <mc:Fallback>
                <p:oleObj name="Equation" r:id="rId35" imgW="101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843713" y="5076825"/>
                        <a:ext cx="139937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66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32" grpId="0"/>
      <p:bldP spid="77" grpId="0"/>
      <p:bldP spid="78" grpId="0"/>
      <p:bldP spid="85" grpId="0"/>
      <p:bldP spid="86" grpId="0" animBg="1"/>
      <p:bldP spid="99" grpId="0"/>
      <p:bldP spid="10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104339"/>
              </p:ext>
            </p:extLst>
          </p:nvPr>
        </p:nvGraphicFramePr>
        <p:xfrm>
          <a:off x="1504950" y="3749675"/>
          <a:ext cx="297815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79" name="Equation" r:id="rId4" imgW="1739900" imgH="1257300" progId="Equation.DSMT4">
                  <p:embed/>
                </p:oleObj>
              </mc:Choice>
              <mc:Fallback>
                <p:oleObj name="Equation" r:id="rId4" imgW="1739900" imgH="1257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3749675"/>
                        <a:ext cx="297815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0" name="Straight Arrow Connector 143"/>
          <p:cNvCxnSpPr>
            <a:cxnSpLocks noChangeShapeType="1"/>
          </p:cNvCxnSpPr>
          <p:nvPr/>
        </p:nvCxnSpPr>
        <p:spPr bwMode="auto">
          <a:xfrm flipV="1">
            <a:off x="2857500" y="4333596"/>
            <a:ext cx="400091" cy="379692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04" name="Object 3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461967"/>
              </p:ext>
            </p:extLst>
          </p:nvPr>
        </p:nvGraphicFramePr>
        <p:xfrm>
          <a:off x="3257591" y="4172464"/>
          <a:ext cx="136525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80" name="Equation" r:id="rId6" imgW="101600" imgH="152400" progId="Equation.DSMT4">
                  <p:embed/>
                </p:oleObj>
              </mc:Choice>
              <mc:Fallback>
                <p:oleObj name="Equation" r:id="rId6" imgW="101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57591" y="4172464"/>
                        <a:ext cx="136525" cy="20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3" name="Straight Connector 362"/>
          <p:cNvCxnSpPr/>
          <p:nvPr/>
        </p:nvCxnSpPr>
        <p:spPr>
          <a:xfrm flipH="1">
            <a:off x="6293282" y="2281229"/>
            <a:ext cx="563904" cy="698641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 flipH="1">
            <a:off x="6221184" y="2577631"/>
            <a:ext cx="784620" cy="853089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V="1">
            <a:off x="8031181" y="1020895"/>
            <a:ext cx="285900" cy="826183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 flipH="1" flipV="1">
            <a:off x="7766823" y="799153"/>
            <a:ext cx="54601" cy="856958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flipH="1" flipV="1">
            <a:off x="7083920" y="819794"/>
            <a:ext cx="473147" cy="751264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flipH="1" flipV="1">
            <a:off x="6490914" y="1190528"/>
            <a:ext cx="775391" cy="417241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flipH="1" flipV="1">
            <a:off x="6129259" y="1765665"/>
            <a:ext cx="909206" cy="1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flipH="1">
            <a:off x="6075024" y="2003732"/>
            <a:ext cx="817926" cy="313007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H="1" flipV="1">
            <a:off x="7159913" y="2718519"/>
            <a:ext cx="73232" cy="895994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 flipH="1" flipV="1">
            <a:off x="7399623" y="2827085"/>
            <a:ext cx="422651" cy="7472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flipH="1" flipV="1">
            <a:off x="7701485" y="2796179"/>
            <a:ext cx="706168" cy="485733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flipH="1" flipV="1">
            <a:off x="7956088" y="2647682"/>
            <a:ext cx="848960" cy="8956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flipH="1">
            <a:off x="8099739" y="2194576"/>
            <a:ext cx="815160" cy="204604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flipH="1">
            <a:off x="8127077" y="1490795"/>
            <a:ext cx="604946" cy="60336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23016" y="1479700"/>
            <a:ext cx="4949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--Because the B-</a:t>
            </a:r>
            <a:r>
              <a:rPr lang="en-US" sz="20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for a toroid circles along the toroid’s axis,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695805" y="6516250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60.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0" y="304825"/>
            <a:ext cx="55100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8: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Derive an expression </a:t>
            </a:r>
            <a:r>
              <a:rPr lang="en-US" sz="2000" dirty="0" smtClean="0">
                <a:latin typeface="Times New Roman"/>
                <a:cs typeface="Times New Roman"/>
              </a:rPr>
              <a:t>for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inside</a:t>
            </a:r>
            <a:r>
              <a:rPr lang="en-US" sz="2000" dirty="0" smtClean="0">
                <a:latin typeface="Times New Roman"/>
                <a:cs typeface="Times New Roman"/>
              </a:rPr>
              <a:t> an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N-turn toroid </a:t>
            </a:r>
            <a:r>
              <a:rPr lang="en-US" sz="2000" dirty="0" smtClean="0">
                <a:latin typeface="Times New Roman"/>
                <a:cs typeface="Times New Roman"/>
              </a:rPr>
              <a:t>(a coil with N winds that curves back on itself)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84" name="Text Box 2"/>
          <p:cNvSpPr txBox="1">
            <a:spLocks noChangeArrowheads="1"/>
          </p:cNvSpPr>
          <p:nvPr/>
        </p:nvSpPr>
        <p:spPr bwMode="auto">
          <a:xfrm>
            <a:off x="423016" y="2575883"/>
            <a:ext cx="51268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--Noting that N wires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pass through the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Amperian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path</a:t>
            </a:r>
            <a:r>
              <a:rPr lang="en-US" sz="2000" dirty="0" smtClean="0">
                <a:latin typeface="Times New Roman"/>
                <a:cs typeface="Times New Roman"/>
              </a:rPr>
              <a:t>,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current through the face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Ni </a:t>
            </a:r>
            <a:r>
              <a:rPr lang="en-US" sz="2000" dirty="0" smtClean="0">
                <a:latin typeface="Times New Roman"/>
                <a:cs typeface="Times New Roman"/>
              </a:rPr>
              <a:t>and we can write: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90" name="Text Box 2"/>
          <p:cNvSpPr txBox="1">
            <a:spLocks noChangeArrowheads="1"/>
          </p:cNvSpPr>
          <p:nvPr/>
        </p:nvSpPr>
        <p:spPr bwMode="auto">
          <a:xfrm>
            <a:off x="423016" y="1795181"/>
            <a:ext cx="4949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                           the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Amperian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path </a:t>
            </a:r>
            <a:r>
              <a:rPr lang="en-US" sz="2000" dirty="0" smtClean="0">
                <a:latin typeface="Times New Roman"/>
                <a:cs typeface="Times New Roman"/>
              </a:rPr>
              <a:t>that is applicable here is a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circle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 radius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" name="Donut 2"/>
          <p:cNvSpPr/>
          <p:nvPr/>
        </p:nvSpPr>
        <p:spPr>
          <a:xfrm>
            <a:off x="6118701" y="819794"/>
            <a:ext cx="2754541" cy="2754541"/>
          </a:xfrm>
          <a:prstGeom prst="donut">
            <a:avLst/>
          </a:prstGeom>
          <a:solidFill>
            <a:srgbClr val="FFFF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6519997" y="2709048"/>
            <a:ext cx="640457" cy="103441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6490914" y="1190528"/>
            <a:ext cx="547550" cy="575137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7233145" y="2827085"/>
            <a:ext cx="171187" cy="743967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 Box 2"/>
          <p:cNvSpPr txBox="1">
            <a:spLocks noChangeArrowheads="1"/>
          </p:cNvSpPr>
          <p:nvPr/>
        </p:nvSpPr>
        <p:spPr bwMode="auto">
          <a:xfrm>
            <a:off x="6869109" y="213131"/>
            <a:ext cx="1286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pple Chancery"/>
                <a:cs typeface="Apple Chancery"/>
              </a:rPr>
              <a:t>from above:</a:t>
            </a:r>
            <a:endParaRPr lang="en-US" sz="1800" dirty="0">
              <a:latin typeface="Times New Roman"/>
              <a:cs typeface="Times New Roman"/>
            </a:endParaRPr>
          </a:p>
        </p:txBody>
      </p:sp>
      <p:grpSp>
        <p:nvGrpSpPr>
          <p:cNvPr id="262" name="Group 261"/>
          <p:cNvGrpSpPr/>
          <p:nvPr/>
        </p:nvGrpSpPr>
        <p:grpSpPr>
          <a:xfrm rot="17417206">
            <a:off x="6542361" y="3454552"/>
            <a:ext cx="184978" cy="130175"/>
            <a:chOff x="6423025" y="3248025"/>
            <a:chExt cx="184978" cy="130175"/>
          </a:xfrm>
        </p:grpSpPr>
        <p:cxnSp>
          <p:nvCxnSpPr>
            <p:cNvPr id="263" name="Straight Connector 262"/>
            <p:cNvCxnSpPr/>
            <p:nvPr/>
          </p:nvCxnSpPr>
          <p:spPr>
            <a:xfrm>
              <a:off x="6451600" y="3248025"/>
              <a:ext cx="156403" cy="103026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V="1">
              <a:off x="6423025" y="3351051"/>
              <a:ext cx="184978" cy="27149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1" name="Object 2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930906"/>
              </p:ext>
            </p:extLst>
          </p:nvPr>
        </p:nvGraphicFramePr>
        <p:xfrm>
          <a:off x="6702504" y="3453044"/>
          <a:ext cx="1492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81" name="Equation" r:id="rId8" imgW="88900" imgH="165100" progId="Equation.DSMT4">
                  <p:embed/>
                </p:oleObj>
              </mc:Choice>
              <mc:Fallback>
                <p:oleObj name="Equation" r:id="rId8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2504" y="3453044"/>
                        <a:ext cx="149225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" name="Object 2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64598"/>
              </p:ext>
            </p:extLst>
          </p:nvPr>
        </p:nvGraphicFramePr>
        <p:xfrm>
          <a:off x="7325597" y="1697854"/>
          <a:ext cx="171450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82" name="Equation" r:id="rId10" imgW="101600" imgH="127000" progId="Equation.DSMT4">
                  <p:embed/>
                </p:oleObj>
              </mc:Choice>
              <mc:Fallback>
                <p:oleObj name="Equation" r:id="rId10" imgW="1016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25597" y="1697854"/>
                        <a:ext cx="171450" cy="21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5" name="Group 404"/>
          <p:cNvGrpSpPr/>
          <p:nvPr/>
        </p:nvGrpSpPr>
        <p:grpSpPr>
          <a:xfrm>
            <a:off x="6286635" y="986893"/>
            <a:ext cx="2421560" cy="2421560"/>
            <a:chOff x="6330312" y="3715673"/>
            <a:chExt cx="2421560" cy="2421560"/>
          </a:xfrm>
        </p:grpSpPr>
        <p:sp>
          <p:nvSpPr>
            <p:cNvPr id="275" name="Oval 274"/>
            <p:cNvSpPr/>
            <p:nvPr/>
          </p:nvSpPr>
          <p:spPr>
            <a:xfrm>
              <a:off x="6708216" y="4103697"/>
              <a:ext cx="1652542" cy="1652542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6559863" y="3971799"/>
              <a:ext cx="1953661" cy="195366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6330312" y="3715673"/>
              <a:ext cx="2421560" cy="2421560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4" name="Group 323"/>
            <p:cNvGrpSpPr/>
            <p:nvPr/>
          </p:nvGrpSpPr>
          <p:grpSpPr>
            <a:xfrm>
              <a:off x="6438938" y="5340212"/>
              <a:ext cx="498387" cy="343295"/>
              <a:chOff x="6496374" y="5425947"/>
              <a:chExt cx="498387" cy="343295"/>
            </a:xfrm>
          </p:grpSpPr>
          <p:grpSp>
            <p:nvGrpSpPr>
              <p:cNvPr id="278" name="Group 277"/>
              <p:cNvGrpSpPr/>
              <p:nvPr/>
            </p:nvGrpSpPr>
            <p:grpSpPr>
              <a:xfrm rot="13170004">
                <a:off x="6496374" y="5639067"/>
                <a:ext cx="184978" cy="130175"/>
                <a:chOff x="6423025" y="3248025"/>
                <a:chExt cx="184978" cy="130175"/>
              </a:xfrm>
            </p:grpSpPr>
            <p:cxnSp>
              <p:nvCxnSpPr>
                <p:cNvPr id="279" name="Straight Connector 278"/>
                <p:cNvCxnSpPr/>
                <p:nvPr/>
              </p:nvCxnSpPr>
              <p:spPr>
                <a:xfrm>
                  <a:off x="6451600" y="3248025"/>
                  <a:ext cx="156403" cy="10302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 flipV="1">
                  <a:off x="6423025" y="3351051"/>
                  <a:ext cx="184978" cy="2714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1" name="Group 280"/>
              <p:cNvGrpSpPr/>
              <p:nvPr/>
            </p:nvGrpSpPr>
            <p:grpSpPr>
              <a:xfrm rot="13170004">
                <a:off x="6692508" y="5530011"/>
                <a:ext cx="184978" cy="130175"/>
                <a:chOff x="6423025" y="3248025"/>
                <a:chExt cx="184978" cy="130175"/>
              </a:xfrm>
            </p:grpSpPr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6451600" y="3248025"/>
                  <a:ext cx="156403" cy="10302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flipV="1">
                  <a:off x="6423025" y="3351051"/>
                  <a:ext cx="184978" cy="2714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/>
            </p:nvGrpSpPr>
            <p:grpSpPr>
              <a:xfrm rot="13170004">
                <a:off x="6809783" y="5425947"/>
                <a:ext cx="184978" cy="130175"/>
                <a:chOff x="6423025" y="3248025"/>
                <a:chExt cx="184978" cy="130175"/>
              </a:xfrm>
            </p:grpSpPr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6451600" y="3248025"/>
                  <a:ext cx="156403" cy="10302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flipV="1">
                  <a:off x="6423025" y="3351051"/>
                  <a:ext cx="184978" cy="2714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288" name="Object 2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9337590"/>
                </p:ext>
              </p:extLst>
            </p:nvPr>
          </p:nvGraphicFramePr>
          <p:xfrm>
            <a:off x="6563644" y="5627651"/>
            <a:ext cx="233362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183" name="Equation" r:id="rId12" imgW="139700" imgH="152400" progId="Equation.DSMT4">
                    <p:embed/>
                  </p:oleObj>
                </mc:Choice>
                <mc:Fallback>
                  <p:oleObj name="Equation" r:id="rId12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563644" y="5627651"/>
                          <a:ext cx="233362" cy="257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89" name="Straight Arrow Connector 288"/>
          <p:cNvCxnSpPr/>
          <p:nvPr/>
        </p:nvCxnSpPr>
        <p:spPr>
          <a:xfrm flipH="1" flipV="1">
            <a:off x="6958009" y="1309820"/>
            <a:ext cx="534226" cy="88925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6" name="Text Box 2"/>
          <p:cNvSpPr txBox="1">
            <a:spLocks noChangeArrowheads="1"/>
          </p:cNvSpPr>
          <p:nvPr/>
        </p:nvSpPr>
        <p:spPr bwMode="auto">
          <a:xfrm>
            <a:off x="423016" y="5950522"/>
            <a:ext cx="3463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--Notice that B </a:t>
            </a:r>
            <a:r>
              <a:rPr lang="en-US" sz="2000" dirty="0" smtClean="0">
                <a:latin typeface="Times New Roman"/>
                <a:cs typeface="Times New Roman"/>
              </a:rPr>
              <a:t>varies with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cxnSp>
        <p:nvCxnSpPr>
          <p:cNvPr id="307" name="Straight Connector 306"/>
          <p:cNvCxnSpPr/>
          <p:nvPr/>
        </p:nvCxnSpPr>
        <p:spPr>
          <a:xfrm flipH="1" flipV="1">
            <a:off x="6129259" y="1765665"/>
            <a:ext cx="774852" cy="23257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7701484" y="2796179"/>
            <a:ext cx="120790" cy="774873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7956087" y="2644542"/>
            <a:ext cx="451566" cy="63737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8109673" y="2405432"/>
            <a:ext cx="695375" cy="33181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8127076" y="2094155"/>
            <a:ext cx="787823" cy="100421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V="1">
            <a:off x="8031181" y="1490795"/>
            <a:ext cx="700842" cy="356283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flipV="1">
            <a:off x="7822274" y="1020895"/>
            <a:ext cx="494807" cy="62990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7083920" y="819794"/>
            <a:ext cx="189275" cy="78797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H="1">
            <a:off x="7551319" y="799153"/>
            <a:ext cx="215504" cy="77190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H="1">
            <a:off x="6293282" y="2577631"/>
            <a:ext cx="712521" cy="402239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H="1">
            <a:off x="6075024" y="2281787"/>
            <a:ext cx="797100" cy="34952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705169" y="3912077"/>
            <a:ext cx="3318860" cy="2345648"/>
            <a:chOff x="5831181" y="590802"/>
            <a:chExt cx="3318860" cy="2345648"/>
          </a:xfrm>
        </p:grpSpPr>
        <p:sp>
          <p:nvSpPr>
            <p:cNvPr id="138" name="Text Box 2"/>
            <p:cNvSpPr txBox="1">
              <a:spLocks noChangeArrowheads="1"/>
            </p:cNvSpPr>
            <p:nvPr/>
          </p:nvSpPr>
          <p:spPr bwMode="auto">
            <a:xfrm>
              <a:off x="7374831" y="590802"/>
              <a:ext cx="16363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FF0000"/>
                  </a:solidFill>
                  <a:latin typeface="Apple Chancery"/>
                  <a:cs typeface="Apple Chancery"/>
                </a:rPr>
                <a:t>from the side: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831181" y="1163231"/>
              <a:ext cx="3318860" cy="1773219"/>
              <a:chOff x="5831181" y="4736008"/>
              <a:chExt cx="3318860" cy="1773219"/>
            </a:xfrm>
          </p:grpSpPr>
          <p:sp>
            <p:nvSpPr>
              <p:cNvPr id="259" name="Freeform 258"/>
              <p:cNvSpPr/>
              <p:nvPr/>
            </p:nvSpPr>
            <p:spPr>
              <a:xfrm rot="11573212" flipH="1">
                <a:off x="8852245" y="5998270"/>
                <a:ext cx="297796" cy="399144"/>
              </a:xfrm>
              <a:custGeom>
                <a:avLst/>
                <a:gdLst>
                  <a:gd name="connsiteX0" fmla="*/ 0 w 171920"/>
                  <a:gd name="connsiteY0" fmla="*/ 419100 h 419100"/>
                  <a:gd name="connsiteX1" fmla="*/ 22225 w 171920"/>
                  <a:gd name="connsiteY1" fmla="*/ 333375 h 419100"/>
                  <a:gd name="connsiteX2" fmla="*/ 69850 w 171920"/>
                  <a:gd name="connsiteY2" fmla="*/ 231775 h 419100"/>
                  <a:gd name="connsiteX3" fmla="*/ 158750 w 171920"/>
                  <a:gd name="connsiteY3" fmla="*/ 85725 h 419100"/>
                  <a:gd name="connsiteX4" fmla="*/ 171450 w 171920"/>
                  <a:gd name="connsiteY4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0" h="419100">
                    <a:moveTo>
                      <a:pt x="0" y="419100"/>
                    </a:moveTo>
                    <a:cubicBezTo>
                      <a:pt x="5291" y="391848"/>
                      <a:pt x="10583" y="364596"/>
                      <a:pt x="22225" y="333375"/>
                    </a:cubicBezTo>
                    <a:cubicBezTo>
                      <a:pt x="33867" y="302154"/>
                      <a:pt x="47096" y="273050"/>
                      <a:pt x="69850" y="231775"/>
                    </a:cubicBezTo>
                    <a:cubicBezTo>
                      <a:pt x="92604" y="190500"/>
                      <a:pt x="141817" y="124354"/>
                      <a:pt x="158750" y="85725"/>
                    </a:cubicBezTo>
                    <a:cubicBezTo>
                      <a:pt x="175683" y="47096"/>
                      <a:pt x="171450" y="0"/>
                      <a:pt x="171450" y="0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172936" y="4753656"/>
                <a:ext cx="2760873" cy="1603171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" name="Straight Connector 138"/>
              <p:cNvCxnSpPr/>
              <p:nvPr/>
            </p:nvCxnSpPr>
            <p:spPr>
              <a:xfrm flipH="1">
                <a:off x="6440769" y="4748708"/>
                <a:ext cx="170422" cy="1608119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37"/>
              <p:cNvSpPr/>
              <p:nvPr/>
            </p:nvSpPr>
            <p:spPr>
              <a:xfrm>
                <a:off x="5979661" y="4750128"/>
                <a:ext cx="267928" cy="653144"/>
              </a:xfrm>
              <a:custGeom>
                <a:avLst/>
                <a:gdLst>
                  <a:gd name="connsiteX0" fmla="*/ 0 w 171920"/>
                  <a:gd name="connsiteY0" fmla="*/ 419100 h 419100"/>
                  <a:gd name="connsiteX1" fmla="*/ 22225 w 171920"/>
                  <a:gd name="connsiteY1" fmla="*/ 333375 h 419100"/>
                  <a:gd name="connsiteX2" fmla="*/ 69850 w 171920"/>
                  <a:gd name="connsiteY2" fmla="*/ 231775 h 419100"/>
                  <a:gd name="connsiteX3" fmla="*/ 158750 w 171920"/>
                  <a:gd name="connsiteY3" fmla="*/ 85725 h 419100"/>
                  <a:gd name="connsiteX4" fmla="*/ 171450 w 171920"/>
                  <a:gd name="connsiteY4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0" h="419100">
                    <a:moveTo>
                      <a:pt x="0" y="419100"/>
                    </a:moveTo>
                    <a:cubicBezTo>
                      <a:pt x="5291" y="391848"/>
                      <a:pt x="10583" y="364596"/>
                      <a:pt x="22225" y="333375"/>
                    </a:cubicBezTo>
                    <a:cubicBezTo>
                      <a:pt x="33867" y="302154"/>
                      <a:pt x="47096" y="273050"/>
                      <a:pt x="69850" y="231775"/>
                    </a:cubicBezTo>
                    <a:cubicBezTo>
                      <a:pt x="92604" y="190500"/>
                      <a:pt x="141817" y="124354"/>
                      <a:pt x="158750" y="85725"/>
                    </a:cubicBezTo>
                    <a:cubicBezTo>
                      <a:pt x="175683" y="47096"/>
                      <a:pt x="171450" y="0"/>
                      <a:pt x="171450" y="0"/>
                    </a:cubicBezTo>
                  </a:path>
                </a:pathLst>
              </a:cu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73" name="Object 27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3032548"/>
                  </p:ext>
                </p:extLst>
              </p:nvPr>
            </p:nvGraphicFramePr>
            <p:xfrm>
              <a:off x="5831181" y="4942515"/>
              <a:ext cx="149225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184" name="Equation" r:id="rId14" imgW="88900" imgH="165100" progId="Equation.DSMT4">
                      <p:embed/>
                    </p:oleObj>
                  </mc:Choice>
                  <mc:Fallback>
                    <p:oleObj name="Equation" r:id="rId14" imgW="88900" imgH="1651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5831181" y="4942515"/>
                            <a:ext cx="149225" cy="279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4" name="Object 27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4095373"/>
                  </p:ext>
                </p:extLst>
              </p:nvPr>
            </p:nvGraphicFramePr>
            <p:xfrm>
              <a:off x="8936868" y="6229827"/>
              <a:ext cx="149225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185" name="Equation" r:id="rId16" imgW="88900" imgH="165100" progId="Equation.DSMT4">
                      <p:embed/>
                    </p:oleObj>
                  </mc:Choice>
                  <mc:Fallback>
                    <p:oleObj name="Equation" r:id="rId16" imgW="88900" imgH="1651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8936868" y="6229827"/>
                            <a:ext cx="149225" cy="279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88" name="Straight Connector 387"/>
              <p:cNvCxnSpPr/>
              <p:nvPr/>
            </p:nvCxnSpPr>
            <p:spPr>
              <a:xfrm flipH="1">
                <a:off x="6872569" y="4748708"/>
                <a:ext cx="170422" cy="1608119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flipH="1">
                <a:off x="7304369" y="4761408"/>
                <a:ext cx="170422" cy="1608119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 flipH="1">
                <a:off x="7736169" y="4748708"/>
                <a:ext cx="170422" cy="1608119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flipH="1">
                <a:off x="8167969" y="4736008"/>
                <a:ext cx="170422" cy="1608119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 flipH="1">
                <a:off x="8599769" y="4736008"/>
                <a:ext cx="170422" cy="1608119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394"/>
            <p:cNvGrpSpPr/>
            <p:nvPr/>
          </p:nvGrpSpPr>
          <p:grpSpPr>
            <a:xfrm rot="17096442">
              <a:off x="5939192" y="1546157"/>
              <a:ext cx="184978" cy="130175"/>
              <a:chOff x="6423025" y="3248025"/>
              <a:chExt cx="184978" cy="130175"/>
            </a:xfrm>
          </p:grpSpPr>
          <p:cxnSp>
            <p:nvCxnSpPr>
              <p:cNvPr id="396" name="Straight Connector 395"/>
              <p:cNvCxnSpPr/>
              <p:nvPr/>
            </p:nvCxnSpPr>
            <p:spPr>
              <a:xfrm>
                <a:off x="6451600" y="3248025"/>
                <a:ext cx="156403" cy="1030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 flipV="1">
                <a:off x="6423025" y="3351051"/>
                <a:ext cx="184978" cy="271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8" name="Group 397"/>
            <p:cNvGrpSpPr/>
            <p:nvPr/>
          </p:nvGrpSpPr>
          <p:grpSpPr>
            <a:xfrm rot="2536112">
              <a:off x="8950679" y="2590128"/>
              <a:ext cx="184978" cy="130175"/>
              <a:chOff x="6423025" y="3248025"/>
              <a:chExt cx="184978" cy="130175"/>
            </a:xfrm>
          </p:grpSpPr>
          <p:cxnSp>
            <p:nvCxnSpPr>
              <p:cNvPr id="399" name="Straight Connector 398"/>
              <p:cNvCxnSpPr/>
              <p:nvPr/>
            </p:nvCxnSpPr>
            <p:spPr>
              <a:xfrm>
                <a:off x="6451600" y="3248025"/>
                <a:ext cx="156403" cy="1030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flipV="1">
                <a:off x="6423025" y="3351051"/>
                <a:ext cx="184978" cy="271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4" name="Group 403"/>
          <p:cNvGrpSpPr/>
          <p:nvPr/>
        </p:nvGrpSpPr>
        <p:grpSpPr>
          <a:xfrm>
            <a:off x="4979499" y="645963"/>
            <a:ext cx="3682551" cy="2635949"/>
            <a:chOff x="5023176" y="3374743"/>
            <a:chExt cx="3682551" cy="2635949"/>
          </a:xfrm>
        </p:grpSpPr>
        <p:sp>
          <p:nvSpPr>
            <p:cNvPr id="39" name="Oval 38"/>
            <p:cNvSpPr/>
            <p:nvPr/>
          </p:nvSpPr>
          <p:spPr>
            <a:xfrm>
              <a:off x="6470963" y="3879231"/>
              <a:ext cx="2131461" cy="2131461"/>
            </a:xfrm>
            <a:prstGeom prst="ellipse">
              <a:avLst/>
            </a:prstGeom>
            <a:noFill/>
            <a:ln w="19050" cmpd="sng">
              <a:solidFill>
                <a:srgbClr val="00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2" name="Group 381"/>
            <p:cNvGrpSpPr/>
            <p:nvPr/>
          </p:nvGrpSpPr>
          <p:grpSpPr>
            <a:xfrm>
              <a:off x="7790994" y="3883793"/>
              <a:ext cx="265976" cy="130175"/>
              <a:chOff x="5967134" y="3403600"/>
              <a:chExt cx="265976" cy="130175"/>
            </a:xfrm>
          </p:grpSpPr>
          <p:grpSp>
            <p:nvGrpSpPr>
              <p:cNvPr id="292" name="Group 291"/>
              <p:cNvGrpSpPr/>
              <p:nvPr/>
            </p:nvGrpSpPr>
            <p:grpSpPr>
              <a:xfrm rot="574318">
                <a:off x="6048132" y="3403600"/>
                <a:ext cx="184978" cy="130175"/>
                <a:chOff x="6423025" y="3248025"/>
                <a:chExt cx="184978" cy="130175"/>
              </a:xfrm>
              <a:effectLst/>
            </p:grpSpPr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6451600" y="3248025"/>
                  <a:ext cx="156403" cy="103026"/>
                </a:xfrm>
                <a:prstGeom prst="line">
                  <a:avLst/>
                </a:prstGeom>
                <a:ln w="381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flipV="1">
                  <a:off x="6423025" y="3351051"/>
                  <a:ext cx="184978" cy="27149"/>
                </a:xfrm>
                <a:prstGeom prst="line">
                  <a:avLst/>
                </a:prstGeom>
                <a:ln w="381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5967134" y="3430745"/>
                <a:ext cx="264730" cy="91723"/>
              </a:xfrm>
              <a:prstGeom prst="line">
                <a:avLst/>
              </a:prstGeom>
              <a:ln w="381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95" name="Object 2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4874879"/>
                </p:ext>
              </p:extLst>
            </p:nvPr>
          </p:nvGraphicFramePr>
          <p:xfrm>
            <a:off x="8386640" y="3374743"/>
            <a:ext cx="319087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186" name="Equation" r:id="rId17" imgW="190500" imgH="190500" progId="Equation.DSMT4">
                    <p:embed/>
                  </p:oleObj>
                </mc:Choice>
                <mc:Fallback>
                  <p:oleObj name="Equation" r:id="rId17" imgW="1905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386640" y="3374743"/>
                          <a:ext cx="319087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4" name="Freeform 383"/>
            <p:cNvSpPr/>
            <p:nvPr/>
          </p:nvSpPr>
          <p:spPr>
            <a:xfrm>
              <a:off x="7886700" y="3581400"/>
              <a:ext cx="482600" cy="266700"/>
            </a:xfrm>
            <a:custGeom>
              <a:avLst/>
              <a:gdLst>
                <a:gd name="connsiteX0" fmla="*/ 0 w 482600"/>
                <a:gd name="connsiteY0" fmla="*/ 266700 h 266700"/>
                <a:gd name="connsiteX1" fmla="*/ 431800 w 482600"/>
                <a:gd name="connsiteY1" fmla="*/ 101600 h 266700"/>
                <a:gd name="connsiteX2" fmla="*/ 266700 w 482600"/>
                <a:gd name="connsiteY2" fmla="*/ 63500 h 266700"/>
                <a:gd name="connsiteX3" fmla="*/ 482600 w 482600"/>
                <a:gd name="connsiteY3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00" h="266700">
                  <a:moveTo>
                    <a:pt x="0" y="266700"/>
                  </a:moveTo>
                  <a:cubicBezTo>
                    <a:pt x="193675" y="201083"/>
                    <a:pt x="387350" y="135467"/>
                    <a:pt x="431800" y="101600"/>
                  </a:cubicBezTo>
                  <a:cubicBezTo>
                    <a:pt x="476250" y="67733"/>
                    <a:pt x="258233" y="80433"/>
                    <a:pt x="266700" y="63500"/>
                  </a:cubicBezTo>
                  <a:cubicBezTo>
                    <a:pt x="275167" y="46567"/>
                    <a:pt x="482600" y="0"/>
                    <a:pt x="482600" y="0"/>
                  </a:cubicBezTo>
                </a:path>
              </a:pathLst>
            </a:custGeom>
            <a:ln w="952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Text Box 2"/>
            <p:cNvSpPr txBox="1">
              <a:spLocks noChangeArrowheads="1"/>
            </p:cNvSpPr>
            <p:nvPr/>
          </p:nvSpPr>
          <p:spPr bwMode="auto">
            <a:xfrm>
              <a:off x="5023176" y="4841824"/>
              <a:ext cx="101207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Amperian</a:t>
              </a:r>
              <a:r>
                <a:rPr lang="en-US" sz="16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</a:p>
            <a:p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  path</a:t>
              </a:r>
              <a:endParaRPr lang="en-US" sz="16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2" name="Freeform 401"/>
            <p:cNvSpPr/>
            <p:nvPr/>
          </p:nvSpPr>
          <p:spPr>
            <a:xfrm rot="20712674">
              <a:off x="5915345" y="4781678"/>
              <a:ext cx="586247" cy="152400"/>
            </a:xfrm>
            <a:custGeom>
              <a:avLst/>
              <a:gdLst>
                <a:gd name="connsiteX0" fmla="*/ 635000 w 635000"/>
                <a:gd name="connsiteY0" fmla="*/ 0 h 152400"/>
                <a:gd name="connsiteX1" fmla="*/ 101600 w 635000"/>
                <a:gd name="connsiteY1" fmla="*/ 38100 h 152400"/>
                <a:gd name="connsiteX2" fmla="*/ 279400 w 635000"/>
                <a:gd name="connsiteY2" fmla="*/ 114300 h 152400"/>
                <a:gd name="connsiteX3" fmla="*/ 0 w 6350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0" h="152400">
                  <a:moveTo>
                    <a:pt x="635000" y="0"/>
                  </a:moveTo>
                  <a:cubicBezTo>
                    <a:pt x="397933" y="9525"/>
                    <a:pt x="160867" y="19050"/>
                    <a:pt x="101600" y="38100"/>
                  </a:cubicBezTo>
                  <a:cubicBezTo>
                    <a:pt x="42333" y="57150"/>
                    <a:pt x="296333" y="95250"/>
                    <a:pt x="279400" y="114300"/>
                  </a:cubicBezTo>
                  <a:cubicBezTo>
                    <a:pt x="262467" y="133350"/>
                    <a:pt x="0" y="152400"/>
                    <a:pt x="0" y="152400"/>
                  </a:cubicBezTo>
                </a:path>
              </a:pathLst>
            </a:cu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79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84" grpId="0"/>
      <p:bldP spid="290" grpId="0"/>
      <p:bldP spid="30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61.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1209760"/>
            <a:ext cx="32621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There is still another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right-hand rule </a:t>
            </a:r>
            <a:r>
              <a:rPr lang="en-US" sz="2000" dirty="0" smtClean="0">
                <a:latin typeface="Times New Roman"/>
                <a:cs typeface="Times New Roman"/>
              </a:rPr>
              <a:t>that can be used to determine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of the magnetic field </a:t>
            </a:r>
            <a:r>
              <a:rPr lang="en-US" sz="2000" dirty="0" smtClean="0">
                <a:latin typeface="Times New Roman"/>
                <a:cs typeface="Times New Roman"/>
              </a:rPr>
              <a:t>due 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 through a coil</a:t>
            </a:r>
            <a:r>
              <a:rPr lang="en-US" sz="2000" dirty="0" smtClean="0">
                <a:latin typeface="Times New Roman"/>
                <a:cs typeface="Times New Roman"/>
              </a:rPr>
              <a:t>.  It’s easy (and fun!).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-34833" y="2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Trickery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49788" y="1631950"/>
            <a:ext cx="4040187" cy="1762125"/>
          </a:xfrm>
          <a:prstGeom prst="rect">
            <a:avLst/>
          </a:prstGeom>
          <a:gradFill rotWithShape="0">
            <a:gsLst>
              <a:gs pos="0">
                <a:srgbClr val="690A1B"/>
              </a:gs>
              <a:gs pos="50000">
                <a:srgbClr val="E3153B"/>
              </a:gs>
              <a:gs pos="100000">
                <a:srgbClr val="690A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10800000">
            <a:off x="4330700" y="18669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53975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17" name="Freeform 16"/>
          <p:cNvSpPr>
            <a:spLocks noChangeArrowheads="1"/>
          </p:cNvSpPr>
          <p:nvPr/>
        </p:nvSpPr>
        <p:spPr bwMode="auto">
          <a:xfrm>
            <a:off x="57023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18" name="Freeform 17"/>
          <p:cNvSpPr>
            <a:spLocks noChangeArrowheads="1"/>
          </p:cNvSpPr>
          <p:nvPr/>
        </p:nvSpPr>
        <p:spPr bwMode="auto">
          <a:xfrm>
            <a:off x="60071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63119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0" name="Freeform 19"/>
          <p:cNvSpPr>
            <a:spLocks noChangeArrowheads="1"/>
          </p:cNvSpPr>
          <p:nvPr/>
        </p:nvSpPr>
        <p:spPr bwMode="auto">
          <a:xfrm>
            <a:off x="66167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1" name="Freeform 20"/>
          <p:cNvSpPr>
            <a:spLocks noChangeArrowheads="1"/>
          </p:cNvSpPr>
          <p:nvPr/>
        </p:nvSpPr>
        <p:spPr bwMode="auto">
          <a:xfrm>
            <a:off x="69215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2" name="Freeform 21"/>
          <p:cNvSpPr>
            <a:spLocks noChangeArrowheads="1"/>
          </p:cNvSpPr>
          <p:nvPr/>
        </p:nvSpPr>
        <p:spPr bwMode="auto">
          <a:xfrm>
            <a:off x="72263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75311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4" name="Freeform 23"/>
          <p:cNvSpPr>
            <a:spLocks noChangeArrowheads="1"/>
          </p:cNvSpPr>
          <p:nvPr/>
        </p:nvSpPr>
        <p:spPr bwMode="auto">
          <a:xfrm>
            <a:off x="78359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5" name="Freeform 24"/>
          <p:cNvSpPr>
            <a:spLocks noChangeArrowheads="1"/>
          </p:cNvSpPr>
          <p:nvPr/>
        </p:nvSpPr>
        <p:spPr bwMode="auto">
          <a:xfrm>
            <a:off x="81407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8216901" y="3632200"/>
            <a:ext cx="45561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Freeform 26"/>
          <p:cNvSpPr>
            <a:spLocks noChangeArrowheads="1"/>
          </p:cNvSpPr>
          <p:nvPr/>
        </p:nvSpPr>
        <p:spPr bwMode="auto">
          <a:xfrm>
            <a:off x="5092700" y="1562100"/>
            <a:ext cx="122238" cy="2590800"/>
          </a:xfrm>
          <a:custGeom>
            <a:avLst/>
            <a:gdLst>
              <a:gd name="T0" fmla="*/ 121189 w 122766"/>
              <a:gd name="T1" fmla="*/ 150749 h 2179462"/>
              <a:gd name="T2" fmla="*/ 83578 w 122766"/>
              <a:gd name="T3" fmla="*/ 57764 h 2179462"/>
              <a:gd name="T4" fmla="*/ 45968 w 122766"/>
              <a:gd name="T5" fmla="*/ 497331 h 2179462"/>
              <a:gd name="T6" fmla="*/ 20894 w 122766"/>
              <a:gd name="T7" fmla="*/ 1334198 h 2179462"/>
              <a:gd name="T8" fmla="*/ 4179 w 122766"/>
              <a:gd name="T9" fmla="*/ 2052717 h 2179462"/>
              <a:gd name="T10" fmla="*/ 4179 w 122766"/>
              <a:gd name="T11" fmla="*/ 2898039 h 2179462"/>
              <a:gd name="T12" fmla="*/ 4179 w 122766"/>
              <a:gd name="T13" fmla="*/ 3574293 h 2179462"/>
              <a:gd name="T14" fmla="*/ 0 w 122766"/>
              <a:gd name="T15" fmla="*/ 4351987 h 21794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2766"/>
              <a:gd name="T25" fmla="*/ 0 h 2179462"/>
              <a:gd name="T26" fmla="*/ 122766 w 122766"/>
              <a:gd name="T27" fmla="*/ 2179462 h 21794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2766" h="2179462">
                <a:moveTo>
                  <a:pt x="122766" y="75495"/>
                </a:moveTo>
                <a:cubicBezTo>
                  <a:pt x="110066" y="37747"/>
                  <a:pt x="97366" y="0"/>
                  <a:pt x="84666" y="28928"/>
                </a:cubicBezTo>
                <a:cubicBezTo>
                  <a:pt x="71966" y="57856"/>
                  <a:pt x="57149" y="142523"/>
                  <a:pt x="46566" y="249062"/>
                </a:cubicBezTo>
                <a:cubicBezTo>
                  <a:pt x="35983" y="355601"/>
                  <a:pt x="28222" y="538340"/>
                  <a:pt x="21166" y="668162"/>
                </a:cubicBezTo>
                <a:cubicBezTo>
                  <a:pt x="14111" y="797984"/>
                  <a:pt x="7055" y="897467"/>
                  <a:pt x="4233" y="1027995"/>
                </a:cubicBezTo>
                <a:cubicBezTo>
                  <a:pt x="1411" y="1158523"/>
                  <a:pt x="4233" y="1451328"/>
                  <a:pt x="4233" y="1451328"/>
                </a:cubicBezTo>
                <a:cubicBezTo>
                  <a:pt x="4233" y="1578328"/>
                  <a:pt x="4939" y="1668639"/>
                  <a:pt x="4233" y="1789995"/>
                </a:cubicBezTo>
                <a:cubicBezTo>
                  <a:pt x="3528" y="1911351"/>
                  <a:pt x="0" y="2179462"/>
                  <a:pt x="0" y="2179462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rot="10800000">
            <a:off x="4330700" y="20955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10800000">
            <a:off x="4330700" y="23241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10800000">
            <a:off x="4330700" y="25527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rot="10800000">
            <a:off x="4330700" y="27813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10800000">
            <a:off x="4330700" y="30099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10800000">
            <a:off x="4330700" y="32385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H="1">
            <a:off x="4935538" y="3695700"/>
            <a:ext cx="157162" cy="298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5092700" y="3695700"/>
            <a:ext cx="147638" cy="298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815865"/>
              </p:ext>
            </p:extLst>
          </p:nvPr>
        </p:nvGraphicFramePr>
        <p:xfrm>
          <a:off x="4743451" y="3599543"/>
          <a:ext cx="192088" cy="35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33" name="Equation" r:id="rId4" imgW="88900" imgH="165100" progId="Equation.DSMT4">
                  <p:embed/>
                </p:oleObj>
              </mc:Choice>
              <mc:Fallback>
                <p:oleObj name="Equation" r:id="rId4" imgW="88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1" y="3599543"/>
                        <a:ext cx="192088" cy="35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30361" y="3446463"/>
            <a:ext cx="35161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Lay your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right-hand </a:t>
            </a:r>
            <a:r>
              <a:rPr lang="en-US" sz="2000" dirty="0" smtClean="0">
                <a:latin typeface="Times New Roman"/>
                <a:cs typeface="Times New Roman"/>
              </a:rPr>
              <a:t>on the coil with your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fingers pointing in the direction of the current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0361" y="4470237"/>
            <a:ext cx="867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direction your thumb points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of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down the axis </a:t>
            </a:r>
            <a:r>
              <a:rPr lang="en-US" sz="2000" dirty="0" smtClean="0">
                <a:latin typeface="Times New Roman"/>
                <a:cs typeface="Times New Roman"/>
              </a:rPr>
              <a:t>of the coil.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6" name="Freeform 2"/>
          <p:cNvSpPr>
            <a:spLocks/>
          </p:cNvSpPr>
          <p:nvPr/>
        </p:nvSpPr>
        <p:spPr bwMode="auto">
          <a:xfrm>
            <a:off x="6363508" y="1718088"/>
            <a:ext cx="1220088" cy="1523560"/>
          </a:xfrm>
          <a:custGeom>
            <a:avLst/>
            <a:gdLst>
              <a:gd name="T0" fmla="*/ 54754 w 1933226"/>
              <a:gd name="T1" fmla="*/ 81787 h 2414746"/>
              <a:gd name="T2" fmla="*/ 60349 w 1933226"/>
              <a:gd name="T3" fmla="*/ 68882 h 2414746"/>
              <a:gd name="T4" fmla="*/ 62932 w 1933226"/>
              <a:gd name="T5" fmla="*/ 61570 h 2414746"/>
              <a:gd name="T6" fmla="*/ 62501 w 1933226"/>
              <a:gd name="T7" fmla="*/ 47375 h 2414746"/>
              <a:gd name="T8" fmla="*/ 65514 w 1933226"/>
              <a:gd name="T9" fmla="*/ 27588 h 2414746"/>
              <a:gd name="T10" fmla="*/ 65514 w 1933226"/>
              <a:gd name="T11" fmla="*/ 18986 h 2414746"/>
              <a:gd name="T12" fmla="*/ 62501 w 1933226"/>
              <a:gd name="T13" fmla="*/ 15114 h 2414746"/>
              <a:gd name="T14" fmla="*/ 59058 w 1933226"/>
              <a:gd name="T15" fmla="*/ 19846 h 2414746"/>
              <a:gd name="T16" fmla="*/ 56045 w 1933226"/>
              <a:gd name="T17" fmla="*/ 30169 h 2414746"/>
              <a:gd name="T18" fmla="*/ 53033 w 1933226"/>
              <a:gd name="T19" fmla="*/ 40063 h 2414746"/>
              <a:gd name="T20" fmla="*/ 53894 w 1933226"/>
              <a:gd name="T21" fmla="*/ 26298 h 2414746"/>
              <a:gd name="T22" fmla="*/ 55185 w 1933226"/>
              <a:gd name="T23" fmla="*/ 16835 h 2414746"/>
              <a:gd name="T24" fmla="*/ 56476 w 1933226"/>
              <a:gd name="T25" fmla="*/ 7372 h 2414746"/>
              <a:gd name="T26" fmla="*/ 50881 w 1933226"/>
              <a:gd name="T27" fmla="*/ 3070 h 2414746"/>
              <a:gd name="T28" fmla="*/ 46147 w 1933226"/>
              <a:gd name="T29" fmla="*/ 8662 h 2414746"/>
              <a:gd name="T30" fmla="*/ 46147 w 1933226"/>
              <a:gd name="T31" fmla="*/ 16835 h 2414746"/>
              <a:gd name="T32" fmla="*/ 43134 w 1933226"/>
              <a:gd name="T33" fmla="*/ 33180 h 2414746"/>
              <a:gd name="T34" fmla="*/ 41412 w 1933226"/>
              <a:gd name="T35" fmla="*/ 37482 h 2414746"/>
              <a:gd name="T36" fmla="*/ 41412 w 1933226"/>
              <a:gd name="T37" fmla="*/ 27588 h 2414746"/>
              <a:gd name="T38" fmla="*/ 41412 w 1933226"/>
              <a:gd name="T39" fmla="*/ 12533 h 2414746"/>
              <a:gd name="T40" fmla="*/ 41412 w 1933226"/>
              <a:gd name="T41" fmla="*/ 2640 h 2414746"/>
              <a:gd name="T42" fmla="*/ 37969 w 1933226"/>
              <a:gd name="T43" fmla="*/ 59 h 2414746"/>
              <a:gd name="T44" fmla="*/ 33235 w 1933226"/>
              <a:gd name="T45" fmla="*/ 1350 h 2414746"/>
              <a:gd name="T46" fmla="*/ 33235 w 1933226"/>
              <a:gd name="T47" fmla="*/ 6942 h 2414746"/>
              <a:gd name="T48" fmla="*/ 33235 w 1933226"/>
              <a:gd name="T49" fmla="*/ 17695 h 2414746"/>
              <a:gd name="T50" fmla="*/ 33235 w 1933226"/>
              <a:gd name="T51" fmla="*/ 31030 h 2414746"/>
              <a:gd name="T52" fmla="*/ 31944 w 1933226"/>
              <a:gd name="T53" fmla="*/ 37482 h 2414746"/>
              <a:gd name="T54" fmla="*/ 29362 w 1933226"/>
              <a:gd name="T55" fmla="*/ 29309 h 2414746"/>
              <a:gd name="T56" fmla="*/ 28071 w 1933226"/>
              <a:gd name="T57" fmla="*/ 15975 h 2414746"/>
              <a:gd name="T58" fmla="*/ 27210 w 1933226"/>
              <a:gd name="T59" fmla="*/ 9092 h 2414746"/>
              <a:gd name="T60" fmla="*/ 23767 w 1933226"/>
              <a:gd name="T61" fmla="*/ 4360 h 2414746"/>
              <a:gd name="T62" fmla="*/ 20324 w 1933226"/>
              <a:gd name="T63" fmla="*/ 4360 h 2414746"/>
              <a:gd name="T64" fmla="*/ 17311 w 1933226"/>
              <a:gd name="T65" fmla="*/ 6511 h 2414746"/>
              <a:gd name="T66" fmla="*/ 17311 w 1933226"/>
              <a:gd name="T67" fmla="*/ 10813 h 2414746"/>
              <a:gd name="T68" fmla="*/ 19033 w 1933226"/>
              <a:gd name="T69" fmla="*/ 19416 h 2414746"/>
              <a:gd name="T70" fmla="*/ 19033 w 1933226"/>
              <a:gd name="T71" fmla="*/ 28879 h 2414746"/>
              <a:gd name="T72" fmla="*/ 22045 w 1933226"/>
              <a:gd name="T73" fmla="*/ 46945 h 2414746"/>
              <a:gd name="T74" fmla="*/ 10425 w 1933226"/>
              <a:gd name="T75" fmla="*/ 42643 h 2414746"/>
              <a:gd name="T76" fmla="*/ 957 w 1933226"/>
              <a:gd name="T77" fmla="*/ 45654 h 2414746"/>
              <a:gd name="T78" fmla="*/ 957 w 1933226"/>
              <a:gd name="T79" fmla="*/ 50816 h 2414746"/>
              <a:gd name="T80" fmla="*/ 6551 w 1933226"/>
              <a:gd name="T81" fmla="*/ 53397 h 2414746"/>
              <a:gd name="T82" fmla="*/ 14729 w 1933226"/>
              <a:gd name="T83" fmla="*/ 54257 h 2414746"/>
              <a:gd name="T84" fmla="*/ 20324 w 1933226"/>
              <a:gd name="T85" fmla="*/ 62000 h 2414746"/>
              <a:gd name="T86" fmla="*/ 23767 w 1933226"/>
              <a:gd name="T87" fmla="*/ 69743 h 2414746"/>
              <a:gd name="T88" fmla="*/ 27210 w 1933226"/>
              <a:gd name="T89" fmla="*/ 81356 h 24147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33226" h="2414746">
                <a:moveTo>
                  <a:pt x="1615726" y="2414746"/>
                </a:moveTo>
                <a:cubicBezTo>
                  <a:pt x="1678167" y="2273987"/>
                  <a:pt x="1740609" y="2133229"/>
                  <a:pt x="1780826" y="2033746"/>
                </a:cubicBezTo>
                <a:cubicBezTo>
                  <a:pt x="1821043" y="1934263"/>
                  <a:pt x="1846443" y="1923679"/>
                  <a:pt x="1857026" y="1817846"/>
                </a:cubicBezTo>
                <a:cubicBezTo>
                  <a:pt x="1867609" y="1712013"/>
                  <a:pt x="1831626" y="1565963"/>
                  <a:pt x="1844326" y="1398746"/>
                </a:cubicBezTo>
                <a:cubicBezTo>
                  <a:pt x="1857026" y="1231529"/>
                  <a:pt x="1918409" y="954246"/>
                  <a:pt x="1933226" y="814546"/>
                </a:cubicBezTo>
                <a:cubicBezTo>
                  <a:pt x="1948043" y="674846"/>
                  <a:pt x="1948043" y="621929"/>
                  <a:pt x="1933226" y="560546"/>
                </a:cubicBezTo>
                <a:cubicBezTo>
                  <a:pt x="1918409" y="499163"/>
                  <a:pt x="1876076" y="442013"/>
                  <a:pt x="1844326" y="446246"/>
                </a:cubicBezTo>
                <a:cubicBezTo>
                  <a:pt x="1812576" y="450479"/>
                  <a:pt x="1774476" y="511863"/>
                  <a:pt x="1742726" y="585946"/>
                </a:cubicBezTo>
                <a:cubicBezTo>
                  <a:pt x="1710976" y="660029"/>
                  <a:pt x="1683459" y="791263"/>
                  <a:pt x="1653826" y="890746"/>
                </a:cubicBezTo>
                <a:cubicBezTo>
                  <a:pt x="1624193" y="990229"/>
                  <a:pt x="1575509" y="1201896"/>
                  <a:pt x="1564926" y="1182846"/>
                </a:cubicBezTo>
                <a:cubicBezTo>
                  <a:pt x="1554343" y="1163796"/>
                  <a:pt x="1579743" y="890746"/>
                  <a:pt x="1590326" y="776446"/>
                </a:cubicBezTo>
                <a:cubicBezTo>
                  <a:pt x="1600909" y="662146"/>
                  <a:pt x="1628426" y="497046"/>
                  <a:pt x="1628426" y="497046"/>
                </a:cubicBezTo>
                <a:cubicBezTo>
                  <a:pt x="1641126" y="403913"/>
                  <a:pt x="1687693" y="285379"/>
                  <a:pt x="1666526" y="217646"/>
                </a:cubicBezTo>
                <a:cubicBezTo>
                  <a:pt x="1645359" y="149913"/>
                  <a:pt x="1552226" y="84296"/>
                  <a:pt x="1501426" y="90646"/>
                </a:cubicBezTo>
                <a:cubicBezTo>
                  <a:pt x="1450626" y="96996"/>
                  <a:pt x="1385009" y="188013"/>
                  <a:pt x="1361726" y="255746"/>
                </a:cubicBezTo>
                <a:cubicBezTo>
                  <a:pt x="1338443" y="323479"/>
                  <a:pt x="1376543" y="376396"/>
                  <a:pt x="1361726" y="497046"/>
                </a:cubicBezTo>
                <a:cubicBezTo>
                  <a:pt x="1346909" y="617696"/>
                  <a:pt x="1296109" y="878046"/>
                  <a:pt x="1272826" y="979646"/>
                </a:cubicBezTo>
                <a:cubicBezTo>
                  <a:pt x="1249543" y="1081246"/>
                  <a:pt x="1230493" y="1134163"/>
                  <a:pt x="1222026" y="1106646"/>
                </a:cubicBezTo>
                <a:cubicBezTo>
                  <a:pt x="1213559" y="1079129"/>
                  <a:pt x="1222026" y="814546"/>
                  <a:pt x="1222026" y="814546"/>
                </a:cubicBezTo>
                <a:lnTo>
                  <a:pt x="1222026" y="370046"/>
                </a:lnTo>
                <a:cubicBezTo>
                  <a:pt x="1222026" y="247279"/>
                  <a:pt x="1238959" y="139329"/>
                  <a:pt x="1222026" y="77946"/>
                </a:cubicBezTo>
                <a:cubicBezTo>
                  <a:pt x="1205093" y="16563"/>
                  <a:pt x="1160643" y="8096"/>
                  <a:pt x="1120426" y="1746"/>
                </a:cubicBezTo>
                <a:cubicBezTo>
                  <a:pt x="1080209" y="-4604"/>
                  <a:pt x="1004009" y="5979"/>
                  <a:pt x="980726" y="39846"/>
                </a:cubicBezTo>
                <a:cubicBezTo>
                  <a:pt x="957443" y="73713"/>
                  <a:pt x="980726" y="204946"/>
                  <a:pt x="980726" y="204946"/>
                </a:cubicBezTo>
                <a:lnTo>
                  <a:pt x="980726" y="522446"/>
                </a:lnTo>
                <a:cubicBezTo>
                  <a:pt x="980726" y="640979"/>
                  <a:pt x="987076" y="818779"/>
                  <a:pt x="980726" y="916146"/>
                </a:cubicBezTo>
                <a:cubicBezTo>
                  <a:pt x="974376" y="1013513"/>
                  <a:pt x="961676" y="1115113"/>
                  <a:pt x="942626" y="1106646"/>
                </a:cubicBezTo>
                <a:cubicBezTo>
                  <a:pt x="923576" y="1098179"/>
                  <a:pt x="885476" y="971179"/>
                  <a:pt x="866426" y="865346"/>
                </a:cubicBezTo>
                <a:cubicBezTo>
                  <a:pt x="847376" y="759513"/>
                  <a:pt x="838909" y="571129"/>
                  <a:pt x="828326" y="471646"/>
                </a:cubicBezTo>
                <a:cubicBezTo>
                  <a:pt x="817743" y="372163"/>
                  <a:pt x="824093" y="325596"/>
                  <a:pt x="802926" y="268446"/>
                </a:cubicBezTo>
                <a:cubicBezTo>
                  <a:pt x="781759" y="211296"/>
                  <a:pt x="735193" y="152029"/>
                  <a:pt x="701326" y="128746"/>
                </a:cubicBezTo>
                <a:cubicBezTo>
                  <a:pt x="667459" y="105463"/>
                  <a:pt x="631476" y="118163"/>
                  <a:pt x="599726" y="128746"/>
                </a:cubicBezTo>
                <a:cubicBezTo>
                  <a:pt x="567976" y="139329"/>
                  <a:pt x="525643" y="160496"/>
                  <a:pt x="510826" y="192246"/>
                </a:cubicBezTo>
                <a:cubicBezTo>
                  <a:pt x="496009" y="223996"/>
                  <a:pt x="502359" y="255746"/>
                  <a:pt x="510826" y="319246"/>
                </a:cubicBezTo>
                <a:cubicBezTo>
                  <a:pt x="519293" y="382746"/>
                  <a:pt x="553159" y="484346"/>
                  <a:pt x="561626" y="573246"/>
                </a:cubicBezTo>
                <a:cubicBezTo>
                  <a:pt x="570093" y="662146"/>
                  <a:pt x="546809" y="717179"/>
                  <a:pt x="561626" y="852646"/>
                </a:cubicBezTo>
                <a:cubicBezTo>
                  <a:pt x="576443" y="988113"/>
                  <a:pt x="692859" y="1318313"/>
                  <a:pt x="650526" y="1386046"/>
                </a:cubicBezTo>
                <a:cubicBezTo>
                  <a:pt x="608193" y="1453779"/>
                  <a:pt x="411343" y="1265396"/>
                  <a:pt x="307626" y="1259046"/>
                </a:cubicBezTo>
                <a:cubicBezTo>
                  <a:pt x="203909" y="1252696"/>
                  <a:pt x="74793" y="1307729"/>
                  <a:pt x="28226" y="1347946"/>
                </a:cubicBezTo>
                <a:cubicBezTo>
                  <a:pt x="-18341" y="1388163"/>
                  <a:pt x="709" y="1462246"/>
                  <a:pt x="28226" y="1500346"/>
                </a:cubicBezTo>
                <a:cubicBezTo>
                  <a:pt x="55743" y="1538446"/>
                  <a:pt x="125593" y="1559613"/>
                  <a:pt x="193326" y="1576546"/>
                </a:cubicBezTo>
                <a:cubicBezTo>
                  <a:pt x="261059" y="1593479"/>
                  <a:pt x="366893" y="1559613"/>
                  <a:pt x="434626" y="1601946"/>
                </a:cubicBezTo>
                <a:cubicBezTo>
                  <a:pt x="502359" y="1644279"/>
                  <a:pt x="555276" y="1754346"/>
                  <a:pt x="599726" y="1830546"/>
                </a:cubicBezTo>
                <a:cubicBezTo>
                  <a:pt x="644176" y="1906746"/>
                  <a:pt x="667459" y="1963896"/>
                  <a:pt x="701326" y="2059146"/>
                </a:cubicBezTo>
                <a:cubicBezTo>
                  <a:pt x="735193" y="2154396"/>
                  <a:pt x="802926" y="2402046"/>
                  <a:pt x="802926" y="2402046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6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62.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259" y="94225"/>
            <a:ext cx="6081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9: </a:t>
            </a:r>
            <a:r>
              <a:rPr lang="en-US" sz="2000" dirty="0" smtClean="0">
                <a:latin typeface="Times New Roman"/>
                <a:cs typeface="Times New Roman"/>
              </a:rPr>
              <a:t>Determine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down the axis </a:t>
            </a:r>
            <a:r>
              <a:rPr lang="en-US" sz="2000" dirty="0" smtClean="0">
                <a:latin typeface="Times New Roman"/>
                <a:cs typeface="Times New Roman"/>
              </a:rPr>
              <a:t>of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current-carrying coil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(a solenoid), where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number of turns per unit length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the coil (see cross-section</a:t>
            </a:r>
            <a:r>
              <a:rPr lang="en-US" sz="2000" dirty="0" smtClean="0">
                <a:latin typeface="Times New Roman"/>
                <a:cs typeface="Times New Roman"/>
              </a:rPr>
              <a:t>).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84" name="Text Box 2"/>
          <p:cNvSpPr txBox="1">
            <a:spLocks noChangeArrowheads="1"/>
          </p:cNvSpPr>
          <p:nvPr/>
        </p:nvSpPr>
        <p:spPr bwMode="auto">
          <a:xfrm>
            <a:off x="660312" y="1669263"/>
            <a:ext cx="4767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--The paths perpendicular </a:t>
            </a:r>
            <a:r>
              <a:rPr lang="en-US" sz="2000" dirty="0" smtClean="0">
                <a:latin typeface="Times New Roman"/>
                <a:cs typeface="Times New Roman"/>
              </a:rPr>
              <a:t>to the coil will experience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zero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343393" y="1968343"/>
            <a:ext cx="2510260" cy="1601173"/>
            <a:chOff x="5626100" y="370424"/>
            <a:chExt cx="2510260" cy="1601173"/>
          </a:xfrm>
        </p:grpSpPr>
        <p:sp>
          <p:nvSpPr>
            <p:cNvPr id="5" name="Freeform 4"/>
            <p:cNvSpPr/>
            <p:nvPr/>
          </p:nvSpPr>
          <p:spPr>
            <a:xfrm>
              <a:off x="562610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 rot="560008">
              <a:off x="580273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60008">
              <a:off x="562623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82295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60008">
              <a:off x="599958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60008">
              <a:off x="582308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01980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560008">
              <a:off x="619643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560008">
              <a:off x="601993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21665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560008">
              <a:off x="639328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560008">
              <a:off x="621678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41350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560008">
              <a:off x="659013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rot="560008">
              <a:off x="641363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61035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560008">
              <a:off x="678698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rot="560008">
              <a:off x="661048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80720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560008">
              <a:off x="698383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 rot="560008">
              <a:off x="680733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00405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560008">
              <a:off x="718068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 rot="560008">
              <a:off x="700418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20090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 rot="560008">
              <a:off x="737753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560008">
              <a:off x="720103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39775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rot="560008">
              <a:off x="757438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560008">
              <a:off x="739788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59460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560008">
              <a:off x="777123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560008">
              <a:off x="759473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79145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560008">
              <a:off x="796808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rot="560008">
              <a:off x="779158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822950" y="385309"/>
              <a:ext cx="132569" cy="132569"/>
              <a:chOff x="5822950" y="385309"/>
              <a:chExt cx="132569" cy="132569"/>
            </a:xfrm>
          </p:grpSpPr>
          <p:cxnSp>
            <p:nvCxnSpPr>
              <p:cNvPr id="23" name="Straight Connector 22"/>
              <p:cNvCxnSpPr>
                <a:stCxn id="3" idx="1"/>
                <a:endCxn id="3" idx="5"/>
              </p:cNvCxnSpPr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6021913" y="385321"/>
              <a:ext cx="132569" cy="132569"/>
              <a:chOff x="5822950" y="385309"/>
              <a:chExt cx="132569" cy="132569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/>
            <p:cNvGrpSpPr/>
            <p:nvPr/>
          </p:nvGrpSpPr>
          <p:grpSpPr>
            <a:xfrm>
              <a:off x="6212410" y="385333"/>
              <a:ext cx="132569" cy="132569"/>
              <a:chOff x="5822950" y="385309"/>
              <a:chExt cx="132569" cy="132569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6411373" y="385345"/>
              <a:ext cx="132569" cy="132569"/>
              <a:chOff x="5822950" y="385309"/>
              <a:chExt cx="132569" cy="132569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6610336" y="385357"/>
              <a:ext cx="132569" cy="132569"/>
              <a:chOff x="5822950" y="385309"/>
              <a:chExt cx="132569" cy="132569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6809299" y="385369"/>
              <a:ext cx="132569" cy="132569"/>
              <a:chOff x="5822950" y="385309"/>
              <a:chExt cx="132569" cy="132569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>
              <a:off x="7008262" y="385381"/>
              <a:ext cx="132569" cy="132569"/>
              <a:chOff x="5822950" y="385309"/>
              <a:chExt cx="132569" cy="132569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7202992" y="385393"/>
              <a:ext cx="132569" cy="132569"/>
              <a:chOff x="5822950" y="385309"/>
              <a:chExt cx="132569" cy="132569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7397722" y="385405"/>
              <a:ext cx="132569" cy="132569"/>
              <a:chOff x="5822950" y="385309"/>
              <a:chExt cx="132569" cy="132569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7592452" y="385417"/>
              <a:ext cx="132569" cy="132569"/>
              <a:chOff x="5822950" y="385309"/>
              <a:chExt cx="132569" cy="132569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7791415" y="385429"/>
              <a:ext cx="132569" cy="132569"/>
              <a:chOff x="5822950" y="385309"/>
              <a:chExt cx="132569" cy="132569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/>
            <p:cNvGrpSpPr/>
            <p:nvPr/>
          </p:nvGrpSpPr>
          <p:grpSpPr>
            <a:xfrm>
              <a:off x="7990378" y="385441"/>
              <a:ext cx="132569" cy="132569"/>
              <a:chOff x="5822950" y="385309"/>
              <a:chExt cx="132569" cy="132569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57" name="Object 1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3259678"/>
                </p:ext>
              </p:extLst>
            </p:nvPr>
          </p:nvGraphicFramePr>
          <p:xfrm>
            <a:off x="564145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397" name="Equation" r:id="rId4" imgW="88900" imgH="114300" progId="Equation.DSMT4">
                    <p:embed/>
                  </p:oleObj>
                </mc:Choice>
                <mc:Fallback>
                  <p:oleObj name="Equation" r:id="rId4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4145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5019762"/>
                </p:ext>
              </p:extLst>
            </p:nvPr>
          </p:nvGraphicFramePr>
          <p:xfrm>
            <a:off x="5841484" y="1785859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398" name="Equation" r:id="rId6" imgW="88900" imgH="114300" progId="Equation.DSMT4">
                    <p:embed/>
                  </p:oleObj>
                </mc:Choice>
                <mc:Fallback>
                  <p:oleObj name="Equation" r:id="rId6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841484" y="1785859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" name="Object 1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4929294"/>
                </p:ext>
              </p:extLst>
            </p:nvPr>
          </p:nvGraphicFramePr>
          <p:xfrm>
            <a:off x="603515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399" name="Equation" r:id="rId7" imgW="88900" imgH="114300" progId="Equation.DSMT4">
                    <p:embed/>
                  </p:oleObj>
                </mc:Choice>
                <mc:Fallback>
                  <p:oleObj name="Equation" r:id="rId7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3515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1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2626054"/>
                </p:ext>
              </p:extLst>
            </p:nvPr>
          </p:nvGraphicFramePr>
          <p:xfrm>
            <a:off x="623200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00" name="Equation" r:id="rId8" imgW="88900" imgH="114300" progId="Equation.DSMT4">
                    <p:embed/>
                  </p:oleObj>
                </mc:Choice>
                <mc:Fallback>
                  <p:oleObj name="Equation" r:id="rId8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23200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" name="Object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956348"/>
                </p:ext>
              </p:extLst>
            </p:nvPr>
          </p:nvGraphicFramePr>
          <p:xfrm>
            <a:off x="642885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01" name="Equation" r:id="rId9" imgW="88900" imgH="114300" progId="Equation.DSMT4">
                    <p:embed/>
                  </p:oleObj>
                </mc:Choice>
                <mc:Fallback>
                  <p:oleObj name="Equation" r:id="rId9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42885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" name="Object 1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0764859"/>
                </p:ext>
              </p:extLst>
            </p:nvPr>
          </p:nvGraphicFramePr>
          <p:xfrm>
            <a:off x="662570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02" name="Equation" r:id="rId10" imgW="88900" imgH="114300" progId="Equation.DSMT4">
                    <p:embed/>
                  </p:oleObj>
                </mc:Choice>
                <mc:Fallback>
                  <p:oleObj name="Equation" r:id="rId10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2570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" name="Object 1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0779553"/>
                </p:ext>
              </p:extLst>
            </p:nvPr>
          </p:nvGraphicFramePr>
          <p:xfrm>
            <a:off x="682255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03" name="Equation" r:id="rId11" imgW="88900" imgH="114300" progId="Equation.DSMT4">
                    <p:embed/>
                  </p:oleObj>
                </mc:Choice>
                <mc:Fallback>
                  <p:oleObj name="Equation" r:id="rId11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82255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" name="Object 1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0062630"/>
                </p:ext>
              </p:extLst>
            </p:nvPr>
          </p:nvGraphicFramePr>
          <p:xfrm>
            <a:off x="7022584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04" name="Equation" r:id="rId12" imgW="88900" imgH="114300" progId="Equation.DSMT4">
                    <p:embed/>
                  </p:oleObj>
                </mc:Choice>
                <mc:Fallback>
                  <p:oleObj name="Equation" r:id="rId12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022584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" name="Object 1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9709522"/>
                </p:ext>
              </p:extLst>
            </p:nvPr>
          </p:nvGraphicFramePr>
          <p:xfrm>
            <a:off x="7219434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05" name="Equation" r:id="rId13" imgW="88900" imgH="114300" progId="Equation.DSMT4">
                    <p:embed/>
                  </p:oleObj>
                </mc:Choice>
                <mc:Fallback>
                  <p:oleObj name="Equation" r:id="rId13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19434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" name="Object 1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3735510"/>
                </p:ext>
              </p:extLst>
            </p:nvPr>
          </p:nvGraphicFramePr>
          <p:xfrm>
            <a:off x="7416284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06" name="Equation" r:id="rId14" imgW="88900" imgH="114300" progId="Equation.DSMT4">
                    <p:embed/>
                  </p:oleObj>
                </mc:Choice>
                <mc:Fallback>
                  <p:oleObj name="Equation" r:id="rId14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416284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" name="Object 1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2610992"/>
                </p:ext>
              </p:extLst>
            </p:nvPr>
          </p:nvGraphicFramePr>
          <p:xfrm>
            <a:off x="760995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07" name="Equation" r:id="rId15" imgW="88900" imgH="114300" progId="Equation.DSMT4">
                    <p:embed/>
                  </p:oleObj>
                </mc:Choice>
                <mc:Fallback>
                  <p:oleObj name="Equation" r:id="rId15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0995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" name="Object 1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7163871"/>
                </p:ext>
              </p:extLst>
            </p:nvPr>
          </p:nvGraphicFramePr>
          <p:xfrm>
            <a:off x="780680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08" name="Equation" r:id="rId16" imgW="88900" imgH="114300" progId="Equation.DSMT4">
                    <p:embed/>
                  </p:oleObj>
                </mc:Choice>
                <mc:Fallback>
                  <p:oleObj name="Equation" r:id="rId16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80680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7139802" y="546100"/>
            <a:ext cx="936625" cy="2209800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 Box 2"/>
          <p:cNvSpPr txBox="1">
            <a:spLocks noChangeArrowheads="1"/>
          </p:cNvSpPr>
          <p:nvPr/>
        </p:nvSpPr>
        <p:spPr bwMode="auto">
          <a:xfrm>
            <a:off x="660313" y="2366260"/>
            <a:ext cx="4597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--The path outside </a:t>
            </a:r>
            <a:r>
              <a:rPr lang="en-US" sz="2000" dirty="0" smtClean="0">
                <a:latin typeface="Times New Roman"/>
                <a:cs typeface="Times New Roman"/>
              </a:rPr>
              <a:t>the coil is far enough out so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 essentially zero</a:t>
            </a:r>
            <a:r>
              <a:rPr lang="en-US" sz="2000" dirty="0" smtClean="0">
                <a:latin typeface="Times New Roman"/>
                <a:cs typeface="Times New Roman"/>
              </a:rPr>
              <a:t>;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70" name="Text Box 2"/>
          <p:cNvSpPr txBox="1">
            <a:spLocks noChangeArrowheads="1"/>
          </p:cNvSpPr>
          <p:nvPr/>
        </p:nvSpPr>
        <p:spPr bwMode="auto">
          <a:xfrm>
            <a:off x="660312" y="3028022"/>
            <a:ext cx="4767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--The path inside </a:t>
            </a:r>
            <a:r>
              <a:rPr lang="en-US" sz="2000" dirty="0" smtClean="0">
                <a:latin typeface="Times New Roman"/>
                <a:cs typeface="Times New Roman"/>
              </a:rPr>
              <a:t>the coil experiences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non-zero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71" name="Objec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394293"/>
              </p:ext>
            </p:extLst>
          </p:nvPr>
        </p:nvGraphicFramePr>
        <p:xfrm>
          <a:off x="8121740" y="3569516"/>
          <a:ext cx="347524" cy="34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09" name="Equation" r:id="rId17" imgW="203200" imgH="203200" progId="Equation.DSMT4">
                  <p:embed/>
                </p:oleObj>
              </mc:Choice>
              <mc:Fallback>
                <p:oleObj name="Equation" r:id="rId17" imgW="203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21740" y="3569516"/>
                        <a:ext cx="347524" cy="349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2" name="Group 181"/>
          <p:cNvGrpSpPr/>
          <p:nvPr/>
        </p:nvGrpSpPr>
        <p:grpSpPr>
          <a:xfrm>
            <a:off x="7440950" y="457225"/>
            <a:ext cx="434401" cy="177750"/>
            <a:chOff x="7212350" y="457225"/>
            <a:chExt cx="434401" cy="177750"/>
          </a:xfrm>
        </p:grpSpPr>
        <p:grpSp>
          <p:nvGrpSpPr>
            <p:cNvPr id="176" name="Group 175"/>
            <p:cNvGrpSpPr/>
            <p:nvPr/>
          </p:nvGrpSpPr>
          <p:grpSpPr>
            <a:xfrm>
              <a:off x="7378463" y="457225"/>
              <a:ext cx="268288" cy="177750"/>
              <a:chOff x="7114402" y="457225"/>
              <a:chExt cx="268288" cy="177750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7117577" y="457225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V="1">
                <a:off x="7114402" y="546100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Straight Connector 179"/>
            <p:cNvCxnSpPr/>
            <p:nvPr/>
          </p:nvCxnSpPr>
          <p:spPr>
            <a:xfrm>
              <a:off x="7212350" y="546100"/>
              <a:ext cx="431685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 rot="5400000">
            <a:off x="7860584" y="1368451"/>
            <a:ext cx="431685" cy="177750"/>
            <a:chOff x="7212350" y="457225"/>
            <a:chExt cx="431685" cy="177750"/>
          </a:xfrm>
        </p:grpSpPr>
        <p:grpSp>
          <p:nvGrpSpPr>
            <p:cNvPr id="186" name="Group 185"/>
            <p:cNvGrpSpPr/>
            <p:nvPr/>
          </p:nvGrpSpPr>
          <p:grpSpPr>
            <a:xfrm>
              <a:off x="7378463" y="457225"/>
              <a:ext cx="265113" cy="177750"/>
              <a:chOff x="7114402" y="457225"/>
              <a:chExt cx="265113" cy="177750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7114402" y="457225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V="1">
                <a:off x="7114402" y="546100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Straight Connector 186"/>
            <p:cNvCxnSpPr/>
            <p:nvPr/>
          </p:nvCxnSpPr>
          <p:spPr>
            <a:xfrm>
              <a:off x="7212350" y="546100"/>
              <a:ext cx="431685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/>
          <p:cNvGrpSpPr/>
          <p:nvPr/>
        </p:nvGrpSpPr>
        <p:grpSpPr>
          <a:xfrm rot="16200000">
            <a:off x="6923960" y="1367992"/>
            <a:ext cx="431685" cy="177750"/>
            <a:chOff x="7212350" y="457225"/>
            <a:chExt cx="431685" cy="177750"/>
          </a:xfrm>
        </p:grpSpPr>
        <p:grpSp>
          <p:nvGrpSpPr>
            <p:cNvPr id="191" name="Group 190"/>
            <p:cNvGrpSpPr/>
            <p:nvPr/>
          </p:nvGrpSpPr>
          <p:grpSpPr>
            <a:xfrm>
              <a:off x="7378463" y="457225"/>
              <a:ext cx="265113" cy="177750"/>
              <a:chOff x="7114402" y="457225"/>
              <a:chExt cx="265113" cy="177750"/>
            </a:xfrm>
          </p:grpSpPr>
          <p:cxnSp>
            <p:nvCxnSpPr>
              <p:cNvPr id="193" name="Straight Connector 192"/>
              <p:cNvCxnSpPr/>
              <p:nvPr/>
            </p:nvCxnSpPr>
            <p:spPr>
              <a:xfrm>
                <a:off x="7114402" y="457225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V="1">
                <a:off x="7114402" y="546100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Straight Connector 191"/>
            <p:cNvCxnSpPr/>
            <p:nvPr/>
          </p:nvCxnSpPr>
          <p:spPr>
            <a:xfrm>
              <a:off x="7212350" y="546100"/>
              <a:ext cx="431685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/>
          <p:cNvGrpSpPr/>
          <p:nvPr/>
        </p:nvGrpSpPr>
        <p:grpSpPr>
          <a:xfrm rot="10800000">
            <a:off x="7315725" y="2667025"/>
            <a:ext cx="431685" cy="177750"/>
            <a:chOff x="7212350" y="457225"/>
            <a:chExt cx="431685" cy="177750"/>
          </a:xfrm>
        </p:grpSpPr>
        <p:grpSp>
          <p:nvGrpSpPr>
            <p:cNvPr id="196" name="Group 195"/>
            <p:cNvGrpSpPr/>
            <p:nvPr/>
          </p:nvGrpSpPr>
          <p:grpSpPr>
            <a:xfrm>
              <a:off x="7378463" y="457225"/>
              <a:ext cx="265113" cy="177750"/>
              <a:chOff x="7114402" y="457225"/>
              <a:chExt cx="265113" cy="177750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7114402" y="457225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V="1">
                <a:off x="7114402" y="546100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7" name="Straight Connector 196"/>
            <p:cNvCxnSpPr/>
            <p:nvPr/>
          </p:nvCxnSpPr>
          <p:spPr>
            <a:xfrm>
              <a:off x="7212350" y="546100"/>
              <a:ext cx="431685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2" name="Object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813443"/>
              </p:ext>
            </p:extLst>
          </p:nvPr>
        </p:nvGraphicFramePr>
        <p:xfrm>
          <a:off x="6637379" y="1201738"/>
          <a:ext cx="3698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10" name="Equation" r:id="rId19" imgW="215900" imgH="203200" progId="Equation.DSMT4">
                  <p:embed/>
                </p:oleObj>
              </mc:Choice>
              <mc:Fallback>
                <p:oleObj name="Equation" r:id="rId19" imgW="215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37379" y="1201738"/>
                        <a:ext cx="369887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c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95457"/>
              </p:ext>
            </p:extLst>
          </p:nvPr>
        </p:nvGraphicFramePr>
        <p:xfrm>
          <a:off x="7417952" y="106388"/>
          <a:ext cx="3698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11" name="Equation" r:id="rId21" imgW="215900" imgH="203200" progId="Equation.DSMT4">
                  <p:embed/>
                </p:oleObj>
              </mc:Choice>
              <mc:Fallback>
                <p:oleObj name="Equation" r:id="rId21" imgW="215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17952" y="106388"/>
                        <a:ext cx="369887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" name="Object 2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916798"/>
              </p:ext>
            </p:extLst>
          </p:nvPr>
        </p:nvGraphicFramePr>
        <p:xfrm>
          <a:off x="8202936" y="1321873"/>
          <a:ext cx="3698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12" name="Equation" r:id="rId23" imgW="215900" imgH="203200" progId="Equation.DSMT4">
                  <p:embed/>
                </p:oleObj>
              </mc:Choice>
              <mc:Fallback>
                <p:oleObj name="Equation" r:id="rId23" imgW="215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202936" y="1321873"/>
                        <a:ext cx="369887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3" name="Group 232"/>
          <p:cNvGrpSpPr/>
          <p:nvPr/>
        </p:nvGrpSpPr>
        <p:grpSpPr>
          <a:xfrm>
            <a:off x="2091919" y="4040602"/>
            <a:ext cx="6827838" cy="2471738"/>
            <a:chOff x="974725" y="3837402"/>
            <a:chExt cx="6827838" cy="2471738"/>
          </a:xfrm>
        </p:grpSpPr>
        <p:graphicFrame>
          <p:nvGraphicFramePr>
            <p:cNvPr id="215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6635856"/>
                </p:ext>
              </p:extLst>
            </p:nvPr>
          </p:nvGraphicFramePr>
          <p:xfrm>
            <a:off x="974725" y="3837402"/>
            <a:ext cx="6827838" cy="2471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13" name="Equation" r:id="rId25" imgW="3987800" imgH="1447800" progId="Equation.DSMT4">
                    <p:embed/>
                  </p:oleObj>
                </mc:Choice>
                <mc:Fallback>
                  <p:oleObj name="Equation" r:id="rId25" imgW="3987800" imgH="144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4725" y="3837402"/>
                          <a:ext cx="6827838" cy="2471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6" name="Straight Arrow Connector 135"/>
            <p:cNvCxnSpPr>
              <a:cxnSpLocks noChangeShapeType="1"/>
            </p:cNvCxnSpPr>
            <p:nvPr/>
          </p:nvCxnSpPr>
          <p:spPr bwMode="auto">
            <a:xfrm rot="5400000" flipH="1" flipV="1">
              <a:off x="1959015" y="4941301"/>
              <a:ext cx="533400" cy="5334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" name="Straight Arrow Connector 142"/>
            <p:cNvCxnSpPr>
              <a:cxnSpLocks noChangeShapeType="1"/>
            </p:cNvCxnSpPr>
            <p:nvPr/>
          </p:nvCxnSpPr>
          <p:spPr bwMode="auto">
            <a:xfrm flipV="1">
              <a:off x="2895600" y="4969082"/>
              <a:ext cx="349638" cy="40301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220" name="Object 2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4251196"/>
                </p:ext>
              </p:extLst>
            </p:nvPr>
          </p:nvGraphicFramePr>
          <p:xfrm>
            <a:off x="3245238" y="4814508"/>
            <a:ext cx="17145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14" name="Equation" r:id="rId27" imgW="127000" imgH="152400" progId="Equation.DSMT4">
                    <p:embed/>
                  </p:oleObj>
                </mc:Choice>
                <mc:Fallback>
                  <p:oleObj name="Equation" r:id="rId27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245238" y="4814508"/>
                          <a:ext cx="171450" cy="207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3" name="Object 2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9468042"/>
                </p:ext>
              </p:extLst>
            </p:nvPr>
          </p:nvGraphicFramePr>
          <p:xfrm>
            <a:off x="2479715" y="4773820"/>
            <a:ext cx="136525" cy="207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15" name="Equation" r:id="rId29" imgW="101600" imgH="152400" progId="Equation.DSMT4">
                    <p:embed/>
                  </p:oleObj>
                </mc:Choice>
                <mc:Fallback>
                  <p:oleObj name="Equation" r:id="rId29" imgW="1016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2479715" y="4773820"/>
                          <a:ext cx="136525" cy="207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6" name="Straight Arrow Connector 142"/>
            <p:cNvCxnSpPr>
              <a:cxnSpLocks noChangeShapeType="1"/>
            </p:cNvCxnSpPr>
            <p:nvPr/>
          </p:nvCxnSpPr>
          <p:spPr bwMode="auto">
            <a:xfrm flipV="1">
              <a:off x="3987800" y="4971671"/>
              <a:ext cx="349638" cy="40301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227" name="Object 2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725307"/>
                </p:ext>
              </p:extLst>
            </p:nvPr>
          </p:nvGraphicFramePr>
          <p:xfrm>
            <a:off x="4337438" y="4817097"/>
            <a:ext cx="17145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16" name="Equation" r:id="rId31" imgW="127000" imgH="152400" progId="Equation.DSMT4">
                    <p:embed/>
                  </p:oleObj>
                </mc:Choice>
                <mc:Fallback>
                  <p:oleObj name="Equation" r:id="rId31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4337438" y="4817097"/>
                          <a:ext cx="171450" cy="207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8" name="Straight Arrow Connector 142"/>
            <p:cNvCxnSpPr>
              <a:cxnSpLocks noChangeShapeType="1"/>
            </p:cNvCxnSpPr>
            <p:nvPr/>
          </p:nvCxnSpPr>
          <p:spPr bwMode="auto">
            <a:xfrm flipV="1">
              <a:off x="5499100" y="4986960"/>
              <a:ext cx="349638" cy="40301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229" name="Object 2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0161677"/>
                </p:ext>
              </p:extLst>
            </p:nvPr>
          </p:nvGraphicFramePr>
          <p:xfrm>
            <a:off x="5848738" y="4832386"/>
            <a:ext cx="17145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17" name="Equation" r:id="rId32" imgW="127000" imgH="152400" progId="Equation.DSMT4">
                    <p:embed/>
                  </p:oleObj>
                </mc:Choice>
                <mc:Fallback>
                  <p:oleObj name="Equation" r:id="rId32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848738" y="4832386"/>
                          <a:ext cx="171450" cy="207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1" name="Straight Connector 230"/>
            <p:cNvCxnSpPr/>
            <p:nvPr/>
          </p:nvCxnSpPr>
          <p:spPr>
            <a:xfrm flipV="1">
              <a:off x="3848100" y="5487401"/>
              <a:ext cx="279400" cy="443499"/>
            </a:xfrm>
            <a:prstGeom prst="line">
              <a:avLst/>
            </a:pr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V="1">
              <a:off x="4927600" y="5487401"/>
              <a:ext cx="279400" cy="443499"/>
            </a:xfrm>
            <a:prstGeom prst="line">
              <a:avLst/>
            </a:pr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Straight Arrow Connector 234"/>
          <p:cNvCxnSpPr/>
          <p:nvPr/>
        </p:nvCxnSpPr>
        <p:spPr>
          <a:xfrm flipH="1" flipV="1">
            <a:off x="6473825" y="2614484"/>
            <a:ext cx="2199503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 flipH="1" flipV="1">
            <a:off x="6432550" y="2893756"/>
            <a:ext cx="2208728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 flipH="1">
            <a:off x="6403975" y="3173136"/>
            <a:ext cx="218096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H="1" flipV="1">
            <a:off x="6523852" y="2335278"/>
            <a:ext cx="2198345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Freeform 204"/>
          <p:cNvSpPr/>
          <p:nvPr/>
        </p:nvSpPr>
        <p:spPr>
          <a:xfrm>
            <a:off x="7439410" y="2768600"/>
            <a:ext cx="688590" cy="876300"/>
          </a:xfrm>
          <a:custGeom>
            <a:avLst/>
            <a:gdLst>
              <a:gd name="connsiteX0" fmla="*/ 129790 w 688590"/>
              <a:gd name="connsiteY0" fmla="*/ 0 h 876300"/>
              <a:gd name="connsiteX1" fmla="*/ 434590 w 688590"/>
              <a:gd name="connsiteY1" fmla="*/ 342900 h 876300"/>
              <a:gd name="connsiteX2" fmla="*/ 2790 w 688590"/>
              <a:gd name="connsiteY2" fmla="*/ 317500 h 876300"/>
              <a:gd name="connsiteX3" fmla="*/ 688590 w 688590"/>
              <a:gd name="connsiteY3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590" h="876300">
                <a:moveTo>
                  <a:pt x="129790" y="0"/>
                </a:moveTo>
                <a:cubicBezTo>
                  <a:pt x="292773" y="144991"/>
                  <a:pt x="455757" y="289983"/>
                  <a:pt x="434590" y="342900"/>
                </a:cubicBezTo>
                <a:cubicBezTo>
                  <a:pt x="413423" y="395817"/>
                  <a:pt x="-39543" y="228600"/>
                  <a:pt x="2790" y="317500"/>
                </a:cubicBezTo>
                <a:cubicBezTo>
                  <a:pt x="45123" y="406400"/>
                  <a:pt x="688590" y="876300"/>
                  <a:pt x="688590" y="876300"/>
                </a:cubicBezTo>
              </a:path>
            </a:pathLst>
          </a:cu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5" name="Object 2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611560"/>
              </p:ext>
            </p:extLst>
          </p:nvPr>
        </p:nvGraphicFramePr>
        <p:xfrm>
          <a:off x="5903912" y="2644775"/>
          <a:ext cx="5000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18" name="Equation" r:id="rId33" imgW="292100" imgH="203200" progId="Equation.DSMT4">
                  <p:embed/>
                </p:oleObj>
              </mc:Choice>
              <mc:Fallback>
                <p:oleObj name="Equation" r:id="rId33" imgW="292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903912" y="2644775"/>
                        <a:ext cx="500063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" name="Freeform 255"/>
          <p:cNvSpPr/>
          <p:nvPr/>
        </p:nvSpPr>
        <p:spPr>
          <a:xfrm>
            <a:off x="6146800" y="2613025"/>
            <a:ext cx="584200" cy="104775"/>
          </a:xfrm>
          <a:custGeom>
            <a:avLst/>
            <a:gdLst>
              <a:gd name="connsiteX0" fmla="*/ 584200 w 584200"/>
              <a:gd name="connsiteY0" fmla="*/ 0 h 140615"/>
              <a:gd name="connsiteX1" fmla="*/ 368300 w 584200"/>
              <a:gd name="connsiteY1" fmla="*/ 139700 h 140615"/>
              <a:gd name="connsiteX2" fmla="*/ 152400 w 584200"/>
              <a:gd name="connsiteY2" fmla="*/ 63500 h 140615"/>
              <a:gd name="connsiteX3" fmla="*/ 0 w 584200"/>
              <a:gd name="connsiteY3" fmla="*/ 127000 h 14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" h="140615">
                <a:moveTo>
                  <a:pt x="584200" y="0"/>
                </a:moveTo>
                <a:cubicBezTo>
                  <a:pt x="512233" y="64558"/>
                  <a:pt x="440267" y="129117"/>
                  <a:pt x="368300" y="139700"/>
                </a:cubicBezTo>
                <a:cubicBezTo>
                  <a:pt x="296333" y="150283"/>
                  <a:pt x="213783" y="65617"/>
                  <a:pt x="152400" y="63500"/>
                </a:cubicBezTo>
                <a:cubicBezTo>
                  <a:pt x="91017" y="61383"/>
                  <a:pt x="0" y="127000"/>
                  <a:pt x="0" y="127000"/>
                </a:cubicBezTo>
              </a:path>
            </a:pathLst>
          </a:cu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 256"/>
          <p:cNvSpPr/>
          <p:nvPr/>
        </p:nvSpPr>
        <p:spPr>
          <a:xfrm flipV="1">
            <a:off x="6140450" y="2779457"/>
            <a:ext cx="584200" cy="104775"/>
          </a:xfrm>
          <a:custGeom>
            <a:avLst/>
            <a:gdLst>
              <a:gd name="connsiteX0" fmla="*/ 584200 w 584200"/>
              <a:gd name="connsiteY0" fmla="*/ 0 h 140615"/>
              <a:gd name="connsiteX1" fmla="*/ 368300 w 584200"/>
              <a:gd name="connsiteY1" fmla="*/ 139700 h 140615"/>
              <a:gd name="connsiteX2" fmla="*/ 152400 w 584200"/>
              <a:gd name="connsiteY2" fmla="*/ 63500 h 140615"/>
              <a:gd name="connsiteX3" fmla="*/ 0 w 584200"/>
              <a:gd name="connsiteY3" fmla="*/ 127000 h 14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" h="140615">
                <a:moveTo>
                  <a:pt x="584200" y="0"/>
                </a:moveTo>
                <a:cubicBezTo>
                  <a:pt x="512233" y="64558"/>
                  <a:pt x="440267" y="129117"/>
                  <a:pt x="368300" y="139700"/>
                </a:cubicBezTo>
                <a:cubicBezTo>
                  <a:pt x="296333" y="150283"/>
                  <a:pt x="213783" y="65617"/>
                  <a:pt x="152400" y="63500"/>
                </a:cubicBezTo>
                <a:cubicBezTo>
                  <a:pt x="91017" y="61383"/>
                  <a:pt x="0" y="127000"/>
                  <a:pt x="0" y="127000"/>
                </a:cubicBezTo>
              </a:path>
            </a:pathLst>
          </a:cu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TextBox 257"/>
          <p:cNvSpPr txBox="1"/>
          <p:nvPr/>
        </p:nvSpPr>
        <p:spPr>
          <a:xfrm>
            <a:off x="5484328" y="2882389"/>
            <a:ext cx="94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(ignoring end effects)</a:t>
            </a:r>
            <a:endParaRPr lang="en-US" sz="1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29611" y="1251371"/>
            <a:ext cx="591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We need 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rectangular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Amperian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path</a:t>
            </a:r>
            <a:r>
              <a:rPr lang="en-US" sz="2000" dirty="0" smtClean="0">
                <a:latin typeface="Times New Roman"/>
                <a:cs typeface="Times New Roman"/>
              </a:rPr>
              <a:t>.  Why? 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204871" y="3917979"/>
            <a:ext cx="1649329" cy="2610909"/>
            <a:chOff x="204871" y="3917979"/>
            <a:chExt cx="1649329" cy="2610909"/>
          </a:xfrm>
        </p:grpSpPr>
        <p:sp>
          <p:nvSpPr>
            <p:cNvPr id="259" name="TextBox 258"/>
            <p:cNvSpPr txBox="1"/>
            <p:nvPr/>
          </p:nvSpPr>
          <p:spPr>
            <a:xfrm>
              <a:off x="230361" y="3917979"/>
              <a:ext cx="14587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pple Chancery"/>
                  <a:cs typeface="Apple Chancery"/>
                </a:rPr>
                <a:t>The current</a:t>
              </a:r>
              <a:r>
                <a:rPr lang="en-US" sz="2000" dirty="0" smtClean="0">
                  <a:latin typeface="Times New Roman"/>
                  <a:cs typeface="Times New Roman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through the face </a:t>
              </a:r>
              <a:r>
                <a:rPr lang="en-US" sz="2000" dirty="0" smtClean="0">
                  <a:latin typeface="Times New Roman"/>
                  <a:cs typeface="Times New Roman"/>
                </a:rPr>
                <a:t>is: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261" name="Object 2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6863707"/>
                </p:ext>
              </p:extLst>
            </p:nvPr>
          </p:nvGraphicFramePr>
          <p:xfrm>
            <a:off x="204871" y="4888327"/>
            <a:ext cx="1262063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419" name="Equation" r:id="rId35" imgW="736600" imgH="228600" progId="Equation.DSMT4">
                    <p:embed/>
                  </p:oleObj>
                </mc:Choice>
                <mc:Fallback>
                  <p:oleObj name="Equation" r:id="rId35" imgW="7366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204871" y="4888327"/>
                          <a:ext cx="1262063" cy="395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2" name="TextBox 261"/>
            <p:cNvSpPr txBox="1"/>
            <p:nvPr/>
          </p:nvSpPr>
          <p:spPr>
            <a:xfrm>
              <a:off x="230361" y="5205449"/>
              <a:ext cx="16238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where </a:t>
              </a:r>
              <a:r>
                <a:rPr lang="en-US" sz="2000" i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nL</a:t>
              </a:r>
              <a:r>
                <a:rPr lang="en-US" sz="2000" dirty="0">
                  <a:latin typeface="Times New Roman"/>
                  <a:cs typeface="Times New Roman"/>
                </a:rPr>
                <a:t> </a:t>
              </a:r>
              <a:r>
                <a:rPr lang="en-US" sz="2000" dirty="0" smtClean="0">
                  <a:latin typeface="Times New Roman"/>
                  <a:cs typeface="Times New Roman"/>
                </a:rPr>
                <a:t>is the 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number of wires thru the face</a:t>
              </a:r>
              <a:r>
                <a:rPr lang="en-US" sz="2000" dirty="0" smtClean="0">
                  <a:latin typeface="Times New Roman"/>
                  <a:cs typeface="Times New Roman"/>
                </a:rPr>
                <a:t>.  So: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263" name="Object 2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420914"/>
              </p:ext>
            </p:extLst>
          </p:nvPr>
        </p:nvGraphicFramePr>
        <p:xfrm>
          <a:off x="6367463" y="1781175"/>
          <a:ext cx="152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20" name="Equation" r:id="rId37" imgW="88900" imgH="165100" progId="Equation.DSMT4">
                  <p:embed/>
                </p:oleObj>
              </mc:Choice>
              <mc:Fallback>
                <p:oleObj name="Equation" r:id="rId37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367463" y="1781175"/>
                        <a:ext cx="1524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6" name="Straight Arrow Connector 265"/>
          <p:cNvCxnSpPr/>
          <p:nvPr/>
        </p:nvCxnSpPr>
        <p:spPr>
          <a:xfrm>
            <a:off x="7139802" y="977900"/>
            <a:ext cx="936625" cy="0"/>
          </a:xfrm>
          <a:prstGeom prst="straightConnector1">
            <a:avLst/>
          </a:prstGeom>
          <a:ln>
            <a:solidFill>
              <a:srgbClr val="21FFFE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7" name="Object 2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995249"/>
              </p:ext>
            </p:extLst>
          </p:nvPr>
        </p:nvGraphicFramePr>
        <p:xfrm>
          <a:off x="7508875" y="969963"/>
          <a:ext cx="2381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21" name="Equation" r:id="rId39" imgW="139700" imgH="152400" progId="Equation.DSMT4">
                  <p:embed/>
                </p:oleObj>
              </mc:Choice>
              <mc:Fallback>
                <p:oleObj name="Equation" r:id="rId39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508875" y="969963"/>
                        <a:ext cx="238125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72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26" grpId="0" animBg="1"/>
      <p:bldP spid="169" grpId="0"/>
      <p:bldP spid="170" grpId="0"/>
      <p:bldP spid="205" grpId="0" animBg="1"/>
      <p:bldP spid="2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Screen shot 2010-01-08 at 7.00.17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28600"/>
            <a:ext cx="2400300" cy="22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3700" y="260350"/>
            <a:ext cx="6350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Note: </a:t>
            </a:r>
            <a:r>
              <a:rPr lang="en-US" sz="2000" dirty="0" smtClean="0">
                <a:latin typeface="Times New Roman"/>
                <a:cs typeface="Times New Roman"/>
              </a:rPr>
              <a:t>For this new combo-satellite to carry the new velocity in a circular orbit, its new radius would have to be: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" name="Rectangle 18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3700" y="5264150"/>
            <a:ext cx="5524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This wouldn’t happen, </a:t>
            </a:r>
            <a:r>
              <a:rPr lang="en-US" sz="2000" dirty="0" smtClean="0">
                <a:latin typeface="Times New Roman"/>
                <a:cs typeface="Times New Roman"/>
              </a:rPr>
              <a:t>though, as the new motion would become elliptical looking something like: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2" name="Picture 4" descr="Screen shot 2010-01-08 at 7.00.17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362450"/>
            <a:ext cx="2400300" cy="22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 rot="20845847">
            <a:off x="7055380" y="4734304"/>
            <a:ext cx="1824255" cy="1466226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876644"/>
              </p:ext>
            </p:extLst>
          </p:nvPr>
        </p:nvGraphicFramePr>
        <p:xfrm>
          <a:off x="752475" y="1265238"/>
          <a:ext cx="7704138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684" name="Equation" r:id="rId5" imgW="4495800" imgH="2159000" progId="Equation.DSMT4">
                  <p:embed/>
                </p:oleObj>
              </mc:Choice>
              <mc:Fallback>
                <p:oleObj name="Equation" r:id="rId5" imgW="4495800" imgH="215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475" y="1265238"/>
                        <a:ext cx="7704138" cy="370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9"/>
          <p:cNvSpPr txBox="1">
            <a:spLocks/>
          </p:cNvSpPr>
          <p:nvPr/>
        </p:nvSpPr>
        <p:spPr bwMode="auto">
          <a:xfrm>
            <a:off x="8607180" y="6477000"/>
            <a:ext cx="351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6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  <a:sym typeface="Gill San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287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63.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1491853"/>
            <a:ext cx="368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Use Ampere’s Law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when: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-34833" y="2871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Deciding When to Use Ampere’s Law versus </a:t>
            </a:r>
            <a:r>
              <a:rPr lang="en-US" sz="40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Biot</a:t>
            </a:r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Savart</a:t>
            </a:r>
            <a:endParaRPr lang="en-US" sz="4000" dirty="0" smtClean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5961" y="2045236"/>
            <a:ext cx="831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--You can define </a:t>
            </a:r>
            <a:r>
              <a:rPr lang="en-US" sz="2000" dirty="0" smtClean="0">
                <a:latin typeface="Times New Roman"/>
                <a:cs typeface="Times New Roman"/>
              </a:rPr>
              <a:t>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path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upon which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magnitude of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constant</a:t>
            </a:r>
            <a:r>
              <a:rPr lang="en-US" sz="2000" dirty="0" smtClean="0">
                <a:latin typeface="Times New Roman"/>
                <a:cs typeface="Times New Roman"/>
              </a:rPr>
              <a:t> over the entire path (this will normally be a circular path); or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961" y="2775744"/>
            <a:ext cx="8431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--You can define </a:t>
            </a:r>
            <a:r>
              <a:rPr lang="en-US" sz="2000" dirty="0" smtClean="0">
                <a:latin typeface="Times New Roman"/>
                <a:cs typeface="Times New Roman"/>
              </a:rPr>
              <a:t>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combination of paths </a:t>
            </a:r>
            <a:r>
              <a:rPr lang="en-US" sz="2000" dirty="0" smtClean="0">
                <a:latin typeface="Times New Roman"/>
                <a:cs typeface="Times New Roman"/>
              </a:rPr>
              <a:t>some of which will have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magnitude of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that is constant </a:t>
            </a:r>
            <a:r>
              <a:rPr lang="en-US" sz="2000" dirty="0" smtClean="0">
                <a:latin typeface="Times New Roman"/>
                <a:cs typeface="Times New Roman"/>
              </a:rPr>
              <a:t>over the section(s), some will have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equal to zero </a:t>
            </a:r>
            <a:r>
              <a:rPr lang="en-US" sz="2000" dirty="0" smtClean="0">
                <a:latin typeface="Times New Roman"/>
                <a:cs typeface="Times New Roman"/>
              </a:rPr>
              <a:t>over the section(s) and/or some will have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evaluation of           equal to zero </a:t>
            </a:r>
            <a:r>
              <a:rPr lang="en-US" sz="2000" dirty="0" smtClean="0">
                <a:latin typeface="Times New Roman"/>
                <a:cs typeface="Times New Roman"/>
              </a:rPr>
              <a:t>over the section(s) . . . (these multiple paths are usually rectangular).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5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881924"/>
              </p:ext>
            </p:extLst>
          </p:nvPr>
        </p:nvGraphicFramePr>
        <p:xfrm>
          <a:off x="5806598" y="3404057"/>
          <a:ext cx="6524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81" name="Equation" r:id="rId4" imgW="381000" imgH="190500" progId="Equation.DSMT4">
                  <p:embed/>
                </p:oleObj>
              </mc:Choice>
              <mc:Fallback>
                <p:oleObj name="Equation" r:id="rId4" imgW="381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598" y="3404057"/>
                        <a:ext cx="6524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0361" y="4336653"/>
            <a:ext cx="368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Use </a:t>
            </a:r>
            <a:r>
              <a:rPr lang="en-US" sz="28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Biot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Savart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when: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961" y="4922044"/>
            <a:ext cx="843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--You can’t </a:t>
            </a:r>
            <a:r>
              <a:rPr lang="en-US" sz="2000" dirty="0" smtClean="0">
                <a:latin typeface="Times New Roman"/>
                <a:cs typeface="Times New Roman"/>
              </a:rPr>
              <a:t>use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Ampere’s Law</a:t>
            </a:r>
            <a:r>
              <a:rPr lang="en-US" sz="2000" dirty="0" smtClean="0">
                <a:latin typeface="Times New Roman"/>
                <a:cs typeface="Times New Roman"/>
              </a:rPr>
              <a:t>.  (In other words, Ampere’s Law should be your first choice.)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8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2" grpId="0"/>
      <p:bldP spid="10" grpId="0"/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0" y="977900"/>
            <a:ext cx="1320800" cy="188333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7896546" y="1737514"/>
            <a:ext cx="1857935" cy="389505"/>
            <a:chOff x="7239000" y="566885"/>
            <a:chExt cx="1320800" cy="292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7239000" y="566885"/>
              <a:ext cx="0" cy="2921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559800" y="566885"/>
              <a:ext cx="0" cy="2921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239000" y="698500"/>
              <a:ext cx="13208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8719662" y="1799123"/>
            <a:ext cx="300605" cy="3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64.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2259" y="427185"/>
            <a:ext cx="591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Example 10: </a:t>
            </a:r>
            <a:r>
              <a:rPr lang="en-US" sz="2000" dirty="0" smtClean="0">
                <a:latin typeface="Times New Roman"/>
                <a:cs typeface="Times New Roman"/>
              </a:rPr>
              <a:t>Derive an expression for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flux </a:t>
            </a:r>
            <a:r>
              <a:rPr lang="en-US" sz="2000" dirty="0" smtClean="0">
                <a:latin typeface="Times New Roman"/>
                <a:cs typeface="Times New Roman"/>
              </a:rPr>
              <a:t>through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rectangular path </a:t>
            </a:r>
            <a:r>
              <a:rPr lang="en-US" sz="2000" dirty="0" smtClean="0">
                <a:latin typeface="Times New Roman"/>
                <a:cs typeface="Times New Roman"/>
              </a:rPr>
              <a:t>shown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due to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set up by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current-carrying wire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(a very cool, classic problem).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5100" y="317500"/>
            <a:ext cx="139700" cy="3162300"/>
          </a:xfrm>
          <a:prstGeom prst="rect">
            <a:avLst/>
          </a:prstGeom>
          <a:solidFill>
            <a:srgbClr val="FFFF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591300" y="1498600"/>
            <a:ext cx="0" cy="800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549031"/>
              </p:ext>
            </p:extLst>
          </p:nvPr>
        </p:nvGraphicFramePr>
        <p:xfrm>
          <a:off x="192259" y="4562269"/>
          <a:ext cx="28067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325" name="Equation" r:id="rId4" imgW="1638300" imgH="1041400" progId="Equation.DSMT4">
                  <p:embed/>
                </p:oleObj>
              </mc:Choice>
              <mc:Fallback>
                <p:oleObj name="Equation" r:id="rId4" imgW="16383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259" y="4562269"/>
                        <a:ext cx="28067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972998"/>
              </p:ext>
            </p:extLst>
          </p:nvPr>
        </p:nvGraphicFramePr>
        <p:xfrm>
          <a:off x="6267450" y="1799123"/>
          <a:ext cx="152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326" name="Equation" r:id="rId6" imgW="88900" imgH="165100" progId="Equation.DSMT4">
                  <p:embed/>
                </p:oleObj>
              </mc:Choice>
              <mc:Fallback>
                <p:oleObj name="Equation" r:id="rId6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67450" y="1799123"/>
                        <a:ext cx="1524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6654800" y="698500"/>
            <a:ext cx="584200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566885"/>
            <a:ext cx="0" cy="2921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59800" y="566885"/>
            <a:ext cx="0" cy="2921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239000" y="698500"/>
            <a:ext cx="13208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525840"/>
              </p:ext>
            </p:extLst>
          </p:nvPr>
        </p:nvGraphicFramePr>
        <p:xfrm>
          <a:off x="7770813" y="456554"/>
          <a:ext cx="195262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327" name="Equation" r:id="rId8" imgW="114300" imgH="127000" progId="Equation.DSMT4">
                  <p:embed/>
                </p:oleObj>
              </mc:Choice>
              <mc:Fallback>
                <p:oleObj name="Equation" r:id="rId8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70813" y="456554"/>
                        <a:ext cx="195262" cy="22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420163"/>
              </p:ext>
            </p:extLst>
          </p:nvPr>
        </p:nvGraphicFramePr>
        <p:xfrm>
          <a:off x="6832600" y="456554"/>
          <a:ext cx="195262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328" name="Equation" r:id="rId10" imgW="114300" imgH="127000" progId="Equation.DSMT4">
                  <p:embed/>
                </p:oleObj>
              </mc:Choice>
              <mc:Fallback>
                <p:oleObj name="Equation" r:id="rId10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2600" y="456554"/>
                        <a:ext cx="195262" cy="22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09135"/>
              </p:ext>
            </p:extLst>
          </p:nvPr>
        </p:nvGraphicFramePr>
        <p:xfrm>
          <a:off x="8719662" y="1799123"/>
          <a:ext cx="21748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329" name="Equation" r:id="rId12" imgW="127000" imgH="165100" progId="Equation.DSMT4">
                  <p:embed/>
                </p:oleObj>
              </mc:Choice>
              <mc:Fallback>
                <p:oleObj name="Equation" r:id="rId12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19662" y="1799123"/>
                        <a:ext cx="217488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flipH="1">
            <a:off x="7794625" y="3103181"/>
            <a:ext cx="342900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6654800" y="979973"/>
            <a:ext cx="1608137" cy="2587140"/>
            <a:chOff x="6654800" y="979973"/>
            <a:chExt cx="1608137" cy="2587140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6654800" y="3103181"/>
              <a:ext cx="10541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708900" y="2957131"/>
              <a:ext cx="0" cy="2921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1261546"/>
                </p:ext>
              </p:extLst>
            </p:nvPr>
          </p:nvGraphicFramePr>
          <p:xfrm>
            <a:off x="7062259" y="3113088"/>
            <a:ext cx="217488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330" name="Equation" r:id="rId14" imgW="127000" imgH="127000" progId="Equation.DSMT4">
                    <p:embed/>
                  </p:oleObj>
                </mc:Choice>
                <mc:Fallback>
                  <p:oleObj name="Equation" r:id="rId14" imgW="1270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062259" y="3113088"/>
                          <a:ext cx="217488" cy="220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Connector 37"/>
            <p:cNvCxnSpPr/>
            <p:nvPr/>
          </p:nvCxnSpPr>
          <p:spPr>
            <a:xfrm>
              <a:off x="7785100" y="2955162"/>
              <a:ext cx="0" cy="2921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2392109"/>
                </p:ext>
              </p:extLst>
            </p:nvPr>
          </p:nvGraphicFramePr>
          <p:xfrm>
            <a:off x="7915275" y="3279775"/>
            <a:ext cx="347662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331" name="Equation" r:id="rId16" imgW="203200" imgH="165100" progId="Equation.DSMT4">
                    <p:embed/>
                  </p:oleObj>
                </mc:Choice>
                <mc:Fallback>
                  <p:oleObj name="Equation" r:id="rId16" imgW="2032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915275" y="3279775"/>
                          <a:ext cx="347662" cy="287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Freeform 46"/>
            <p:cNvSpPr/>
            <p:nvPr/>
          </p:nvSpPr>
          <p:spPr>
            <a:xfrm>
              <a:off x="7740802" y="3145367"/>
              <a:ext cx="167064" cy="300566"/>
            </a:xfrm>
            <a:custGeom>
              <a:avLst/>
              <a:gdLst>
                <a:gd name="connsiteX0" fmla="*/ 14664 w 167064"/>
                <a:gd name="connsiteY0" fmla="*/ 0 h 300566"/>
                <a:gd name="connsiteX1" fmla="*/ 14664 w 167064"/>
                <a:gd name="connsiteY1" fmla="*/ 220133 h 300566"/>
                <a:gd name="connsiteX2" fmla="*/ 167064 w 167064"/>
                <a:gd name="connsiteY2" fmla="*/ 300566 h 300566"/>
                <a:gd name="connsiteX3" fmla="*/ 167064 w 167064"/>
                <a:gd name="connsiteY3" fmla="*/ 300566 h 30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064" h="300566">
                  <a:moveTo>
                    <a:pt x="14664" y="0"/>
                  </a:moveTo>
                  <a:cubicBezTo>
                    <a:pt x="1964" y="85019"/>
                    <a:pt x="-10736" y="170039"/>
                    <a:pt x="14664" y="220133"/>
                  </a:cubicBezTo>
                  <a:cubicBezTo>
                    <a:pt x="40064" y="270227"/>
                    <a:pt x="167064" y="300566"/>
                    <a:pt x="167064" y="300566"/>
                  </a:cubicBezTo>
                  <a:lnTo>
                    <a:pt x="167064" y="300566"/>
                  </a:lnTo>
                </a:path>
              </a:pathLst>
            </a:cu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02550" y="979973"/>
              <a:ext cx="82550" cy="1881261"/>
            </a:xfrm>
            <a:prstGeom prst="rect">
              <a:avLst/>
            </a:prstGeom>
            <a:solidFill>
              <a:srgbClr val="FF6600"/>
            </a:solidFill>
            <a:ln w="12700" cmpd="sng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78023" y="1948583"/>
            <a:ext cx="5689428" cy="1339130"/>
            <a:chOff x="578023" y="1948583"/>
            <a:chExt cx="5689428" cy="1339130"/>
          </a:xfrm>
        </p:grpSpPr>
        <p:sp>
          <p:nvSpPr>
            <p:cNvPr id="49" name="TextBox 48"/>
            <p:cNvSpPr txBox="1"/>
            <p:nvPr/>
          </p:nvSpPr>
          <p:spPr>
            <a:xfrm>
              <a:off x="578023" y="1948583"/>
              <a:ext cx="56894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pple Chancery"/>
                  <a:cs typeface="Apple Chancery"/>
                </a:rPr>
                <a:t>The difficulty </a:t>
              </a:r>
              <a:r>
                <a:rPr lang="en-US" sz="2000" dirty="0" smtClean="0">
                  <a:latin typeface="Times New Roman"/>
                  <a:cs typeface="Times New Roman"/>
                </a:rPr>
                <a:t>here is in the fact that the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B-</a:t>
              </a:r>
              <a:r>
                <a:rPr lang="en-US" sz="2000" i="1" dirty="0" err="1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fld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 smtClean="0">
                  <a:latin typeface="Times New Roman"/>
                  <a:cs typeface="Times New Roman"/>
                </a:rPr>
                <a:t>from the current carrying wire 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isn’t constant </a:t>
              </a:r>
              <a:r>
                <a:rPr lang="en-US" sz="2000" dirty="0" smtClean="0">
                  <a:latin typeface="Times New Roman"/>
                  <a:cs typeface="Times New Roman"/>
                </a:rPr>
                <a:t>over the face of the area, as                           shows.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0475920"/>
                </p:ext>
              </p:extLst>
            </p:nvPr>
          </p:nvGraphicFramePr>
          <p:xfrm>
            <a:off x="2162175" y="2563813"/>
            <a:ext cx="1571625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332" name="Equation" r:id="rId18" imgW="939800" imgH="431800" progId="Equation.DSMT4">
                    <p:embed/>
                  </p:oleObj>
                </mc:Choice>
                <mc:Fallback>
                  <p:oleObj name="Equation" r:id="rId18" imgW="939800" imgH="431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162175" y="2563813"/>
                          <a:ext cx="1571625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Group 59"/>
          <p:cNvGrpSpPr/>
          <p:nvPr/>
        </p:nvGrpSpPr>
        <p:grpSpPr>
          <a:xfrm>
            <a:off x="578022" y="3339041"/>
            <a:ext cx="8266740" cy="1015663"/>
            <a:chOff x="578022" y="3339041"/>
            <a:chExt cx="8266740" cy="1015663"/>
          </a:xfrm>
        </p:grpSpPr>
        <p:sp>
          <p:nvSpPr>
            <p:cNvPr id="56" name="TextBox 55"/>
            <p:cNvSpPr txBox="1"/>
            <p:nvPr/>
          </p:nvSpPr>
          <p:spPr>
            <a:xfrm>
              <a:off x="580581" y="3954594"/>
              <a:ext cx="82641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is evaluated constant, then sum all those           over the entire face.  </a:t>
              </a:r>
              <a:r>
                <a:rPr lang="en-US" sz="2000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Starting:</a:t>
              </a:r>
              <a:endParaRPr lang="en-US" sz="2000" dirty="0">
                <a:solidFill>
                  <a:srgbClr val="008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8022" y="3339041"/>
              <a:ext cx="67017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pple Chancery"/>
                  <a:cs typeface="Apple Chancery"/>
                </a:rPr>
                <a:t>We have to </a:t>
              </a:r>
              <a:r>
                <a:rPr lang="en-US" sz="2000" dirty="0" smtClean="0">
                  <a:latin typeface="Times New Roman"/>
                  <a:cs typeface="Times New Roman"/>
                </a:rPr>
                <a:t>determine the 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differential magnetic flux         </a:t>
              </a:r>
              <a:r>
                <a:rPr lang="en-US" sz="2000" dirty="0" smtClean="0">
                  <a:latin typeface="Times New Roman"/>
                  <a:cs typeface="Times New Roman"/>
                </a:rPr>
                <a:t>through a 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differentially small surface area           </a:t>
              </a:r>
              <a:r>
                <a:rPr lang="en-US" sz="2000" dirty="0" smtClean="0">
                  <a:latin typeface="Times New Roman"/>
                  <a:cs typeface="Times New Roman"/>
                </a:rPr>
                <a:t>where the </a:t>
              </a:r>
              <a:r>
                <a:rPr lang="en-US" sz="2000" i="1" dirty="0" smtClean="0">
                  <a:latin typeface="Times New Roman"/>
                  <a:cs typeface="Times New Roman"/>
                </a:rPr>
                <a:t>B-</a:t>
              </a:r>
              <a:r>
                <a:rPr lang="en-US" sz="2000" i="1" dirty="0" err="1" smtClean="0">
                  <a:latin typeface="Times New Roman"/>
                  <a:cs typeface="Times New Roman"/>
                </a:rPr>
                <a:t>fld</a:t>
              </a:r>
              <a:endParaRPr lang="en-US" sz="2000" dirty="0">
                <a:solidFill>
                  <a:srgbClr val="008000"/>
                </a:solidFill>
                <a:latin typeface="Times New Roman"/>
                <a:cs typeface="Times New Roman"/>
              </a:endParaRPr>
            </a:p>
          </p:txBody>
        </p:sp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5495120"/>
                </p:ext>
              </p:extLst>
            </p:nvPr>
          </p:nvGraphicFramePr>
          <p:xfrm>
            <a:off x="5922962" y="3391694"/>
            <a:ext cx="522288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333" name="Equation" r:id="rId20" imgW="304800" imgH="203200" progId="Equation.DSMT4">
                    <p:embed/>
                  </p:oleObj>
                </mc:Choice>
                <mc:Fallback>
                  <p:oleObj name="Equation" r:id="rId20" imgW="304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922962" y="3391694"/>
                          <a:ext cx="522288" cy="350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3991890"/>
                </p:ext>
              </p:extLst>
            </p:nvPr>
          </p:nvGraphicFramePr>
          <p:xfrm>
            <a:off x="4792665" y="4003867"/>
            <a:ext cx="674687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334" name="Equation" r:id="rId22" imgW="393700" imgH="203200" progId="Equation.DSMT4">
                    <p:embed/>
                  </p:oleObj>
                </mc:Choice>
                <mc:Fallback>
                  <p:oleObj name="Equation" r:id="rId22" imgW="393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792665" y="4003867"/>
                          <a:ext cx="674687" cy="350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5411352"/>
                </p:ext>
              </p:extLst>
            </p:nvPr>
          </p:nvGraphicFramePr>
          <p:xfrm>
            <a:off x="4927599" y="3679031"/>
            <a:ext cx="69691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335" name="Equation" r:id="rId24" imgW="406400" imgH="228600" progId="Equation.DSMT4">
                    <p:embed/>
                  </p:oleObj>
                </mc:Choice>
                <mc:Fallback>
                  <p:oleObj name="Equation" r:id="rId24" imgW="4064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927599" y="3679031"/>
                          <a:ext cx="696913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/>
          <p:cNvGrpSpPr/>
          <p:nvPr/>
        </p:nvGrpSpPr>
        <p:grpSpPr>
          <a:xfrm>
            <a:off x="3065463" y="4562269"/>
            <a:ext cx="6000749" cy="1954212"/>
            <a:chOff x="3065463" y="4562269"/>
            <a:chExt cx="6000749" cy="1954212"/>
          </a:xfrm>
        </p:grpSpPr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274398"/>
                </p:ext>
              </p:extLst>
            </p:nvPr>
          </p:nvGraphicFramePr>
          <p:xfrm>
            <a:off x="3452812" y="4562269"/>
            <a:ext cx="5613400" cy="195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336" name="Equation" r:id="rId26" imgW="3276600" imgH="1130300" progId="Equation.DSMT4">
                    <p:embed/>
                  </p:oleObj>
                </mc:Choice>
                <mc:Fallback>
                  <p:oleObj name="Equation" r:id="rId26" imgW="3276600" imgH="1130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3452812" y="4562269"/>
                          <a:ext cx="5613400" cy="1954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2209950"/>
                </p:ext>
              </p:extLst>
            </p:nvPr>
          </p:nvGraphicFramePr>
          <p:xfrm>
            <a:off x="3065463" y="5429250"/>
            <a:ext cx="325438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337" name="Equation" r:id="rId28" imgW="190500" imgH="139700" progId="Equation.DSMT4">
                    <p:embed/>
                  </p:oleObj>
                </mc:Choice>
                <mc:Fallback>
                  <p:oleObj name="Equation" r:id="rId28" imgW="1905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3065463" y="5429250"/>
                          <a:ext cx="325438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1992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65.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47849" y="109538"/>
            <a:ext cx="111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capacitor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946862"/>
              </p:ext>
            </p:extLst>
          </p:nvPr>
        </p:nvGraphicFramePr>
        <p:xfrm>
          <a:off x="4851599" y="2801938"/>
          <a:ext cx="239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69" name="Equation" r:id="rId4" imgW="139700" imgH="203200" progId="Equation.DSMT4">
                  <p:embed/>
                </p:oleObj>
              </mc:Choice>
              <mc:Fallback>
                <p:oleObj name="Equation" r:id="rId4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1599" y="2801938"/>
                        <a:ext cx="239713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8140589" y="947467"/>
            <a:ext cx="502890" cy="33526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Can 22"/>
          <p:cNvSpPr>
            <a:spLocks noChangeArrowheads="1"/>
          </p:cNvSpPr>
          <p:nvPr/>
        </p:nvSpPr>
        <p:spPr bwMode="auto">
          <a:xfrm rot="14473549">
            <a:off x="7147613" y="1085995"/>
            <a:ext cx="1732178" cy="670521"/>
          </a:xfrm>
          <a:prstGeom prst="can">
            <a:avLst>
              <a:gd name="adj" fmla="val 50000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sp>
        <p:nvSpPr>
          <p:cNvPr id="24" name="Can 23"/>
          <p:cNvSpPr>
            <a:spLocks noChangeArrowheads="1"/>
          </p:cNvSpPr>
          <p:nvPr/>
        </p:nvSpPr>
        <p:spPr bwMode="auto">
          <a:xfrm rot="14473549">
            <a:off x="6421216" y="1535337"/>
            <a:ext cx="1732178" cy="670521"/>
          </a:xfrm>
          <a:prstGeom prst="can">
            <a:avLst>
              <a:gd name="adj" fmla="val 50000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5849643" y="1953248"/>
            <a:ext cx="1229288" cy="782274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4899739" y="3014905"/>
            <a:ext cx="369020" cy="2316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Freeform 26"/>
          <p:cNvSpPr>
            <a:spLocks noChangeArrowheads="1"/>
          </p:cNvSpPr>
          <p:nvPr/>
        </p:nvSpPr>
        <p:spPr bwMode="auto">
          <a:xfrm>
            <a:off x="5068533" y="508602"/>
            <a:ext cx="3398003" cy="3517905"/>
          </a:xfrm>
          <a:custGeom>
            <a:avLst/>
            <a:gdLst>
              <a:gd name="T0" fmla="*/ 86793 w 4633383"/>
              <a:gd name="T1" fmla="*/ 1792421 h 4798484"/>
              <a:gd name="T2" fmla="*/ 1852294 w 4633383"/>
              <a:gd name="T3" fmla="*/ 281455 h 4798484"/>
              <a:gd name="T4" fmla="*/ 2868410 w 4633383"/>
              <a:gd name="T5" fmla="*/ 459216 h 4798484"/>
              <a:gd name="T6" fmla="*/ 4354480 w 4633383"/>
              <a:gd name="T7" fmla="*/ 3036747 h 4798484"/>
              <a:gd name="T8" fmla="*/ 4545002 w 4633383"/>
              <a:gd name="T9" fmla="*/ 3544635 h 4798484"/>
              <a:gd name="T10" fmla="*/ 4163958 w 4633383"/>
              <a:gd name="T11" fmla="*/ 3900156 h 4798484"/>
              <a:gd name="T12" fmla="*/ 1763384 w 4633383"/>
              <a:gd name="T13" fmla="*/ 4750868 h 4798484"/>
              <a:gd name="T14" fmla="*/ 1331535 w 4633383"/>
              <a:gd name="T15" fmla="*/ 4179494 h 4798484"/>
              <a:gd name="T16" fmla="*/ 86793 w 4633383"/>
              <a:gd name="T17" fmla="*/ 1792421 h 47984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33383"/>
              <a:gd name="T28" fmla="*/ 0 h 4798484"/>
              <a:gd name="T29" fmla="*/ 4633383 w 4633383"/>
              <a:gd name="T30" fmla="*/ 4798484 h 47984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33383" h="4798484">
                <a:moveTo>
                  <a:pt x="86783" y="1792817"/>
                </a:moveTo>
                <a:cubicBezTo>
                  <a:pt x="173566" y="1143000"/>
                  <a:pt x="1388533" y="503767"/>
                  <a:pt x="1852083" y="281517"/>
                </a:cubicBezTo>
                <a:cubicBezTo>
                  <a:pt x="2315633" y="59267"/>
                  <a:pt x="2451100" y="0"/>
                  <a:pt x="2868083" y="459317"/>
                </a:cubicBezTo>
                <a:cubicBezTo>
                  <a:pt x="3285066" y="918634"/>
                  <a:pt x="4074583" y="2523067"/>
                  <a:pt x="4353983" y="3037417"/>
                </a:cubicBezTo>
                <a:cubicBezTo>
                  <a:pt x="4633383" y="3551767"/>
                  <a:pt x="4576233" y="3401484"/>
                  <a:pt x="4544483" y="3545417"/>
                </a:cubicBezTo>
                <a:cubicBezTo>
                  <a:pt x="4512733" y="3689350"/>
                  <a:pt x="4627033" y="3699934"/>
                  <a:pt x="4163483" y="3901017"/>
                </a:cubicBezTo>
                <a:cubicBezTo>
                  <a:pt x="3699933" y="4102100"/>
                  <a:pt x="2235200" y="4705350"/>
                  <a:pt x="1763183" y="4751917"/>
                </a:cubicBezTo>
                <a:cubicBezTo>
                  <a:pt x="1291166" y="4798484"/>
                  <a:pt x="1610783" y="4675717"/>
                  <a:pt x="1331383" y="4180417"/>
                </a:cubicBezTo>
                <a:cubicBezTo>
                  <a:pt x="1051983" y="3685117"/>
                  <a:pt x="0" y="2442634"/>
                  <a:pt x="86783" y="1792817"/>
                </a:cubicBezTo>
                <a:close/>
              </a:path>
            </a:pathLst>
          </a:custGeom>
          <a:solidFill>
            <a:srgbClr val="CCFFCC">
              <a:alpha val="64000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 rot="20088058">
            <a:off x="5445701" y="1711115"/>
            <a:ext cx="447014" cy="240269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sp>
        <p:nvSpPr>
          <p:cNvPr id="19" name="Text Box 19"/>
          <p:cNvSpPr txBox="1">
            <a:spLocks/>
          </p:cNvSpPr>
          <p:nvPr/>
        </p:nvSpPr>
        <p:spPr bwMode="auto">
          <a:xfrm>
            <a:off x="267932" y="145221"/>
            <a:ext cx="445646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kern="1200" dirty="0" smtClean="0">
                <a:solidFill>
                  <a:srgbClr val="0000FF"/>
                </a:solidFill>
                <a:latin typeface="Apple Chancery"/>
                <a:cs typeface="Apple Chancery"/>
              </a:rPr>
              <a:t>So</a:t>
            </a:r>
            <a:r>
              <a:rPr lang="en-US" sz="2000" kern="1200" dirty="0" smtClean="0">
                <a:solidFill>
                  <a:srgbClr val="FF0000"/>
                </a:solidFill>
                <a:latin typeface="Apple Chancery"/>
                <a:cs typeface="Apple Chancery"/>
              </a:rPr>
              <a:t>                   </a:t>
            </a:r>
            <a:r>
              <a:rPr lang="en-US" sz="2000" kern="1200" dirty="0" smtClean="0">
                <a:latin typeface="Times New Roman"/>
                <a:cs typeface="Times New Roman"/>
              </a:rPr>
              <a:t>.  But in this case,        is the </a:t>
            </a:r>
            <a:r>
              <a:rPr lang="en-US" sz="2000" i="1" kern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charge on one plate of the capacitor</a:t>
            </a:r>
            <a:r>
              <a:rPr lang="en-US" sz="2000" kern="1200" dirty="0" smtClean="0">
                <a:latin typeface="Times New Roman"/>
                <a:cs typeface="Times New Roman"/>
              </a:rPr>
              <a:t>.  If we </a:t>
            </a:r>
            <a:r>
              <a:rPr lang="en-US" sz="2000" dirty="0" smtClean="0">
                <a:latin typeface="Times New Roman"/>
                <a:cs typeface="Times New Roman"/>
              </a:rPr>
              <a:t>calculate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rate at which that charge is changing </a:t>
            </a:r>
            <a:r>
              <a:rPr lang="en-US" sz="2000" dirty="0" smtClean="0">
                <a:latin typeface="Times New Roman"/>
                <a:cs typeface="Times New Roman"/>
              </a:rPr>
              <a:t>(the rate at which the capacitor is charging),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we get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current in the circuit</a:t>
            </a:r>
            <a:r>
              <a:rPr lang="en-US" sz="2000" dirty="0" smtClean="0">
                <a:latin typeface="Times New Roman"/>
                <a:cs typeface="Times New Roman"/>
              </a:rPr>
              <a:t>.  In other words:</a:t>
            </a:r>
            <a:endParaRPr lang="en-US" sz="2000" kern="1200" dirty="0">
              <a:latin typeface="Times New Roman"/>
              <a:cs typeface="Times New Roman"/>
            </a:endParaRPr>
          </a:p>
        </p:txBody>
      </p:sp>
      <p:sp>
        <p:nvSpPr>
          <p:cNvPr id="30" name="Text Box 19"/>
          <p:cNvSpPr txBox="1">
            <a:spLocks/>
          </p:cNvSpPr>
          <p:nvPr/>
        </p:nvSpPr>
        <p:spPr bwMode="auto">
          <a:xfrm>
            <a:off x="267933" y="4175125"/>
            <a:ext cx="869826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kern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Caps don’t have charge move through them</a:t>
            </a:r>
            <a:r>
              <a:rPr lang="en-US" sz="2000" kern="1200" dirty="0" smtClean="0">
                <a:latin typeface="Times New Roman"/>
                <a:cs typeface="Times New Roman"/>
              </a:rPr>
              <a:t>, but the </a:t>
            </a:r>
            <a:r>
              <a:rPr lang="en-US" sz="2000" kern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electrostatic repulsion between their plates creates the illusion that current is flowing through the cap</a:t>
            </a:r>
            <a:r>
              <a:rPr lang="en-US" sz="2000" kern="1200" dirty="0" smtClean="0">
                <a:latin typeface="Times New Roman"/>
                <a:cs typeface="Times New Roman"/>
              </a:rPr>
              <a:t>.  Faraday, apparently, deduced that that virtual current (my words, not his) was the displacement current needed for Ampere’s Law to work.  In any case, the </a:t>
            </a:r>
            <a:r>
              <a:rPr lang="en-US" sz="2000" kern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complete form of Ampere’s Law is</a:t>
            </a:r>
            <a:r>
              <a:rPr lang="en-US" sz="2000" kern="1200" dirty="0" smtClean="0">
                <a:latin typeface="Times New Roman"/>
                <a:cs typeface="Times New Roman"/>
              </a:rPr>
              <a:t>: </a:t>
            </a:r>
            <a:endParaRPr lang="en-US" sz="2000" kern="1200" dirty="0">
              <a:latin typeface="Times New Roman"/>
              <a:cs typeface="Times New Roman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670098"/>
              </p:ext>
            </p:extLst>
          </p:nvPr>
        </p:nvGraphicFramePr>
        <p:xfrm>
          <a:off x="673100" y="209328"/>
          <a:ext cx="12827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70" name="Equation" r:id="rId7" imgW="749300" imgH="203200" progId="Equation.DSMT4">
                  <p:embed/>
                </p:oleObj>
              </mc:Choice>
              <mc:Fallback>
                <p:oleObj name="Equation" r:id="rId7" imgW="749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100" y="209328"/>
                        <a:ext cx="12827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051057"/>
              </p:ext>
            </p:extLst>
          </p:nvPr>
        </p:nvGraphicFramePr>
        <p:xfrm>
          <a:off x="1782763" y="2149475"/>
          <a:ext cx="1414462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71" name="Equation" r:id="rId9" imgW="825500" imgH="1155700" progId="Equation.DSMT4">
                  <p:embed/>
                </p:oleObj>
              </mc:Choice>
              <mc:Fallback>
                <p:oleObj name="Equation" r:id="rId9" imgW="8255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2763" y="2149475"/>
                        <a:ext cx="1414462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717463"/>
              </p:ext>
            </p:extLst>
          </p:nvPr>
        </p:nvGraphicFramePr>
        <p:xfrm>
          <a:off x="954088" y="5784850"/>
          <a:ext cx="32654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72" name="Equation" r:id="rId11" imgW="1905000" imgH="431800" progId="Equation.DSMT4">
                  <p:embed/>
                </p:oleObj>
              </mc:Choice>
              <mc:Fallback>
                <p:oleObj name="Equation" r:id="rId11" imgW="1905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4088" y="5784850"/>
                        <a:ext cx="3265487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9"/>
          <p:cNvSpPr txBox="1">
            <a:spLocks/>
          </p:cNvSpPr>
          <p:nvPr/>
        </p:nvSpPr>
        <p:spPr bwMode="auto">
          <a:xfrm>
            <a:off x="4551270" y="5615841"/>
            <a:ext cx="4030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dirty="0">
                <a:latin typeface="Times New Roman"/>
                <a:cs typeface="Times New Roman"/>
              </a:rPr>
              <a:t>w</a:t>
            </a:r>
            <a:r>
              <a:rPr lang="en-US" sz="2000" kern="1200" dirty="0" smtClean="0">
                <a:latin typeface="Times New Roman"/>
                <a:cs typeface="Times New Roman"/>
              </a:rPr>
              <a:t>here it’s </a:t>
            </a:r>
            <a:r>
              <a:rPr lang="en-US" sz="2000" kern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YOUR CHOICE </a:t>
            </a:r>
            <a:r>
              <a:rPr lang="en-US" sz="2000" kern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which term </a:t>
            </a:r>
            <a:r>
              <a:rPr lang="en-US" sz="2000" i="1" kern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 the right </a:t>
            </a:r>
            <a:r>
              <a:rPr lang="en-US" sz="2000" kern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you evaluate</a:t>
            </a:r>
            <a:r>
              <a:rPr lang="en-US" sz="2000" kern="1200" dirty="0" smtClean="0">
                <a:latin typeface="Times New Roman"/>
                <a:cs typeface="Times New Roman"/>
              </a:rPr>
              <a:t>, depending upon the circumstances.</a:t>
            </a:r>
            <a:endParaRPr lang="en-US" sz="2000" kern="1200" dirty="0">
              <a:latin typeface="Times New Roman"/>
              <a:cs typeface="Times New Roman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527822"/>
              </p:ext>
            </p:extLst>
          </p:nvPr>
        </p:nvGraphicFramePr>
        <p:xfrm>
          <a:off x="3779838" y="202978"/>
          <a:ext cx="4794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73" name="Equation" r:id="rId13" imgW="279400" imgH="203200" progId="Equation.DSMT4">
                  <p:embed/>
                </p:oleObj>
              </mc:Choice>
              <mc:Fallback>
                <p:oleObj name="Equation" r:id="rId13" imgW="279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79838" y="202978"/>
                        <a:ext cx="47942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val 38"/>
          <p:cNvSpPr>
            <a:spLocks noChangeArrowheads="1"/>
          </p:cNvSpPr>
          <p:nvPr/>
        </p:nvSpPr>
        <p:spPr bwMode="auto">
          <a:xfrm rot="20088058">
            <a:off x="5445701" y="1711115"/>
            <a:ext cx="447014" cy="2402699"/>
          </a:xfrm>
          <a:prstGeom prst="ellipse">
            <a:avLst/>
          </a:prstGeom>
          <a:solidFill>
            <a:srgbClr val="CCFFCC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flipV="1">
            <a:off x="5641975" y="2658206"/>
            <a:ext cx="321863" cy="211994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V="1">
            <a:off x="4843862" y="2870200"/>
            <a:ext cx="798113" cy="53584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264425" y="3712191"/>
            <a:ext cx="170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Amperian</a:t>
            </a:r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 path</a:t>
            </a:r>
            <a:endParaRPr lang="en-US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96053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681562" y="6386514"/>
            <a:ext cx="452116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72a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709244"/>
            <a:ext cx="9109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Apple Chancery"/>
                <a:cs typeface="Apple Chancery"/>
              </a:rPr>
              <a:t>Faraday’s Law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1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414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Faraday’s Law</a:t>
            </a:r>
            <a:endParaRPr lang="en-US" sz="4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46267"/>
            <a:ext cx="41275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creation </a:t>
            </a:r>
            <a:r>
              <a:rPr lang="en-US" sz="2000" dirty="0" smtClean="0">
                <a:latin typeface="Times New Roman"/>
                <a:cs typeface="Times New Roman"/>
              </a:rPr>
              <a:t>of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conventional current flow </a:t>
            </a:r>
            <a:r>
              <a:rPr lang="en-US" sz="2000" dirty="0" smtClean="0">
                <a:latin typeface="Times New Roman"/>
                <a:cs typeface="Times New Roman"/>
              </a:rPr>
              <a:t>as the coil leaves the constant </a:t>
            </a:r>
            <a:r>
              <a:rPr lang="en-US" sz="2000" i="1" dirty="0" smtClean="0"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has been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explained using </a:t>
            </a:r>
            <a:r>
              <a:rPr lang="en-US" sz="2000" dirty="0" smtClean="0">
                <a:latin typeface="Times New Roman"/>
                <a:cs typeface="Times New Roman"/>
              </a:rPr>
              <a:t>what you already know from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Classical Theory of Magnetism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Faraday viewed it differently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r>
              <a:rPr lang="en-US" sz="2000" dirty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is approach will allow us to analyze difficult situations that are not so easily untangled with the thinking we’ve just presented.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66.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1" y="4090965"/>
            <a:ext cx="424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Faraday, </a:t>
            </a:r>
            <a:r>
              <a:rPr lang="en-US" sz="2000" dirty="0" smtClean="0">
                <a:latin typeface="Times New Roman"/>
                <a:cs typeface="Times New Roman"/>
              </a:rPr>
              <a:t>who was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not interested in the dipole</a:t>
            </a:r>
            <a:r>
              <a:rPr lang="en-US" sz="2000" dirty="0" smtClean="0">
                <a:latin typeface="Times New Roman"/>
                <a:cs typeface="Times New Roman"/>
              </a:rPr>
              <a:t>, noticed that you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only get an induced current </a:t>
            </a:r>
            <a:r>
              <a:rPr lang="en-US" sz="2000" dirty="0" smtClean="0">
                <a:latin typeface="Times New Roman"/>
                <a:cs typeface="Times New Roman"/>
              </a:rPr>
              <a:t>when there </a:t>
            </a:r>
            <a:r>
              <a:rPr lang="en-US" sz="2000" dirty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s a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210490"/>
              </p:ext>
            </p:extLst>
          </p:nvPr>
        </p:nvGraphicFramePr>
        <p:xfrm>
          <a:off x="8750300" y="2645734"/>
          <a:ext cx="215900" cy="240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03" name="Equation" r:id="rId4" imgW="114300" imgH="127000" progId="Equation.DSMT4">
                  <p:embed/>
                </p:oleObj>
              </mc:Choice>
              <mc:Fallback>
                <p:oleObj name="Equation" r:id="rId4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50300" y="2645734"/>
                        <a:ext cx="215900" cy="240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21797"/>
              </p:ext>
            </p:extLst>
          </p:nvPr>
        </p:nvGraphicFramePr>
        <p:xfrm>
          <a:off x="7538154" y="1079500"/>
          <a:ext cx="26511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04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38154" y="1079500"/>
                        <a:ext cx="265112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65368" y="1079500"/>
            <a:ext cx="3634992" cy="377382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929449" y="1328667"/>
            <a:ext cx="3205213" cy="308095"/>
            <a:chOff x="3112" y="2480"/>
            <a:chExt cx="1238" cy="119"/>
          </a:xfrm>
        </p:grpSpPr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3112" y="2480"/>
              <a:ext cx="118" cy="119"/>
              <a:chOff x="3112" y="2480"/>
              <a:chExt cx="118" cy="119"/>
            </a:xfrm>
          </p:grpSpPr>
          <p:sp>
            <p:nvSpPr>
              <p:cNvPr id="46" name="Line 227"/>
              <p:cNvSpPr>
                <a:spLocks noChangeShapeType="1"/>
              </p:cNvSpPr>
              <p:nvPr/>
            </p:nvSpPr>
            <p:spPr bwMode="auto">
              <a:xfrm>
                <a:off x="311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47" name="Line 228"/>
              <p:cNvSpPr>
                <a:spLocks noChangeShapeType="1"/>
              </p:cNvSpPr>
              <p:nvPr/>
            </p:nvSpPr>
            <p:spPr bwMode="auto">
              <a:xfrm flipH="1">
                <a:off x="311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3392" y="2480"/>
              <a:ext cx="118" cy="119"/>
              <a:chOff x="3392" y="2480"/>
              <a:chExt cx="118" cy="119"/>
            </a:xfrm>
          </p:grpSpPr>
          <p:sp>
            <p:nvSpPr>
              <p:cNvPr id="44" name="Line 230"/>
              <p:cNvSpPr>
                <a:spLocks noChangeShapeType="1"/>
              </p:cNvSpPr>
              <p:nvPr/>
            </p:nvSpPr>
            <p:spPr bwMode="auto">
              <a:xfrm>
                <a:off x="339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45" name="Line 231"/>
              <p:cNvSpPr>
                <a:spLocks noChangeShapeType="1"/>
              </p:cNvSpPr>
              <p:nvPr/>
            </p:nvSpPr>
            <p:spPr bwMode="auto">
              <a:xfrm flipH="1">
                <a:off x="339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3672" y="2480"/>
              <a:ext cx="118" cy="119"/>
              <a:chOff x="3672" y="2480"/>
              <a:chExt cx="118" cy="119"/>
            </a:xfrm>
          </p:grpSpPr>
          <p:sp>
            <p:nvSpPr>
              <p:cNvPr id="42" name="Line 233"/>
              <p:cNvSpPr>
                <a:spLocks noChangeShapeType="1"/>
              </p:cNvSpPr>
              <p:nvPr/>
            </p:nvSpPr>
            <p:spPr bwMode="auto">
              <a:xfrm>
                <a:off x="367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43" name="Line 234"/>
              <p:cNvSpPr>
                <a:spLocks noChangeShapeType="1"/>
              </p:cNvSpPr>
              <p:nvPr/>
            </p:nvSpPr>
            <p:spPr bwMode="auto">
              <a:xfrm flipH="1">
                <a:off x="367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3952" y="2480"/>
              <a:ext cx="118" cy="119"/>
              <a:chOff x="3952" y="2480"/>
              <a:chExt cx="118" cy="119"/>
            </a:xfrm>
          </p:grpSpPr>
          <p:sp>
            <p:nvSpPr>
              <p:cNvPr id="40" name="Line 236"/>
              <p:cNvSpPr>
                <a:spLocks noChangeShapeType="1"/>
              </p:cNvSpPr>
              <p:nvPr/>
            </p:nvSpPr>
            <p:spPr bwMode="auto">
              <a:xfrm>
                <a:off x="395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41" name="Line 237"/>
              <p:cNvSpPr>
                <a:spLocks noChangeShapeType="1"/>
              </p:cNvSpPr>
              <p:nvPr/>
            </p:nvSpPr>
            <p:spPr bwMode="auto">
              <a:xfrm flipH="1">
                <a:off x="395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4232" y="2480"/>
              <a:ext cx="118" cy="119"/>
              <a:chOff x="4232" y="2480"/>
              <a:chExt cx="118" cy="119"/>
            </a:xfrm>
          </p:grpSpPr>
          <p:sp>
            <p:nvSpPr>
              <p:cNvPr id="38" name="Line 239"/>
              <p:cNvSpPr>
                <a:spLocks noChangeShapeType="1"/>
              </p:cNvSpPr>
              <p:nvPr/>
            </p:nvSpPr>
            <p:spPr bwMode="auto">
              <a:xfrm>
                <a:off x="423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39" name="Line 240"/>
              <p:cNvSpPr>
                <a:spLocks noChangeShapeType="1"/>
              </p:cNvSpPr>
              <p:nvPr/>
            </p:nvSpPr>
            <p:spPr bwMode="auto">
              <a:xfrm flipH="1">
                <a:off x="423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924271" y="1926732"/>
            <a:ext cx="3205213" cy="308095"/>
            <a:chOff x="3112" y="2480"/>
            <a:chExt cx="1238" cy="119"/>
          </a:xfrm>
        </p:grpSpPr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3112" y="2480"/>
              <a:ext cx="118" cy="119"/>
              <a:chOff x="3112" y="2480"/>
              <a:chExt cx="118" cy="119"/>
            </a:xfrm>
          </p:grpSpPr>
          <p:sp>
            <p:nvSpPr>
              <p:cNvPr id="62" name="Line 227"/>
              <p:cNvSpPr>
                <a:spLocks noChangeShapeType="1"/>
              </p:cNvSpPr>
              <p:nvPr/>
            </p:nvSpPr>
            <p:spPr bwMode="auto">
              <a:xfrm>
                <a:off x="311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63" name="Line 228"/>
              <p:cNvSpPr>
                <a:spLocks noChangeShapeType="1"/>
              </p:cNvSpPr>
              <p:nvPr/>
            </p:nvSpPr>
            <p:spPr bwMode="auto">
              <a:xfrm flipH="1">
                <a:off x="311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3392" y="2480"/>
              <a:ext cx="118" cy="119"/>
              <a:chOff x="3392" y="2480"/>
              <a:chExt cx="118" cy="119"/>
            </a:xfrm>
          </p:grpSpPr>
          <p:sp>
            <p:nvSpPr>
              <p:cNvPr id="60" name="Line 230"/>
              <p:cNvSpPr>
                <a:spLocks noChangeShapeType="1"/>
              </p:cNvSpPr>
              <p:nvPr/>
            </p:nvSpPr>
            <p:spPr bwMode="auto">
              <a:xfrm>
                <a:off x="339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61" name="Line 231"/>
              <p:cNvSpPr>
                <a:spLocks noChangeShapeType="1"/>
              </p:cNvSpPr>
              <p:nvPr/>
            </p:nvSpPr>
            <p:spPr bwMode="auto">
              <a:xfrm flipH="1">
                <a:off x="339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3672" y="2480"/>
              <a:ext cx="118" cy="119"/>
              <a:chOff x="3672" y="2480"/>
              <a:chExt cx="118" cy="119"/>
            </a:xfrm>
          </p:grpSpPr>
          <p:sp>
            <p:nvSpPr>
              <p:cNvPr id="58" name="Line 233"/>
              <p:cNvSpPr>
                <a:spLocks noChangeShapeType="1"/>
              </p:cNvSpPr>
              <p:nvPr/>
            </p:nvSpPr>
            <p:spPr bwMode="auto">
              <a:xfrm>
                <a:off x="367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59" name="Line 234"/>
              <p:cNvSpPr>
                <a:spLocks noChangeShapeType="1"/>
              </p:cNvSpPr>
              <p:nvPr/>
            </p:nvSpPr>
            <p:spPr bwMode="auto">
              <a:xfrm flipH="1">
                <a:off x="367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3952" y="2480"/>
              <a:ext cx="118" cy="119"/>
              <a:chOff x="3952" y="2480"/>
              <a:chExt cx="118" cy="119"/>
            </a:xfrm>
          </p:grpSpPr>
          <p:sp>
            <p:nvSpPr>
              <p:cNvPr id="56" name="Line 236"/>
              <p:cNvSpPr>
                <a:spLocks noChangeShapeType="1"/>
              </p:cNvSpPr>
              <p:nvPr/>
            </p:nvSpPr>
            <p:spPr bwMode="auto">
              <a:xfrm>
                <a:off x="395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57" name="Line 237"/>
              <p:cNvSpPr>
                <a:spLocks noChangeShapeType="1"/>
              </p:cNvSpPr>
              <p:nvPr/>
            </p:nvSpPr>
            <p:spPr bwMode="auto">
              <a:xfrm flipH="1">
                <a:off x="395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4232" y="2480"/>
              <a:ext cx="118" cy="119"/>
              <a:chOff x="4232" y="2480"/>
              <a:chExt cx="118" cy="119"/>
            </a:xfrm>
          </p:grpSpPr>
          <p:sp>
            <p:nvSpPr>
              <p:cNvPr id="54" name="Line 239"/>
              <p:cNvSpPr>
                <a:spLocks noChangeShapeType="1"/>
              </p:cNvSpPr>
              <p:nvPr/>
            </p:nvSpPr>
            <p:spPr bwMode="auto">
              <a:xfrm>
                <a:off x="423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55" name="Line 240"/>
              <p:cNvSpPr>
                <a:spLocks noChangeShapeType="1"/>
              </p:cNvSpPr>
              <p:nvPr/>
            </p:nvSpPr>
            <p:spPr bwMode="auto">
              <a:xfrm flipH="1">
                <a:off x="423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4919092" y="2524798"/>
            <a:ext cx="3205213" cy="308095"/>
            <a:chOff x="3112" y="2480"/>
            <a:chExt cx="1238" cy="119"/>
          </a:xfrm>
        </p:grpSpPr>
        <p:grpSp>
          <p:nvGrpSpPr>
            <p:cNvPr id="65" name="Group 64"/>
            <p:cNvGrpSpPr>
              <a:grpSpLocks/>
            </p:cNvGrpSpPr>
            <p:nvPr/>
          </p:nvGrpSpPr>
          <p:grpSpPr bwMode="auto">
            <a:xfrm>
              <a:off x="3112" y="2480"/>
              <a:ext cx="118" cy="119"/>
              <a:chOff x="3112" y="2480"/>
              <a:chExt cx="118" cy="119"/>
            </a:xfrm>
          </p:grpSpPr>
          <p:sp>
            <p:nvSpPr>
              <p:cNvPr id="78" name="Line 227"/>
              <p:cNvSpPr>
                <a:spLocks noChangeShapeType="1"/>
              </p:cNvSpPr>
              <p:nvPr/>
            </p:nvSpPr>
            <p:spPr bwMode="auto">
              <a:xfrm>
                <a:off x="311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79" name="Line 228"/>
              <p:cNvSpPr>
                <a:spLocks noChangeShapeType="1"/>
              </p:cNvSpPr>
              <p:nvPr/>
            </p:nvSpPr>
            <p:spPr bwMode="auto">
              <a:xfrm flipH="1">
                <a:off x="311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66" name="Group 65"/>
            <p:cNvGrpSpPr>
              <a:grpSpLocks/>
            </p:cNvGrpSpPr>
            <p:nvPr/>
          </p:nvGrpSpPr>
          <p:grpSpPr bwMode="auto">
            <a:xfrm>
              <a:off x="3392" y="2480"/>
              <a:ext cx="118" cy="119"/>
              <a:chOff x="3392" y="2480"/>
              <a:chExt cx="118" cy="119"/>
            </a:xfrm>
          </p:grpSpPr>
          <p:sp>
            <p:nvSpPr>
              <p:cNvPr id="76" name="Line 230"/>
              <p:cNvSpPr>
                <a:spLocks noChangeShapeType="1"/>
              </p:cNvSpPr>
              <p:nvPr/>
            </p:nvSpPr>
            <p:spPr bwMode="auto">
              <a:xfrm>
                <a:off x="339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77" name="Line 231"/>
              <p:cNvSpPr>
                <a:spLocks noChangeShapeType="1"/>
              </p:cNvSpPr>
              <p:nvPr/>
            </p:nvSpPr>
            <p:spPr bwMode="auto">
              <a:xfrm flipH="1">
                <a:off x="339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67" name="Group 66"/>
            <p:cNvGrpSpPr>
              <a:grpSpLocks/>
            </p:cNvGrpSpPr>
            <p:nvPr/>
          </p:nvGrpSpPr>
          <p:grpSpPr bwMode="auto">
            <a:xfrm>
              <a:off x="3672" y="2480"/>
              <a:ext cx="118" cy="119"/>
              <a:chOff x="3672" y="2480"/>
              <a:chExt cx="118" cy="119"/>
            </a:xfrm>
          </p:grpSpPr>
          <p:sp>
            <p:nvSpPr>
              <p:cNvPr id="74" name="Line 233"/>
              <p:cNvSpPr>
                <a:spLocks noChangeShapeType="1"/>
              </p:cNvSpPr>
              <p:nvPr/>
            </p:nvSpPr>
            <p:spPr bwMode="auto">
              <a:xfrm>
                <a:off x="367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75" name="Line 234"/>
              <p:cNvSpPr>
                <a:spLocks noChangeShapeType="1"/>
              </p:cNvSpPr>
              <p:nvPr/>
            </p:nvSpPr>
            <p:spPr bwMode="auto">
              <a:xfrm flipH="1">
                <a:off x="367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3952" y="2480"/>
              <a:ext cx="118" cy="119"/>
              <a:chOff x="3952" y="2480"/>
              <a:chExt cx="118" cy="119"/>
            </a:xfrm>
          </p:grpSpPr>
          <p:sp>
            <p:nvSpPr>
              <p:cNvPr id="72" name="Line 236"/>
              <p:cNvSpPr>
                <a:spLocks noChangeShapeType="1"/>
              </p:cNvSpPr>
              <p:nvPr/>
            </p:nvSpPr>
            <p:spPr bwMode="auto">
              <a:xfrm>
                <a:off x="395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73" name="Line 237"/>
              <p:cNvSpPr>
                <a:spLocks noChangeShapeType="1"/>
              </p:cNvSpPr>
              <p:nvPr/>
            </p:nvSpPr>
            <p:spPr bwMode="auto">
              <a:xfrm flipH="1">
                <a:off x="395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69" name="Group 68"/>
            <p:cNvGrpSpPr>
              <a:grpSpLocks/>
            </p:cNvGrpSpPr>
            <p:nvPr/>
          </p:nvGrpSpPr>
          <p:grpSpPr bwMode="auto">
            <a:xfrm>
              <a:off x="4232" y="2480"/>
              <a:ext cx="118" cy="119"/>
              <a:chOff x="4232" y="2480"/>
              <a:chExt cx="118" cy="119"/>
            </a:xfrm>
          </p:grpSpPr>
          <p:sp>
            <p:nvSpPr>
              <p:cNvPr id="70" name="Line 239"/>
              <p:cNvSpPr>
                <a:spLocks noChangeShapeType="1"/>
              </p:cNvSpPr>
              <p:nvPr/>
            </p:nvSpPr>
            <p:spPr bwMode="auto">
              <a:xfrm>
                <a:off x="423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71" name="Line 240"/>
              <p:cNvSpPr>
                <a:spLocks noChangeShapeType="1"/>
              </p:cNvSpPr>
              <p:nvPr/>
            </p:nvSpPr>
            <p:spPr bwMode="auto">
              <a:xfrm flipH="1">
                <a:off x="423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4913914" y="3122863"/>
            <a:ext cx="3205213" cy="308095"/>
            <a:chOff x="3112" y="2480"/>
            <a:chExt cx="1238" cy="119"/>
          </a:xfrm>
        </p:grpSpPr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3112" y="2480"/>
              <a:ext cx="118" cy="119"/>
              <a:chOff x="3112" y="2480"/>
              <a:chExt cx="118" cy="119"/>
            </a:xfrm>
          </p:grpSpPr>
          <p:sp>
            <p:nvSpPr>
              <p:cNvPr id="94" name="Line 227"/>
              <p:cNvSpPr>
                <a:spLocks noChangeShapeType="1"/>
              </p:cNvSpPr>
              <p:nvPr/>
            </p:nvSpPr>
            <p:spPr bwMode="auto">
              <a:xfrm>
                <a:off x="311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95" name="Line 228"/>
              <p:cNvSpPr>
                <a:spLocks noChangeShapeType="1"/>
              </p:cNvSpPr>
              <p:nvPr/>
            </p:nvSpPr>
            <p:spPr bwMode="auto">
              <a:xfrm flipH="1">
                <a:off x="311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3392" y="2480"/>
              <a:ext cx="118" cy="119"/>
              <a:chOff x="3392" y="2480"/>
              <a:chExt cx="118" cy="119"/>
            </a:xfrm>
          </p:grpSpPr>
          <p:sp>
            <p:nvSpPr>
              <p:cNvPr id="92" name="Line 230"/>
              <p:cNvSpPr>
                <a:spLocks noChangeShapeType="1"/>
              </p:cNvSpPr>
              <p:nvPr/>
            </p:nvSpPr>
            <p:spPr bwMode="auto">
              <a:xfrm>
                <a:off x="339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93" name="Line 231"/>
              <p:cNvSpPr>
                <a:spLocks noChangeShapeType="1"/>
              </p:cNvSpPr>
              <p:nvPr/>
            </p:nvSpPr>
            <p:spPr bwMode="auto">
              <a:xfrm flipH="1">
                <a:off x="339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3672" y="2480"/>
              <a:ext cx="118" cy="119"/>
              <a:chOff x="3672" y="2480"/>
              <a:chExt cx="118" cy="119"/>
            </a:xfrm>
          </p:grpSpPr>
          <p:sp>
            <p:nvSpPr>
              <p:cNvPr id="90" name="Line 233"/>
              <p:cNvSpPr>
                <a:spLocks noChangeShapeType="1"/>
              </p:cNvSpPr>
              <p:nvPr/>
            </p:nvSpPr>
            <p:spPr bwMode="auto">
              <a:xfrm>
                <a:off x="367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91" name="Line 234"/>
              <p:cNvSpPr>
                <a:spLocks noChangeShapeType="1"/>
              </p:cNvSpPr>
              <p:nvPr/>
            </p:nvSpPr>
            <p:spPr bwMode="auto">
              <a:xfrm flipH="1">
                <a:off x="367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3952" y="2480"/>
              <a:ext cx="118" cy="119"/>
              <a:chOff x="3952" y="2480"/>
              <a:chExt cx="118" cy="119"/>
            </a:xfrm>
          </p:grpSpPr>
          <p:sp>
            <p:nvSpPr>
              <p:cNvPr id="88" name="Line 236"/>
              <p:cNvSpPr>
                <a:spLocks noChangeShapeType="1"/>
              </p:cNvSpPr>
              <p:nvPr/>
            </p:nvSpPr>
            <p:spPr bwMode="auto">
              <a:xfrm>
                <a:off x="395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89" name="Line 237"/>
              <p:cNvSpPr>
                <a:spLocks noChangeShapeType="1"/>
              </p:cNvSpPr>
              <p:nvPr/>
            </p:nvSpPr>
            <p:spPr bwMode="auto">
              <a:xfrm flipH="1">
                <a:off x="395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4232" y="2480"/>
              <a:ext cx="118" cy="119"/>
              <a:chOff x="4232" y="2480"/>
              <a:chExt cx="118" cy="119"/>
            </a:xfrm>
          </p:grpSpPr>
          <p:sp>
            <p:nvSpPr>
              <p:cNvPr id="86" name="Line 239"/>
              <p:cNvSpPr>
                <a:spLocks noChangeShapeType="1"/>
              </p:cNvSpPr>
              <p:nvPr/>
            </p:nvSpPr>
            <p:spPr bwMode="auto">
              <a:xfrm>
                <a:off x="423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87" name="Line 240"/>
              <p:cNvSpPr>
                <a:spLocks noChangeShapeType="1"/>
              </p:cNvSpPr>
              <p:nvPr/>
            </p:nvSpPr>
            <p:spPr bwMode="auto">
              <a:xfrm flipH="1">
                <a:off x="423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</p:grp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4908736" y="3720929"/>
            <a:ext cx="3205213" cy="308095"/>
            <a:chOff x="3112" y="2480"/>
            <a:chExt cx="1238" cy="119"/>
          </a:xfrm>
        </p:grpSpPr>
        <p:grpSp>
          <p:nvGrpSpPr>
            <p:cNvPr id="97" name="Group 96"/>
            <p:cNvGrpSpPr>
              <a:grpSpLocks/>
            </p:cNvGrpSpPr>
            <p:nvPr/>
          </p:nvGrpSpPr>
          <p:grpSpPr bwMode="auto">
            <a:xfrm>
              <a:off x="3112" y="2480"/>
              <a:ext cx="118" cy="119"/>
              <a:chOff x="3112" y="2480"/>
              <a:chExt cx="118" cy="119"/>
            </a:xfrm>
          </p:grpSpPr>
          <p:sp>
            <p:nvSpPr>
              <p:cNvPr id="110" name="Line 227"/>
              <p:cNvSpPr>
                <a:spLocks noChangeShapeType="1"/>
              </p:cNvSpPr>
              <p:nvPr/>
            </p:nvSpPr>
            <p:spPr bwMode="auto">
              <a:xfrm>
                <a:off x="311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111" name="Line 228"/>
              <p:cNvSpPr>
                <a:spLocks noChangeShapeType="1"/>
              </p:cNvSpPr>
              <p:nvPr/>
            </p:nvSpPr>
            <p:spPr bwMode="auto">
              <a:xfrm flipH="1">
                <a:off x="311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98" name="Group 97"/>
            <p:cNvGrpSpPr>
              <a:grpSpLocks/>
            </p:cNvGrpSpPr>
            <p:nvPr/>
          </p:nvGrpSpPr>
          <p:grpSpPr bwMode="auto">
            <a:xfrm>
              <a:off x="3392" y="2480"/>
              <a:ext cx="118" cy="119"/>
              <a:chOff x="3392" y="2480"/>
              <a:chExt cx="118" cy="119"/>
            </a:xfrm>
          </p:grpSpPr>
          <p:sp>
            <p:nvSpPr>
              <p:cNvPr id="108" name="Line 230"/>
              <p:cNvSpPr>
                <a:spLocks noChangeShapeType="1"/>
              </p:cNvSpPr>
              <p:nvPr/>
            </p:nvSpPr>
            <p:spPr bwMode="auto">
              <a:xfrm>
                <a:off x="339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109" name="Line 231"/>
              <p:cNvSpPr>
                <a:spLocks noChangeShapeType="1"/>
              </p:cNvSpPr>
              <p:nvPr/>
            </p:nvSpPr>
            <p:spPr bwMode="auto">
              <a:xfrm flipH="1">
                <a:off x="339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99" name="Group 98"/>
            <p:cNvGrpSpPr>
              <a:grpSpLocks/>
            </p:cNvGrpSpPr>
            <p:nvPr/>
          </p:nvGrpSpPr>
          <p:grpSpPr bwMode="auto">
            <a:xfrm>
              <a:off x="3672" y="2480"/>
              <a:ext cx="118" cy="119"/>
              <a:chOff x="3672" y="2480"/>
              <a:chExt cx="118" cy="119"/>
            </a:xfrm>
          </p:grpSpPr>
          <p:sp>
            <p:nvSpPr>
              <p:cNvPr id="106" name="Line 233"/>
              <p:cNvSpPr>
                <a:spLocks noChangeShapeType="1"/>
              </p:cNvSpPr>
              <p:nvPr/>
            </p:nvSpPr>
            <p:spPr bwMode="auto">
              <a:xfrm>
                <a:off x="367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107" name="Line 234"/>
              <p:cNvSpPr>
                <a:spLocks noChangeShapeType="1"/>
              </p:cNvSpPr>
              <p:nvPr/>
            </p:nvSpPr>
            <p:spPr bwMode="auto">
              <a:xfrm flipH="1">
                <a:off x="367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100" name="Group 99"/>
            <p:cNvGrpSpPr>
              <a:grpSpLocks/>
            </p:cNvGrpSpPr>
            <p:nvPr/>
          </p:nvGrpSpPr>
          <p:grpSpPr bwMode="auto">
            <a:xfrm>
              <a:off x="3952" y="2480"/>
              <a:ext cx="118" cy="119"/>
              <a:chOff x="3952" y="2480"/>
              <a:chExt cx="118" cy="119"/>
            </a:xfrm>
          </p:grpSpPr>
          <p:sp>
            <p:nvSpPr>
              <p:cNvPr id="104" name="Line 236"/>
              <p:cNvSpPr>
                <a:spLocks noChangeShapeType="1"/>
              </p:cNvSpPr>
              <p:nvPr/>
            </p:nvSpPr>
            <p:spPr bwMode="auto">
              <a:xfrm>
                <a:off x="395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105" name="Line 237"/>
              <p:cNvSpPr>
                <a:spLocks noChangeShapeType="1"/>
              </p:cNvSpPr>
              <p:nvPr/>
            </p:nvSpPr>
            <p:spPr bwMode="auto">
              <a:xfrm flipH="1">
                <a:off x="395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101" name="Group 100"/>
            <p:cNvGrpSpPr>
              <a:grpSpLocks/>
            </p:cNvGrpSpPr>
            <p:nvPr/>
          </p:nvGrpSpPr>
          <p:grpSpPr bwMode="auto">
            <a:xfrm>
              <a:off x="4232" y="2480"/>
              <a:ext cx="118" cy="119"/>
              <a:chOff x="4232" y="2480"/>
              <a:chExt cx="118" cy="119"/>
            </a:xfrm>
          </p:grpSpPr>
          <p:sp>
            <p:nvSpPr>
              <p:cNvPr id="102" name="Line 239"/>
              <p:cNvSpPr>
                <a:spLocks noChangeShapeType="1"/>
              </p:cNvSpPr>
              <p:nvPr/>
            </p:nvSpPr>
            <p:spPr bwMode="auto">
              <a:xfrm>
                <a:off x="423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103" name="Line 240"/>
              <p:cNvSpPr>
                <a:spLocks noChangeShapeType="1"/>
              </p:cNvSpPr>
              <p:nvPr/>
            </p:nvSpPr>
            <p:spPr bwMode="auto">
              <a:xfrm flipH="1">
                <a:off x="423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4903558" y="4318995"/>
            <a:ext cx="3205213" cy="308095"/>
            <a:chOff x="3112" y="2480"/>
            <a:chExt cx="1238" cy="119"/>
          </a:xfrm>
        </p:grpSpPr>
        <p:grpSp>
          <p:nvGrpSpPr>
            <p:cNvPr id="113" name="Group 112"/>
            <p:cNvGrpSpPr>
              <a:grpSpLocks/>
            </p:cNvGrpSpPr>
            <p:nvPr/>
          </p:nvGrpSpPr>
          <p:grpSpPr bwMode="auto">
            <a:xfrm>
              <a:off x="3112" y="2480"/>
              <a:ext cx="118" cy="119"/>
              <a:chOff x="3112" y="2480"/>
              <a:chExt cx="118" cy="119"/>
            </a:xfrm>
          </p:grpSpPr>
          <p:sp>
            <p:nvSpPr>
              <p:cNvPr id="126" name="Line 227"/>
              <p:cNvSpPr>
                <a:spLocks noChangeShapeType="1"/>
              </p:cNvSpPr>
              <p:nvPr/>
            </p:nvSpPr>
            <p:spPr bwMode="auto">
              <a:xfrm>
                <a:off x="311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127" name="Line 228"/>
              <p:cNvSpPr>
                <a:spLocks noChangeShapeType="1"/>
              </p:cNvSpPr>
              <p:nvPr/>
            </p:nvSpPr>
            <p:spPr bwMode="auto">
              <a:xfrm flipH="1">
                <a:off x="311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114" name="Group 113"/>
            <p:cNvGrpSpPr>
              <a:grpSpLocks/>
            </p:cNvGrpSpPr>
            <p:nvPr/>
          </p:nvGrpSpPr>
          <p:grpSpPr bwMode="auto">
            <a:xfrm>
              <a:off x="3392" y="2480"/>
              <a:ext cx="118" cy="119"/>
              <a:chOff x="3392" y="2480"/>
              <a:chExt cx="118" cy="119"/>
            </a:xfrm>
          </p:grpSpPr>
          <p:sp>
            <p:nvSpPr>
              <p:cNvPr id="124" name="Line 230"/>
              <p:cNvSpPr>
                <a:spLocks noChangeShapeType="1"/>
              </p:cNvSpPr>
              <p:nvPr/>
            </p:nvSpPr>
            <p:spPr bwMode="auto">
              <a:xfrm>
                <a:off x="339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125" name="Line 231"/>
              <p:cNvSpPr>
                <a:spLocks noChangeShapeType="1"/>
              </p:cNvSpPr>
              <p:nvPr/>
            </p:nvSpPr>
            <p:spPr bwMode="auto">
              <a:xfrm flipH="1">
                <a:off x="339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115" name="Group 114"/>
            <p:cNvGrpSpPr>
              <a:grpSpLocks/>
            </p:cNvGrpSpPr>
            <p:nvPr/>
          </p:nvGrpSpPr>
          <p:grpSpPr bwMode="auto">
            <a:xfrm>
              <a:off x="3672" y="2480"/>
              <a:ext cx="118" cy="119"/>
              <a:chOff x="3672" y="2480"/>
              <a:chExt cx="118" cy="119"/>
            </a:xfrm>
          </p:grpSpPr>
          <p:sp>
            <p:nvSpPr>
              <p:cNvPr id="122" name="Line 233"/>
              <p:cNvSpPr>
                <a:spLocks noChangeShapeType="1"/>
              </p:cNvSpPr>
              <p:nvPr/>
            </p:nvSpPr>
            <p:spPr bwMode="auto">
              <a:xfrm>
                <a:off x="367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123" name="Line 234"/>
              <p:cNvSpPr>
                <a:spLocks noChangeShapeType="1"/>
              </p:cNvSpPr>
              <p:nvPr/>
            </p:nvSpPr>
            <p:spPr bwMode="auto">
              <a:xfrm flipH="1">
                <a:off x="367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116" name="Group 115"/>
            <p:cNvGrpSpPr>
              <a:grpSpLocks/>
            </p:cNvGrpSpPr>
            <p:nvPr/>
          </p:nvGrpSpPr>
          <p:grpSpPr bwMode="auto">
            <a:xfrm>
              <a:off x="3952" y="2480"/>
              <a:ext cx="118" cy="119"/>
              <a:chOff x="3952" y="2480"/>
              <a:chExt cx="118" cy="119"/>
            </a:xfrm>
          </p:grpSpPr>
          <p:sp>
            <p:nvSpPr>
              <p:cNvPr id="120" name="Line 236"/>
              <p:cNvSpPr>
                <a:spLocks noChangeShapeType="1"/>
              </p:cNvSpPr>
              <p:nvPr/>
            </p:nvSpPr>
            <p:spPr bwMode="auto">
              <a:xfrm>
                <a:off x="395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121" name="Line 237"/>
              <p:cNvSpPr>
                <a:spLocks noChangeShapeType="1"/>
              </p:cNvSpPr>
              <p:nvPr/>
            </p:nvSpPr>
            <p:spPr bwMode="auto">
              <a:xfrm flipH="1">
                <a:off x="395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  <p:grpSp>
          <p:nvGrpSpPr>
            <p:cNvPr id="117" name="Group 116"/>
            <p:cNvGrpSpPr>
              <a:grpSpLocks/>
            </p:cNvGrpSpPr>
            <p:nvPr/>
          </p:nvGrpSpPr>
          <p:grpSpPr bwMode="auto">
            <a:xfrm>
              <a:off x="4232" y="2480"/>
              <a:ext cx="118" cy="119"/>
              <a:chOff x="4232" y="2480"/>
              <a:chExt cx="118" cy="119"/>
            </a:xfrm>
          </p:grpSpPr>
          <p:sp>
            <p:nvSpPr>
              <p:cNvPr id="118" name="Line 239"/>
              <p:cNvSpPr>
                <a:spLocks noChangeShapeType="1"/>
              </p:cNvSpPr>
              <p:nvPr/>
            </p:nvSpPr>
            <p:spPr bwMode="auto">
              <a:xfrm>
                <a:off x="4232" y="24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119" name="Line 240"/>
              <p:cNvSpPr>
                <a:spLocks noChangeShapeType="1"/>
              </p:cNvSpPr>
              <p:nvPr/>
            </p:nvSpPr>
            <p:spPr bwMode="auto">
              <a:xfrm flipH="1">
                <a:off x="4232" y="24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</p:grpSp>
      </p:grpSp>
      <p:sp>
        <p:nvSpPr>
          <p:cNvPr id="128" name="Frame 127"/>
          <p:cNvSpPr/>
          <p:nvPr/>
        </p:nvSpPr>
        <p:spPr>
          <a:xfrm>
            <a:off x="7151888" y="1957804"/>
            <a:ext cx="1610374" cy="1988371"/>
          </a:xfrm>
          <a:prstGeom prst="fram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8750300" y="2930254"/>
            <a:ext cx="35107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7243359" y="2667420"/>
            <a:ext cx="0" cy="84366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2" name="Object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853874"/>
              </p:ext>
            </p:extLst>
          </p:nvPr>
        </p:nvGraphicFramePr>
        <p:xfrm>
          <a:off x="7389022" y="2931340"/>
          <a:ext cx="6969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05" name="Equation" r:id="rId8" imgW="368300" imgH="203200" progId="Equation.DSMT4">
                  <p:embed/>
                </p:oleObj>
              </mc:Choice>
              <mc:Fallback>
                <p:oleObj name="Equation" r:id="rId8" imgW="368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89022" y="2931340"/>
                        <a:ext cx="696912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" name="TextBox 175"/>
          <p:cNvSpPr txBox="1"/>
          <p:nvPr/>
        </p:nvSpPr>
        <p:spPr>
          <a:xfrm>
            <a:off x="228600" y="5120281"/>
            <a:ext cx="873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hanging magnetic flux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through the face of the coil</a:t>
            </a:r>
            <a:r>
              <a:rPr lang="en-US" sz="2000" dirty="0" smtClean="0">
                <a:latin typeface="Times New Roman"/>
                <a:cs typeface="Times New Roman"/>
              </a:rPr>
              <a:t>.  There could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 flux </a:t>
            </a:r>
            <a:r>
              <a:rPr lang="en-US" sz="2000" dirty="0" smtClean="0">
                <a:latin typeface="Times New Roman"/>
                <a:cs typeface="Times New Roman"/>
              </a:rPr>
              <a:t>through the coil,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but if it wasn’t/isn’t changing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no induced current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77" name="Frame 176"/>
          <p:cNvSpPr/>
          <p:nvPr/>
        </p:nvSpPr>
        <p:spPr>
          <a:xfrm>
            <a:off x="5069256" y="1978451"/>
            <a:ext cx="1610374" cy="1988371"/>
          </a:xfrm>
          <a:prstGeom prst="fram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8" name="Object 1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282268"/>
              </p:ext>
            </p:extLst>
          </p:nvPr>
        </p:nvGraphicFramePr>
        <p:xfrm>
          <a:off x="4718181" y="2643939"/>
          <a:ext cx="215900" cy="240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06" name="Equation" r:id="rId10" imgW="114300" imgH="127000" progId="Equation.DSMT4">
                  <p:embed/>
                </p:oleObj>
              </mc:Choice>
              <mc:Fallback>
                <p:oleObj name="Equation" r:id="rId10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8181" y="2643939"/>
                        <a:ext cx="215900" cy="240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9" name="Straight Arrow Connector 178"/>
          <p:cNvCxnSpPr/>
          <p:nvPr/>
        </p:nvCxnSpPr>
        <p:spPr>
          <a:xfrm>
            <a:off x="4718181" y="2928459"/>
            <a:ext cx="35107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0" name="Object 1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208510"/>
              </p:ext>
            </p:extLst>
          </p:nvPr>
        </p:nvGraphicFramePr>
        <p:xfrm>
          <a:off x="5296688" y="2732516"/>
          <a:ext cx="1182987" cy="468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07" name="Equation" r:id="rId11" imgW="1028700" imgH="406400" progId="Equation.DSMT4">
                  <p:embed/>
                </p:oleObj>
              </mc:Choice>
              <mc:Fallback>
                <p:oleObj name="Equation" r:id="rId11" imgW="10287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96688" y="2732516"/>
                        <a:ext cx="1182987" cy="468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Object 1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879870"/>
              </p:ext>
            </p:extLst>
          </p:nvPr>
        </p:nvGraphicFramePr>
        <p:xfrm>
          <a:off x="7358935" y="2217363"/>
          <a:ext cx="9493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08" name="Equation" r:id="rId13" imgW="825500" imgH="406400" progId="Equation.DSMT4">
                  <p:embed/>
                </p:oleObj>
              </mc:Choice>
              <mc:Fallback>
                <p:oleObj name="Equation" r:id="rId13" imgW="8255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58935" y="2217363"/>
                        <a:ext cx="949325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42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8" grpId="0" animBg="1"/>
      <p:bldP spid="176" grpId="0"/>
      <p:bldP spid="17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158749" y="190499"/>
            <a:ext cx="4260851" cy="14882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</a:t>
            </a:r>
            <a:r>
              <a:rPr lang="en-US" sz="2800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 bar </a:t>
            </a:r>
            <a:r>
              <a:rPr lang="en-US" sz="2000" dirty="0" smtClean="0">
                <a:latin typeface="Times New Roman"/>
                <a:cs typeface="Times New Roman"/>
              </a:rPr>
              <a:t>on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frictionless rails </a:t>
            </a:r>
            <a:r>
              <a:rPr lang="en-US" sz="2000" dirty="0" smtClean="0">
                <a:latin typeface="Times New Roman"/>
                <a:cs typeface="Times New Roman"/>
              </a:rPr>
              <a:t>is made to move with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velocity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through a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as shown in the sketch (you are looking down on the system).  </a:t>
            </a:r>
            <a:endParaRPr lang="en-US" sz="1800" dirty="0">
              <a:solidFill>
                <a:srgbClr val="008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>
          <a:xfrm>
            <a:off x="419100" y="1774030"/>
            <a:ext cx="4089400" cy="671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a.) Derive an expression </a:t>
            </a:r>
            <a:r>
              <a:rPr lang="en-US" sz="2000" dirty="0" smtClean="0">
                <a:latin typeface="Times New Roman"/>
                <a:cs typeface="Times New Roman"/>
              </a:rPr>
              <a:t>for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induced EMF </a:t>
            </a:r>
            <a:r>
              <a:rPr lang="en-US" sz="2000" dirty="0" smtClean="0">
                <a:latin typeface="Times New Roman"/>
                <a:cs typeface="Times New Roman"/>
              </a:rPr>
              <a:t>in the “coil.”</a:t>
            </a:r>
            <a:endParaRPr lang="en-US" sz="1800" dirty="0">
              <a:solidFill>
                <a:srgbClr val="008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12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67.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125328"/>
              </p:ext>
            </p:extLst>
          </p:nvPr>
        </p:nvGraphicFramePr>
        <p:xfrm>
          <a:off x="2843213" y="4637088"/>
          <a:ext cx="3101975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17" name="Equation" r:id="rId4" imgW="1778000" imgH="1054100" progId="Equation.DSMT4">
                  <p:embed/>
                </p:oleObj>
              </mc:Choice>
              <mc:Fallback>
                <p:oleObj name="Equation" r:id="rId4" imgW="17780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3213" y="4637088"/>
                        <a:ext cx="3101975" cy="183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098877"/>
              </p:ext>
            </p:extLst>
          </p:nvPr>
        </p:nvGraphicFramePr>
        <p:xfrm>
          <a:off x="3404598" y="3502025"/>
          <a:ext cx="16621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18" name="Equation" r:id="rId6" imgW="952500" imgH="584200" progId="Equation.DSMT4">
                  <p:embed/>
                </p:oleObj>
              </mc:Choice>
              <mc:Fallback>
                <p:oleObj name="Equation" r:id="rId6" imgW="9525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04598" y="3502025"/>
                        <a:ext cx="1662112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419600" y="299243"/>
            <a:ext cx="4619035" cy="2271713"/>
            <a:chOff x="267290" y="2667000"/>
            <a:chExt cx="4619035" cy="2271713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667000"/>
              <a:ext cx="3797300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9468519"/>
                </p:ext>
              </p:extLst>
            </p:nvPr>
          </p:nvGraphicFramePr>
          <p:xfrm>
            <a:off x="1981200" y="3373085"/>
            <a:ext cx="387350" cy="559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319" name="Equation" r:id="rId9" imgW="114300" imgH="165100" progId="Equation.3">
                    <p:embed/>
                  </p:oleObj>
                </mc:Choice>
                <mc:Fallback>
                  <p:oleObj name="Equation" r:id="rId9" imgW="114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81200" y="3373085"/>
                          <a:ext cx="387350" cy="5595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1447800" y="4419600"/>
              <a:ext cx="3397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1" dirty="0">
                  <a:latin typeface="Garamond Premr Pro" charset="0"/>
                  <a:cs typeface="Garamond Premr Pro" charset="0"/>
                </a:rPr>
                <a:t>x</a:t>
              </a:r>
            </a:p>
          </p:txBody>
        </p:sp>
        <p:cxnSp>
          <p:nvCxnSpPr>
            <p:cNvPr id="23" name="Straight Arrow Connector 8"/>
            <p:cNvCxnSpPr>
              <a:cxnSpLocks noChangeShapeType="1"/>
            </p:cNvCxnSpPr>
            <p:nvPr/>
          </p:nvCxnSpPr>
          <p:spPr bwMode="auto">
            <a:xfrm rot="10800000">
              <a:off x="914400" y="4495800"/>
              <a:ext cx="1371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1636712" y="3543300"/>
              <a:ext cx="129698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4495800" y="3133725"/>
              <a:ext cx="3905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1">
                  <a:latin typeface="Garamond Premr Pro" charset="0"/>
                  <a:cs typeface="Garamond Premr Pro" charset="0"/>
                </a:rPr>
                <a:t>B</a:t>
              </a:r>
            </a:p>
          </p:txBody>
        </p:sp>
        <p:sp>
          <p:nvSpPr>
            <p:cNvPr id="30" name="TextBox 5"/>
            <p:cNvSpPr txBox="1">
              <a:spLocks noChangeArrowheads="1"/>
            </p:cNvSpPr>
            <p:nvPr/>
          </p:nvSpPr>
          <p:spPr bwMode="auto">
            <a:xfrm>
              <a:off x="267290" y="3133725"/>
              <a:ext cx="5310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1" dirty="0">
                  <a:latin typeface="Garamond Premr Pro" charset="0"/>
                  <a:cs typeface="Garamond Premr Pro" charset="0"/>
                </a:rPr>
                <a:t>R</a:t>
              </a:r>
            </a:p>
          </p:txBody>
        </p:sp>
      </p:grpSp>
      <p:sp>
        <p:nvSpPr>
          <p:cNvPr id="26" name="Rectangle 9"/>
          <p:cNvSpPr txBox="1">
            <a:spLocks noChangeArrowheads="1"/>
          </p:cNvSpPr>
          <p:nvPr/>
        </p:nvSpPr>
        <p:spPr>
          <a:xfrm>
            <a:off x="7103211" y="1937543"/>
            <a:ext cx="1616452" cy="7741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00FF"/>
                </a:solidFill>
                <a:latin typeface="Apple Chancery"/>
                <a:cs typeface="Apple Chancery"/>
              </a:rPr>
              <a:t>graphic courtesy of Mr. White</a:t>
            </a:r>
            <a:endParaRPr lang="en-US" sz="1400" dirty="0">
              <a:solidFill>
                <a:srgbClr val="0000FF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041" y="2667000"/>
            <a:ext cx="7995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technique here </a:t>
            </a:r>
            <a:r>
              <a:rPr lang="en-US" sz="2000" dirty="0" smtClean="0">
                <a:latin typeface="Times New Roman"/>
                <a:cs typeface="Times New Roman"/>
              </a:rPr>
              <a:t>is 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write</a:t>
            </a:r>
            <a:r>
              <a:rPr lang="en-US" sz="2000" dirty="0" smtClean="0">
                <a:latin typeface="Times New Roman"/>
                <a:cs typeface="Times New Roman"/>
              </a:rPr>
              <a:t> out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general expression for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magnetic flux</a:t>
            </a:r>
            <a:r>
              <a:rPr lang="en-US" sz="2000" dirty="0" smtClean="0">
                <a:latin typeface="Times New Roman"/>
                <a:cs typeface="Times New Roman"/>
              </a:rPr>
              <a:t>, then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take its derivative</a:t>
            </a:r>
            <a:r>
              <a:rPr lang="en-US" sz="2000" dirty="0" smtClean="0">
                <a:latin typeface="Times New Roman"/>
                <a:cs typeface="Times New Roman"/>
              </a:rPr>
              <a:t>.  Doing so yields:</a:t>
            </a:r>
            <a:endParaRPr lang="en-US" sz="2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891751"/>
              </p:ext>
            </p:extLst>
          </p:nvPr>
        </p:nvGraphicFramePr>
        <p:xfrm>
          <a:off x="4826747" y="3642121"/>
          <a:ext cx="127499" cy="19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20" name="Equation" r:id="rId11" imgW="101600" imgH="152400" progId="Equation.DSMT4">
                  <p:embed/>
                </p:oleObj>
              </mc:Choice>
              <mc:Fallback>
                <p:oleObj name="Equation" r:id="rId11" imgW="101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26747" y="3642121"/>
                        <a:ext cx="127499" cy="191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4419600" y="3797300"/>
            <a:ext cx="418510" cy="38100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199181"/>
              </p:ext>
            </p:extLst>
          </p:nvPr>
        </p:nvGraphicFramePr>
        <p:xfrm>
          <a:off x="4321484" y="4600444"/>
          <a:ext cx="127499" cy="19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21" name="Equation" r:id="rId13" imgW="101600" imgH="152400" progId="Equation.DSMT4">
                  <p:embed/>
                </p:oleObj>
              </mc:Choice>
              <mc:Fallback>
                <p:oleObj name="Equation" r:id="rId13" imgW="101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21484" y="4600444"/>
                        <a:ext cx="127499" cy="191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 flipV="1">
            <a:off x="4139701" y="4792267"/>
            <a:ext cx="204197" cy="38100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1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829300" y="2425700"/>
            <a:ext cx="2362200" cy="2495550"/>
            <a:chOff x="5638800" y="3733800"/>
            <a:chExt cx="2362200" cy="2495550"/>
          </a:xfrm>
        </p:grpSpPr>
        <p:grpSp>
          <p:nvGrpSpPr>
            <p:cNvPr id="21" name="Group 20"/>
            <p:cNvGrpSpPr/>
            <p:nvPr/>
          </p:nvGrpSpPr>
          <p:grpSpPr>
            <a:xfrm>
              <a:off x="5638800" y="3733800"/>
              <a:ext cx="2286000" cy="2495550"/>
              <a:chOff x="0" y="-95250"/>
              <a:chExt cx="2286000" cy="249555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0" y="342900"/>
                <a:ext cx="800100" cy="1714500"/>
                <a:chOff x="0" y="0"/>
                <a:chExt cx="800100" cy="1714500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0" y="0"/>
                  <a:ext cx="800100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headEnd type="none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0" y="342900"/>
                  <a:ext cx="685800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headEnd type="none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0" y="685800"/>
                  <a:ext cx="685800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headEnd type="none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0" y="1371600"/>
                  <a:ext cx="800100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headEnd type="none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0" y="1028700"/>
                  <a:ext cx="685800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headEnd type="none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0" y="1714500"/>
                  <a:ext cx="800100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headEnd type="none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596265" y="114300"/>
                <a:ext cx="775335" cy="2057400"/>
                <a:chOff x="0" y="0"/>
                <a:chExt cx="775335" cy="194310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0" y="0"/>
                  <a:ext cx="685800" cy="1943100"/>
                </a:xfrm>
                <a:prstGeom prst="ellipse">
                  <a:avLst/>
                </a:prstGeom>
                <a:noFill/>
                <a:ln w="101600" cmpd="sng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89535" y="0"/>
                  <a:ext cx="685800" cy="1943100"/>
                </a:xfrm>
                <a:prstGeom prst="ellipse">
                  <a:avLst/>
                </a:prstGeom>
                <a:noFill/>
                <a:ln w="1016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4" name="Straight Arrow Connector 23"/>
              <p:cNvCxnSpPr/>
              <p:nvPr/>
            </p:nvCxnSpPr>
            <p:spPr>
              <a:xfrm>
                <a:off x="914400" y="342900"/>
                <a:ext cx="11430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0" y="0"/>
                <a:ext cx="20574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0" y="2400300"/>
                <a:ext cx="20574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800100" y="685800"/>
                <a:ext cx="12573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800100" y="1028700"/>
                <a:ext cx="12573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800100" y="1371600"/>
                <a:ext cx="12573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800100" y="1714500"/>
                <a:ext cx="12573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028700" y="2057400"/>
                <a:ext cx="10287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 Box 21"/>
              <p:cNvSpPr txBox="1"/>
              <p:nvPr/>
            </p:nvSpPr>
            <p:spPr>
              <a:xfrm>
                <a:off x="1485900" y="-95250"/>
                <a:ext cx="4572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FF0000"/>
                    </a:solidFill>
                    <a:effectLst/>
                    <a:latin typeface="Garamond"/>
                    <a:ea typeface="ＭＳ 明朝"/>
                    <a:cs typeface="Garamond"/>
                  </a:rPr>
                  <a:t>B</a:t>
                </a:r>
                <a:endParaRPr lang="en-US" dirty="0">
                  <a:effectLst/>
                  <a:latin typeface="Garamond"/>
                  <a:ea typeface="ＭＳ 明朝"/>
                  <a:cs typeface="Garamond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1028700" y="1143000"/>
                <a:ext cx="12573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 Box 23"/>
              <p:cNvSpPr txBox="1"/>
              <p:nvPr/>
            </p:nvSpPr>
            <p:spPr>
              <a:xfrm>
                <a:off x="800100" y="1028700"/>
                <a:ext cx="4572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effectLst/>
                    <a:latin typeface="Garamond"/>
                    <a:ea typeface="ＭＳ 明朝"/>
                    <a:cs typeface="Garamond"/>
                  </a:rPr>
                  <a:t>A</a:t>
                </a:r>
                <a:endParaRPr lang="en-US" dirty="0">
                  <a:effectLst/>
                  <a:latin typeface="Garamond"/>
                  <a:ea typeface="ＭＳ 明朝"/>
                  <a:cs typeface="Garamond"/>
                </a:endParaRPr>
              </a:p>
            </p:txBody>
          </p:sp>
        </p:grp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094460"/>
                </p:ext>
              </p:extLst>
            </p:nvPr>
          </p:nvGraphicFramePr>
          <p:xfrm>
            <a:off x="7785100" y="5049837"/>
            <a:ext cx="2159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301" name="Equation" r:id="rId4" imgW="127000" imgH="177800" progId="Equation.DSMT4">
                    <p:embed/>
                  </p:oleObj>
                </mc:Choice>
                <mc:Fallback>
                  <p:oleObj name="Equation" r:id="rId4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5100" y="5049837"/>
                          <a:ext cx="215900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28600" y="825500"/>
            <a:ext cx="8712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Although Faraday’s Law </a:t>
            </a:r>
            <a:r>
              <a:rPr lang="en-US" sz="2000" dirty="0" smtClean="0">
                <a:latin typeface="Times New Roman"/>
                <a:cs typeface="Times New Roman"/>
              </a:rPr>
              <a:t>allows us to determine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magnitude of the induced EMF </a:t>
            </a:r>
            <a:r>
              <a:rPr lang="en-US" sz="2000" dirty="0" smtClean="0">
                <a:latin typeface="Times New Roman"/>
                <a:cs typeface="Times New Roman"/>
              </a:rPr>
              <a:t>set up by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changing magnetic flux through the face of a coil </a:t>
            </a:r>
            <a:r>
              <a:rPr lang="en-US" sz="2000" dirty="0" smtClean="0">
                <a:latin typeface="Times New Roman"/>
                <a:cs typeface="Times New Roman"/>
              </a:rPr>
              <a:t>and, by extension, the magnitude of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induced current through the coil</a:t>
            </a:r>
            <a:r>
              <a:rPr lang="en-US" sz="2000" dirty="0" smtClean="0">
                <a:latin typeface="Times New Roman"/>
                <a:cs typeface="Times New Roman"/>
              </a:rPr>
              <a:t>, it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says nothing about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direction </a:t>
            </a:r>
            <a:r>
              <a:rPr lang="en-US" sz="2000" dirty="0" smtClean="0">
                <a:latin typeface="Times New Roman"/>
                <a:cs typeface="Times New Roman"/>
              </a:rPr>
              <a:t>of the induced current set up by the EMF. 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Lenz’s Law </a:t>
            </a:r>
            <a:r>
              <a:rPr lang="en-US" sz="2000" dirty="0" smtClean="0">
                <a:latin typeface="Times New Roman"/>
                <a:cs typeface="Times New Roman"/>
              </a:rPr>
              <a:t>is designed 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fill in that gap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2743200"/>
            <a:ext cx="4851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Lenz’s Law </a:t>
            </a:r>
            <a:r>
              <a:rPr lang="en-US" sz="2000" dirty="0" smtClean="0">
                <a:latin typeface="Times New Roman"/>
                <a:cs typeface="Times New Roman"/>
              </a:rPr>
              <a:t>maintains that an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induced EMF through a coil </a:t>
            </a:r>
            <a:r>
              <a:rPr lang="en-US" sz="2000" dirty="0" smtClean="0">
                <a:latin typeface="Times New Roman"/>
                <a:cs typeface="Times New Roman"/>
              </a:rPr>
              <a:t>(or loop) will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produce an induced current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that will create its own induced magnetic flux</a:t>
            </a:r>
            <a:r>
              <a:rPr lang="en-US" sz="2000" dirty="0" smtClean="0">
                <a:latin typeface="Times New Roman"/>
                <a:cs typeface="Times New Roman"/>
              </a:rPr>
              <a:t>, and that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that induced magnetic flux will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oppose the change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 magnetic flux through the loop that started the process </a:t>
            </a:r>
            <a:r>
              <a:rPr lang="en-US" sz="2000" dirty="0" smtClean="0">
                <a:latin typeface="Times New Roman"/>
                <a:cs typeface="Times New Roman"/>
              </a:rPr>
              <a:t>off in the first place.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518795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pple Chancery"/>
                <a:cs typeface="Apple Chancery"/>
              </a:rPr>
              <a:t>Confused? </a:t>
            </a:r>
            <a:r>
              <a:rPr lang="en-US" sz="2000" dirty="0" smtClean="0">
                <a:latin typeface="Times New Roman"/>
                <a:cs typeface="Times New Roman"/>
              </a:rPr>
              <a:t>That’s the statement of Lenz’s Law in the raw.  Its message can be more economically unpacked with three easy steps.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5" name="Rectangle 9"/>
          <p:cNvSpPr txBox="1">
            <a:spLocks noChangeArrowheads="1"/>
          </p:cNvSpPr>
          <p:nvPr/>
        </p:nvSpPr>
        <p:spPr>
          <a:xfrm>
            <a:off x="7383274" y="4942423"/>
            <a:ext cx="1616452" cy="7741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00FF"/>
                </a:solidFill>
                <a:latin typeface="Apple Chancery"/>
                <a:cs typeface="Apple Chancery"/>
              </a:rPr>
              <a:t>graphic courtesy of Mr. White</a:t>
            </a:r>
            <a:endParaRPr lang="en-US" sz="1400" dirty="0">
              <a:solidFill>
                <a:srgbClr val="0000FF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4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68.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429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Lenz’s Law</a:t>
            </a:r>
            <a:endParaRPr lang="en-US" sz="4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09799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Box 481"/>
          <p:cNvSpPr txBox="1"/>
          <p:nvPr/>
        </p:nvSpPr>
        <p:spPr>
          <a:xfrm>
            <a:off x="540627" y="2210041"/>
            <a:ext cx="83851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Lenz’s Law: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--external </a:t>
            </a:r>
            <a:r>
              <a:rPr lang="en-US" sz="2000" i="1" dirty="0" smtClean="0"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into the page</a:t>
            </a:r>
            <a:r>
              <a:rPr lang="en-US" sz="2000" dirty="0" smtClean="0">
                <a:latin typeface="Times New Roman"/>
                <a:cs typeface="Times New Roman"/>
              </a:rPr>
              <a:t>;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 --magnetic flux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increasing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 --so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induced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OUT OF PAGE </a:t>
            </a:r>
            <a:r>
              <a:rPr lang="en-US" sz="2000" dirty="0" smtClean="0">
                <a:latin typeface="Times New Roman"/>
                <a:cs typeface="Times New Roman"/>
              </a:rPr>
              <a:t>(opposite external field)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r>
              <a:rPr lang="en-US" sz="2000" dirty="0" smtClean="0">
                <a:latin typeface="Times New Roman"/>
                <a:cs typeface="Times New Roman"/>
              </a:rPr>
              <a:t>  Current has to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flow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counterclockwise</a:t>
            </a:r>
            <a:r>
              <a:rPr lang="en-US" sz="2000" dirty="0" smtClean="0">
                <a:latin typeface="Times New Roman"/>
                <a:cs typeface="Times New Roman"/>
              </a:rPr>
              <a:t> to achieve that.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40321" name="Group 384"/>
          <p:cNvGrpSpPr>
            <a:grpSpLocks/>
          </p:cNvGrpSpPr>
          <p:nvPr/>
        </p:nvGrpSpPr>
        <p:grpSpPr bwMode="auto">
          <a:xfrm>
            <a:off x="6485890" y="1552695"/>
            <a:ext cx="2168843" cy="170022"/>
            <a:chOff x="3112" y="3440"/>
            <a:chExt cx="1518" cy="119"/>
          </a:xfrm>
        </p:grpSpPr>
        <p:grpSp>
          <p:nvGrpSpPr>
            <p:cNvPr id="140385" name="Group 385"/>
            <p:cNvGrpSpPr>
              <a:grpSpLocks/>
            </p:cNvGrpSpPr>
            <p:nvPr/>
          </p:nvGrpSpPr>
          <p:grpSpPr bwMode="auto">
            <a:xfrm>
              <a:off x="3112" y="3440"/>
              <a:ext cx="118" cy="119"/>
              <a:chOff x="3112" y="3440"/>
              <a:chExt cx="118" cy="119"/>
            </a:xfrm>
          </p:grpSpPr>
          <p:sp>
            <p:nvSpPr>
              <p:cNvPr id="140410" name="Line 386"/>
              <p:cNvSpPr>
                <a:spLocks noChangeShapeType="1"/>
              </p:cNvSpPr>
              <p:nvPr/>
            </p:nvSpPr>
            <p:spPr bwMode="auto">
              <a:xfrm>
                <a:off x="3112" y="344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11" name="Line 387"/>
              <p:cNvSpPr>
                <a:spLocks noChangeShapeType="1"/>
              </p:cNvSpPr>
              <p:nvPr/>
            </p:nvSpPr>
            <p:spPr bwMode="auto">
              <a:xfrm flipH="1">
                <a:off x="3112" y="344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86" name="Group 388"/>
            <p:cNvGrpSpPr>
              <a:grpSpLocks/>
            </p:cNvGrpSpPr>
            <p:nvPr/>
          </p:nvGrpSpPr>
          <p:grpSpPr bwMode="auto">
            <a:xfrm>
              <a:off x="3392" y="3440"/>
              <a:ext cx="118" cy="119"/>
              <a:chOff x="3392" y="3440"/>
              <a:chExt cx="118" cy="119"/>
            </a:xfrm>
          </p:grpSpPr>
          <p:sp>
            <p:nvSpPr>
              <p:cNvPr id="140408" name="Line 389"/>
              <p:cNvSpPr>
                <a:spLocks noChangeShapeType="1"/>
              </p:cNvSpPr>
              <p:nvPr/>
            </p:nvSpPr>
            <p:spPr bwMode="auto">
              <a:xfrm>
                <a:off x="3392" y="344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09" name="Line 390"/>
              <p:cNvSpPr>
                <a:spLocks noChangeShapeType="1"/>
              </p:cNvSpPr>
              <p:nvPr/>
            </p:nvSpPr>
            <p:spPr bwMode="auto">
              <a:xfrm flipH="1">
                <a:off x="3392" y="344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87" name="Group 391"/>
            <p:cNvGrpSpPr>
              <a:grpSpLocks/>
            </p:cNvGrpSpPr>
            <p:nvPr/>
          </p:nvGrpSpPr>
          <p:grpSpPr bwMode="auto">
            <a:xfrm>
              <a:off x="3672" y="3440"/>
              <a:ext cx="118" cy="119"/>
              <a:chOff x="3672" y="3440"/>
              <a:chExt cx="118" cy="119"/>
            </a:xfrm>
          </p:grpSpPr>
          <p:sp>
            <p:nvSpPr>
              <p:cNvPr id="140406" name="Line 392"/>
              <p:cNvSpPr>
                <a:spLocks noChangeShapeType="1"/>
              </p:cNvSpPr>
              <p:nvPr/>
            </p:nvSpPr>
            <p:spPr bwMode="auto">
              <a:xfrm>
                <a:off x="3672" y="344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07" name="Line 393"/>
              <p:cNvSpPr>
                <a:spLocks noChangeShapeType="1"/>
              </p:cNvSpPr>
              <p:nvPr/>
            </p:nvSpPr>
            <p:spPr bwMode="auto">
              <a:xfrm flipH="1">
                <a:off x="3672" y="344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88" name="Group 394"/>
            <p:cNvGrpSpPr>
              <a:grpSpLocks/>
            </p:cNvGrpSpPr>
            <p:nvPr/>
          </p:nvGrpSpPr>
          <p:grpSpPr bwMode="auto">
            <a:xfrm>
              <a:off x="3952" y="3440"/>
              <a:ext cx="118" cy="119"/>
              <a:chOff x="3952" y="3440"/>
              <a:chExt cx="118" cy="119"/>
            </a:xfrm>
          </p:grpSpPr>
          <p:sp>
            <p:nvSpPr>
              <p:cNvPr id="140404" name="Line 395"/>
              <p:cNvSpPr>
                <a:spLocks noChangeShapeType="1"/>
              </p:cNvSpPr>
              <p:nvPr/>
            </p:nvSpPr>
            <p:spPr bwMode="auto">
              <a:xfrm>
                <a:off x="3952" y="344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05" name="Line 396"/>
              <p:cNvSpPr>
                <a:spLocks noChangeShapeType="1"/>
              </p:cNvSpPr>
              <p:nvPr/>
            </p:nvSpPr>
            <p:spPr bwMode="auto">
              <a:xfrm flipH="1">
                <a:off x="3952" y="344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89" name="Group 397"/>
            <p:cNvGrpSpPr>
              <a:grpSpLocks/>
            </p:cNvGrpSpPr>
            <p:nvPr/>
          </p:nvGrpSpPr>
          <p:grpSpPr bwMode="auto">
            <a:xfrm>
              <a:off x="4232" y="3440"/>
              <a:ext cx="118" cy="119"/>
              <a:chOff x="4232" y="3440"/>
              <a:chExt cx="118" cy="119"/>
            </a:xfrm>
          </p:grpSpPr>
          <p:sp>
            <p:nvSpPr>
              <p:cNvPr id="140402" name="Line 398"/>
              <p:cNvSpPr>
                <a:spLocks noChangeShapeType="1"/>
              </p:cNvSpPr>
              <p:nvPr/>
            </p:nvSpPr>
            <p:spPr bwMode="auto">
              <a:xfrm>
                <a:off x="4232" y="344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03" name="Line 399"/>
              <p:cNvSpPr>
                <a:spLocks noChangeShapeType="1"/>
              </p:cNvSpPr>
              <p:nvPr/>
            </p:nvSpPr>
            <p:spPr bwMode="auto">
              <a:xfrm flipH="1">
                <a:off x="4232" y="344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90" name="Group 400"/>
            <p:cNvGrpSpPr>
              <a:grpSpLocks/>
            </p:cNvGrpSpPr>
            <p:nvPr/>
          </p:nvGrpSpPr>
          <p:grpSpPr bwMode="auto">
            <a:xfrm>
              <a:off x="4512" y="3440"/>
              <a:ext cx="118" cy="119"/>
              <a:chOff x="4512" y="3440"/>
              <a:chExt cx="118" cy="119"/>
            </a:xfrm>
          </p:grpSpPr>
          <p:sp>
            <p:nvSpPr>
              <p:cNvPr id="140400" name="Line 401"/>
              <p:cNvSpPr>
                <a:spLocks noChangeShapeType="1"/>
              </p:cNvSpPr>
              <p:nvPr/>
            </p:nvSpPr>
            <p:spPr bwMode="auto">
              <a:xfrm>
                <a:off x="4512" y="344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01" name="Line 402"/>
              <p:cNvSpPr>
                <a:spLocks noChangeShapeType="1"/>
              </p:cNvSpPr>
              <p:nvPr/>
            </p:nvSpPr>
            <p:spPr bwMode="auto">
              <a:xfrm flipH="1">
                <a:off x="4512" y="344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6200140" y="676395"/>
            <a:ext cx="2689860" cy="22593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40309" name="Group 282"/>
          <p:cNvGrpSpPr>
            <a:grpSpLocks/>
          </p:cNvGrpSpPr>
          <p:nvPr/>
        </p:nvGrpSpPr>
        <p:grpSpPr bwMode="auto">
          <a:xfrm>
            <a:off x="6485890" y="866895"/>
            <a:ext cx="2168843" cy="170022"/>
            <a:chOff x="3112" y="2960"/>
            <a:chExt cx="1518" cy="119"/>
          </a:xfrm>
        </p:grpSpPr>
        <p:grpSp>
          <p:nvGrpSpPr>
            <p:cNvPr id="140474" name="Group 283"/>
            <p:cNvGrpSpPr>
              <a:grpSpLocks/>
            </p:cNvGrpSpPr>
            <p:nvPr/>
          </p:nvGrpSpPr>
          <p:grpSpPr bwMode="auto">
            <a:xfrm>
              <a:off x="3112" y="2960"/>
              <a:ext cx="118" cy="119"/>
              <a:chOff x="3112" y="2960"/>
              <a:chExt cx="118" cy="119"/>
            </a:xfrm>
          </p:grpSpPr>
          <p:sp>
            <p:nvSpPr>
              <p:cNvPr id="140499" name="Line 284"/>
              <p:cNvSpPr>
                <a:spLocks noChangeShapeType="1"/>
              </p:cNvSpPr>
              <p:nvPr/>
            </p:nvSpPr>
            <p:spPr bwMode="auto">
              <a:xfrm>
                <a:off x="3112" y="29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00" name="Line 285"/>
              <p:cNvSpPr>
                <a:spLocks noChangeShapeType="1"/>
              </p:cNvSpPr>
              <p:nvPr/>
            </p:nvSpPr>
            <p:spPr bwMode="auto">
              <a:xfrm flipH="1">
                <a:off x="3112" y="296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75" name="Group 286"/>
            <p:cNvGrpSpPr>
              <a:grpSpLocks/>
            </p:cNvGrpSpPr>
            <p:nvPr/>
          </p:nvGrpSpPr>
          <p:grpSpPr bwMode="auto">
            <a:xfrm>
              <a:off x="3392" y="2960"/>
              <a:ext cx="118" cy="119"/>
              <a:chOff x="3392" y="2960"/>
              <a:chExt cx="118" cy="119"/>
            </a:xfrm>
          </p:grpSpPr>
          <p:sp>
            <p:nvSpPr>
              <p:cNvPr id="140497" name="Line 287"/>
              <p:cNvSpPr>
                <a:spLocks noChangeShapeType="1"/>
              </p:cNvSpPr>
              <p:nvPr/>
            </p:nvSpPr>
            <p:spPr bwMode="auto">
              <a:xfrm>
                <a:off x="3392" y="29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98" name="Line 288"/>
              <p:cNvSpPr>
                <a:spLocks noChangeShapeType="1"/>
              </p:cNvSpPr>
              <p:nvPr/>
            </p:nvSpPr>
            <p:spPr bwMode="auto">
              <a:xfrm flipH="1">
                <a:off x="3392" y="296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76" name="Group 289"/>
            <p:cNvGrpSpPr>
              <a:grpSpLocks/>
            </p:cNvGrpSpPr>
            <p:nvPr/>
          </p:nvGrpSpPr>
          <p:grpSpPr bwMode="auto">
            <a:xfrm>
              <a:off x="3672" y="2960"/>
              <a:ext cx="118" cy="119"/>
              <a:chOff x="3672" y="2960"/>
              <a:chExt cx="118" cy="119"/>
            </a:xfrm>
          </p:grpSpPr>
          <p:sp>
            <p:nvSpPr>
              <p:cNvPr id="140495" name="Line 290"/>
              <p:cNvSpPr>
                <a:spLocks noChangeShapeType="1"/>
              </p:cNvSpPr>
              <p:nvPr/>
            </p:nvSpPr>
            <p:spPr bwMode="auto">
              <a:xfrm>
                <a:off x="3672" y="29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96" name="Line 291"/>
              <p:cNvSpPr>
                <a:spLocks noChangeShapeType="1"/>
              </p:cNvSpPr>
              <p:nvPr/>
            </p:nvSpPr>
            <p:spPr bwMode="auto">
              <a:xfrm flipH="1">
                <a:off x="3672" y="296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77" name="Group 292"/>
            <p:cNvGrpSpPr>
              <a:grpSpLocks/>
            </p:cNvGrpSpPr>
            <p:nvPr/>
          </p:nvGrpSpPr>
          <p:grpSpPr bwMode="auto">
            <a:xfrm>
              <a:off x="3952" y="2960"/>
              <a:ext cx="118" cy="119"/>
              <a:chOff x="3952" y="2960"/>
              <a:chExt cx="118" cy="119"/>
            </a:xfrm>
          </p:grpSpPr>
          <p:sp>
            <p:nvSpPr>
              <p:cNvPr id="140493" name="Line 293"/>
              <p:cNvSpPr>
                <a:spLocks noChangeShapeType="1"/>
              </p:cNvSpPr>
              <p:nvPr/>
            </p:nvSpPr>
            <p:spPr bwMode="auto">
              <a:xfrm>
                <a:off x="3952" y="29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94" name="Line 294"/>
              <p:cNvSpPr>
                <a:spLocks noChangeShapeType="1"/>
              </p:cNvSpPr>
              <p:nvPr/>
            </p:nvSpPr>
            <p:spPr bwMode="auto">
              <a:xfrm flipH="1">
                <a:off x="3952" y="296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78" name="Group 295"/>
            <p:cNvGrpSpPr>
              <a:grpSpLocks/>
            </p:cNvGrpSpPr>
            <p:nvPr/>
          </p:nvGrpSpPr>
          <p:grpSpPr bwMode="auto">
            <a:xfrm>
              <a:off x="4232" y="2960"/>
              <a:ext cx="118" cy="119"/>
              <a:chOff x="4232" y="2960"/>
              <a:chExt cx="118" cy="119"/>
            </a:xfrm>
          </p:grpSpPr>
          <p:sp>
            <p:nvSpPr>
              <p:cNvPr id="140491" name="Line 296"/>
              <p:cNvSpPr>
                <a:spLocks noChangeShapeType="1"/>
              </p:cNvSpPr>
              <p:nvPr/>
            </p:nvSpPr>
            <p:spPr bwMode="auto">
              <a:xfrm>
                <a:off x="4232" y="29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92" name="Line 297"/>
              <p:cNvSpPr>
                <a:spLocks noChangeShapeType="1"/>
              </p:cNvSpPr>
              <p:nvPr/>
            </p:nvSpPr>
            <p:spPr bwMode="auto">
              <a:xfrm flipH="1">
                <a:off x="4232" y="296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79" name="Group 298"/>
            <p:cNvGrpSpPr>
              <a:grpSpLocks/>
            </p:cNvGrpSpPr>
            <p:nvPr/>
          </p:nvGrpSpPr>
          <p:grpSpPr bwMode="auto">
            <a:xfrm>
              <a:off x="4512" y="2960"/>
              <a:ext cx="118" cy="119"/>
              <a:chOff x="4512" y="2960"/>
              <a:chExt cx="118" cy="119"/>
            </a:xfrm>
          </p:grpSpPr>
          <p:sp>
            <p:nvSpPr>
              <p:cNvPr id="140489" name="Line 299"/>
              <p:cNvSpPr>
                <a:spLocks noChangeShapeType="1"/>
              </p:cNvSpPr>
              <p:nvPr/>
            </p:nvSpPr>
            <p:spPr bwMode="auto">
              <a:xfrm>
                <a:off x="4512" y="29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90" name="Line 300"/>
              <p:cNvSpPr>
                <a:spLocks noChangeShapeType="1"/>
              </p:cNvSpPr>
              <p:nvPr/>
            </p:nvSpPr>
            <p:spPr bwMode="auto">
              <a:xfrm flipH="1">
                <a:off x="4512" y="296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0310" name="Group 310"/>
          <p:cNvGrpSpPr>
            <a:grpSpLocks/>
          </p:cNvGrpSpPr>
          <p:nvPr/>
        </p:nvGrpSpPr>
        <p:grpSpPr bwMode="auto">
          <a:xfrm>
            <a:off x="6485890" y="2581395"/>
            <a:ext cx="2168843" cy="171450"/>
            <a:chOff x="3112" y="4160"/>
            <a:chExt cx="1518" cy="120"/>
          </a:xfrm>
        </p:grpSpPr>
        <p:grpSp>
          <p:nvGrpSpPr>
            <p:cNvPr id="140447" name="Group 311"/>
            <p:cNvGrpSpPr>
              <a:grpSpLocks/>
            </p:cNvGrpSpPr>
            <p:nvPr/>
          </p:nvGrpSpPr>
          <p:grpSpPr bwMode="auto">
            <a:xfrm>
              <a:off x="3112" y="4160"/>
              <a:ext cx="118" cy="120"/>
              <a:chOff x="3112" y="4160"/>
              <a:chExt cx="118" cy="120"/>
            </a:xfrm>
          </p:grpSpPr>
          <p:sp>
            <p:nvSpPr>
              <p:cNvPr id="140472" name="Line 312"/>
              <p:cNvSpPr>
                <a:spLocks noChangeShapeType="1"/>
              </p:cNvSpPr>
              <p:nvPr/>
            </p:nvSpPr>
            <p:spPr bwMode="auto">
              <a:xfrm>
                <a:off x="3112" y="41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73" name="Line 313"/>
              <p:cNvSpPr>
                <a:spLocks noChangeShapeType="1"/>
              </p:cNvSpPr>
              <p:nvPr/>
            </p:nvSpPr>
            <p:spPr bwMode="auto">
              <a:xfrm flipH="1">
                <a:off x="3112" y="4161"/>
                <a:ext cx="11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48" name="Group 314"/>
            <p:cNvGrpSpPr>
              <a:grpSpLocks/>
            </p:cNvGrpSpPr>
            <p:nvPr/>
          </p:nvGrpSpPr>
          <p:grpSpPr bwMode="auto">
            <a:xfrm>
              <a:off x="3392" y="4160"/>
              <a:ext cx="118" cy="120"/>
              <a:chOff x="3392" y="4160"/>
              <a:chExt cx="118" cy="120"/>
            </a:xfrm>
          </p:grpSpPr>
          <p:sp>
            <p:nvSpPr>
              <p:cNvPr id="140470" name="Line 315"/>
              <p:cNvSpPr>
                <a:spLocks noChangeShapeType="1"/>
              </p:cNvSpPr>
              <p:nvPr/>
            </p:nvSpPr>
            <p:spPr bwMode="auto">
              <a:xfrm>
                <a:off x="3392" y="41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71" name="Line 316"/>
              <p:cNvSpPr>
                <a:spLocks noChangeShapeType="1"/>
              </p:cNvSpPr>
              <p:nvPr/>
            </p:nvSpPr>
            <p:spPr bwMode="auto">
              <a:xfrm flipH="1">
                <a:off x="3392" y="4161"/>
                <a:ext cx="11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49" name="Group 317"/>
            <p:cNvGrpSpPr>
              <a:grpSpLocks/>
            </p:cNvGrpSpPr>
            <p:nvPr/>
          </p:nvGrpSpPr>
          <p:grpSpPr bwMode="auto">
            <a:xfrm>
              <a:off x="3672" y="4160"/>
              <a:ext cx="118" cy="120"/>
              <a:chOff x="3672" y="4160"/>
              <a:chExt cx="118" cy="120"/>
            </a:xfrm>
          </p:grpSpPr>
          <p:sp>
            <p:nvSpPr>
              <p:cNvPr id="140468" name="Line 318"/>
              <p:cNvSpPr>
                <a:spLocks noChangeShapeType="1"/>
              </p:cNvSpPr>
              <p:nvPr/>
            </p:nvSpPr>
            <p:spPr bwMode="auto">
              <a:xfrm>
                <a:off x="3672" y="41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69" name="Line 319"/>
              <p:cNvSpPr>
                <a:spLocks noChangeShapeType="1"/>
              </p:cNvSpPr>
              <p:nvPr/>
            </p:nvSpPr>
            <p:spPr bwMode="auto">
              <a:xfrm flipH="1">
                <a:off x="3672" y="4161"/>
                <a:ext cx="11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50" name="Group 320"/>
            <p:cNvGrpSpPr>
              <a:grpSpLocks/>
            </p:cNvGrpSpPr>
            <p:nvPr/>
          </p:nvGrpSpPr>
          <p:grpSpPr bwMode="auto">
            <a:xfrm>
              <a:off x="3952" y="4160"/>
              <a:ext cx="118" cy="120"/>
              <a:chOff x="3952" y="4160"/>
              <a:chExt cx="118" cy="120"/>
            </a:xfrm>
          </p:grpSpPr>
          <p:sp>
            <p:nvSpPr>
              <p:cNvPr id="140466" name="Line 321"/>
              <p:cNvSpPr>
                <a:spLocks noChangeShapeType="1"/>
              </p:cNvSpPr>
              <p:nvPr/>
            </p:nvSpPr>
            <p:spPr bwMode="auto">
              <a:xfrm>
                <a:off x="3952" y="41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67" name="Line 322"/>
              <p:cNvSpPr>
                <a:spLocks noChangeShapeType="1"/>
              </p:cNvSpPr>
              <p:nvPr/>
            </p:nvSpPr>
            <p:spPr bwMode="auto">
              <a:xfrm flipH="1">
                <a:off x="3952" y="4161"/>
                <a:ext cx="11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51" name="Group 323"/>
            <p:cNvGrpSpPr>
              <a:grpSpLocks/>
            </p:cNvGrpSpPr>
            <p:nvPr/>
          </p:nvGrpSpPr>
          <p:grpSpPr bwMode="auto">
            <a:xfrm>
              <a:off x="4232" y="4160"/>
              <a:ext cx="118" cy="120"/>
              <a:chOff x="4232" y="4160"/>
              <a:chExt cx="118" cy="120"/>
            </a:xfrm>
          </p:grpSpPr>
          <p:sp>
            <p:nvSpPr>
              <p:cNvPr id="140464" name="Line 324"/>
              <p:cNvSpPr>
                <a:spLocks noChangeShapeType="1"/>
              </p:cNvSpPr>
              <p:nvPr/>
            </p:nvSpPr>
            <p:spPr bwMode="auto">
              <a:xfrm>
                <a:off x="4232" y="41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65" name="Line 325"/>
              <p:cNvSpPr>
                <a:spLocks noChangeShapeType="1"/>
              </p:cNvSpPr>
              <p:nvPr/>
            </p:nvSpPr>
            <p:spPr bwMode="auto">
              <a:xfrm flipH="1">
                <a:off x="4232" y="4161"/>
                <a:ext cx="11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52" name="Group 326"/>
            <p:cNvGrpSpPr>
              <a:grpSpLocks/>
            </p:cNvGrpSpPr>
            <p:nvPr/>
          </p:nvGrpSpPr>
          <p:grpSpPr bwMode="auto">
            <a:xfrm>
              <a:off x="4512" y="4160"/>
              <a:ext cx="118" cy="120"/>
              <a:chOff x="4512" y="4160"/>
              <a:chExt cx="118" cy="120"/>
            </a:xfrm>
          </p:grpSpPr>
          <p:sp>
            <p:nvSpPr>
              <p:cNvPr id="140462" name="Line 327"/>
              <p:cNvSpPr>
                <a:spLocks noChangeShapeType="1"/>
              </p:cNvSpPr>
              <p:nvPr/>
            </p:nvSpPr>
            <p:spPr bwMode="auto">
              <a:xfrm>
                <a:off x="4512" y="41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63" name="Line 328"/>
              <p:cNvSpPr>
                <a:spLocks noChangeShapeType="1"/>
              </p:cNvSpPr>
              <p:nvPr/>
            </p:nvSpPr>
            <p:spPr bwMode="auto">
              <a:xfrm flipH="1">
                <a:off x="4512" y="4161"/>
                <a:ext cx="11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0311" name="Rectangle 338"/>
          <p:cNvSpPr>
            <a:spLocks noChangeArrowheads="1"/>
          </p:cNvSpPr>
          <p:nvPr/>
        </p:nvSpPr>
        <p:spPr bwMode="auto">
          <a:xfrm>
            <a:off x="5525770" y="1255515"/>
            <a:ext cx="1143000" cy="114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12" name="Line 340"/>
          <p:cNvSpPr>
            <a:spLocks noChangeShapeType="1"/>
          </p:cNvSpPr>
          <p:nvPr/>
        </p:nvSpPr>
        <p:spPr bwMode="auto">
          <a:xfrm flipH="1">
            <a:off x="6760210" y="1781295"/>
            <a:ext cx="86868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40315" name="Rectangle 343"/>
          <p:cNvSpPr>
            <a:spLocks noChangeArrowheads="1"/>
          </p:cNvSpPr>
          <p:nvPr/>
        </p:nvSpPr>
        <p:spPr bwMode="auto">
          <a:xfrm>
            <a:off x="5708650" y="2341365"/>
            <a:ext cx="137160" cy="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200"/>
              <a:t>i</a:t>
            </a:r>
          </a:p>
        </p:txBody>
      </p:sp>
      <p:grpSp>
        <p:nvGrpSpPr>
          <p:cNvPr id="140320" name="Group 356"/>
          <p:cNvGrpSpPr>
            <a:grpSpLocks/>
          </p:cNvGrpSpPr>
          <p:nvPr/>
        </p:nvGrpSpPr>
        <p:grpSpPr bwMode="auto">
          <a:xfrm>
            <a:off x="6485890" y="1209795"/>
            <a:ext cx="2168843" cy="170022"/>
            <a:chOff x="3112" y="3200"/>
            <a:chExt cx="1518" cy="119"/>
          </a:xfrm>
        </p:grpSpPr>
        <p:grpSp>
          <p:nvGrpSpPr>
            <p:cNvPr id="140412" name="Group 357"/>
            <p:cNvGrpSpPr>
              <a:grpSpLocks/>
            </p:cNvGrpSpPr>
            <p:nvPr/>
          </p:nvGrpSpPr>
          <p:grpSpPr bwMode="auto">
            <a:xfrm>
              <a:off x="3112" y="3200"/>
              <a:ext cx="118" cy="119"/>
              <a:chOff x="3112" y="3200"/>
              <a:chExt cx="118" cy="119"/>
            </a:xfrm>
          </p:grpSpPr>
          <p:sp>
            <p:nvSpPr>
              <p:cNvPr id="140437" name="Line 358"/>
              <p:cNvSpPr>
                <a:spLocks noChangeShapeType="1"/>
              </p:cNvSpPr>
              <p:nvPr/>
            </p:nvSpPr>
            <p:spPr bwMode="auto">
              <a:xfrm>
                <a:off x="3112" y="320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38" name="Line 359"/>
              <p:cNvSpPr>
                <a:spLocks noChangeShapeType="1"/>
              </p:cNvSpPr>
              <p:nvPr/>
            </p:nvSpPr>
            <p:spPr bwMode="auto">
              <a:xfrm flipH="1">
                <a:off x="3112" y="320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13" name="Group 360"/>
            <p:cNvGrpSpPr>
              <a:grpSpLocks/>
            </p:cNvGrpSpPr>
            <p:nvPr/>
          </p:nvGrpSpPr>
          <p:grpSpPr bwMode="auto">
            <a:xfrm>
              <a:off x="3392" y="3200"/>
              <a:ext cx="118" cy="119"/>
              <a:chOff x="3392" y="3200"/>
              <a:chExt cx="118" cy="119"/>
            </a:xfrm>
          </p:grpSpPr>
          <p:sp>
            <p:nvSpPr>
              <p:cNvPr id="140435" name="Line 361"/>
              <p:cNvSpPr>
                <a:spLocks noChangeShapeType="1"/>
              </p:cNvSpPr>
              <p:nvPr/>
            </p:nvSpPr>
            <p:spPr bwMode="auto">
              <a:xfrm>
                <a:off x="3392" y="320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36" name="Line 362"/>
              <p:cNvSpPr>
                <a:spLocks noChangeShapeType="1"/>
              </p:cNvSpPr>
              <p:nvPr/>
            </p:nvSpPr>
            <p:spPr bwMode="auto">
              <a:xfrm flipH="1">
                <a:off x="3392" y="320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14" name="Group 363"/>
            <p:cNvGrpSpPr>
              <a:grpSpLocks/>
            </p:cNvGrpSpPr>
            <p:nvPr/>
          </p:nvGrpSpPr>
          <p:grpSpPr bwMode="auto">
            <a:xfrm>
              <a:off x="3672" y="3200"/>
              <a:ext cx="118" cy="119"/>
              <a:chOff x="3672" y="3200"/>
              <a:chExt cx="118" cy="119"/>
            </a:xfrm>
          </p:grpSpPr>
          <p:sp>
            <p:nvSpPr>
              <p:cNvPr id="140433" name="Line 364"/>
              <p:cNvSpPr>
                <a:spLocks noChangeShapeType="1"/>
              </p:cNvSpPr>
              <p:nvPr/>
            </p:nvSpPr>
            <p:spPr bwMode="auto">
              <a:xfrm>
                <a:off x="3672" y="320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34" name="Line 365"/>
              <p:cNvSpPr>
                <a:spLocks noChangeShapeType="1"/>
              </p:cNvSpPr>
              <p:nvPr/>
            </p:nvSpPr>
            <p:spPr bwMode="auto">
              <a:xfrm flipH="1">
                <a:off x="3672" y="320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15" name="Group 366"/>
            <p:cNvGrpSpPr>
              <a:grpSpLocks/>
            </p:cNvGrpSpPr>
            <p:nvPr/>
          </p:nvGrpSpPr>
          <p:grpSpPr bwMode="auto">
            <a:xfrm>
              <a:off x="3952" y="3200"/>
              <a:ext cx="118" cy="119"/>
              <a:chOff x="3952" y="3200"/>
              <a:chExt cx="118" cy="119"/>
            </a:xfrm>
          </p:grpSpPr>
          <p:sp>
            <p:nvSpPr>
              <p:cNvPr id="140431" name="Line 367"/>
              <p:cNvSpPr>
                <a:spLocks noChangeShapeType="1"/>
              </p:cNvSpPr>
              <p:nvPr/>
            </p:nvSpPr>
            <p:spPr bwMode="auto">
              <a:xfrm>
                <a:off x="3952" y="320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32" name="Line 368"/>
              <p:cNvSpPr>
                <a:spLocks noChangeShapeType="1"/>
              </p:cNvSpPr>
              <p:nvPr/>
            </p:nvSpPr>
            <p:spPr bwMode="auto">
              <a:xfrm flipH="1">
                <a:off x="3952" y="320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16" name="Group 369"/>
            <p:cNvGrpSpPr>
              <a:grpSpLocks/>
            </p:cNvGrpSpPr>
            <p:nvPr/>
          </p:nvGrpSpPr>
          <p:grpSpPr bwMode="auto">
            <a:xfrm>
              <a:off x="4232" y="3200"/>
              <a:ext cx="118" cy="119"/>
              <a:chOff x="4232" y="3200"/>
              <a:chExt cx="118" cy="119"/>
            </a:xfrm>
          </p:grpSpPr>
          <p:sp>
            <p:nvSpPr>
              <p:cNvPr id="140429" name="Line 370"/>
              <p:cNvSpPr>
                <a:spLocks noChangeShapeType="1"/>
              </p:cNvSpPr>
              <p:nvPr/>
            </p:nvSpPr>
            <p:spPr bwMode="auto">
              <a:xfrm>
                <a:off x="4232" y="320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30" name="Line 371"/>
              <p:cNvSpPr>
                <a:spLocks noChangeShapeType="1"/>
              </p:cNvSpPr>
              <p:nvPr/>
            </p:nvSpPr>
            <p:spPr bwMode="auto">
              <a:xfrm flipH="1">
                <a:off x="4232" y="320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417" name="Group 372"/>
            <p:cNvGrpSpPr>
              <a:grpSpLocks/>
            </p:cNvGrpSpPr>
            <p:nvPr/>
          </p:nvGrpSpPr>
          <p:grpSpPr bwMode="auto">
            <a:xfrm>
              <a:off x="4512" y="3200"/>
              <a:ext cx="118" cy="119"/>
              <a:chOff x="4512" y="3200"/>
              <a:chExt cx="118" cy="119"/>
            </a:xfrm>
          </p:grpSpPr>
          <p:sp>
            <p:nvSpPr>
              <p:cNvPr id="140427" name="Line 373"/>
              <p:cNvSpPr>
                <a:spLocks noChangeShapeType="1"/>
              </p:cNvSpPr>
              <p:nvPr/>
            </p:nvSpPr>
            <p:spPr bwMode="auto">
              <a:xfrm>
                <a:off x="4512" y="320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28" name="Line 374"/>
              <p:cNvSpPr>
                <a:spLocks noChangeShapeType="1"/>
              </p:cNvSpPr>
              <p:nvPr/>
            </p:nvSpPr>
            <p:spPr bwMode="auto">
              <a:xfrm flipH="1">
                <a:off x="4512" y="320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0322" name="Group 412"/>
          <p:cNvGrpSpPr>
            <a:grpSpLocks/>
          </p:cNvGrpSpPr>
          <p:nvPr/>
        </p:nvGrpSpPr>
        <p:grpSpPr bwMode="auto">
          <a:xfrm>
            <a:off x="6485890" y="1895595"/>
            <a:ext cx="2168843" cy="170022"/>
            <a:chOff x="3112" y="3680"/>
            <a:chExt cx="1518" cy="119"/>
          </a:xfrm>
        </p:grpSpPr>
        <p:grpSp>
          <p:nvGrpSpPr>
            <p:cNvPr id="140358" name="Group 413"/>
            <p:cNvGrpSpPr>
              <a:grpSpLocks/>
            </p:cNvGrpSpPr>
            <p:nvPr/>
          </p:nvGrpSpPr>
          <p:grpSpPr bwMode="auto">
            <a:xfrm>
              <a:off x="3112" y="3680"/>
              <a:ext cx="118" cy="119"/>
              <a:chOff x="3112" y="3680"/>
              <a:chExt cx="118" cy="119"/>
            </a:xfrm>
          </p:grpSpPr>
          <p:sp>
            <p:nvSpPr>
              <p:cNvPr id="140383" name="Line 414"/>
              <p:cNvSpPr>
                <a:spLocks noChangeShapeType="1"/>
              </p:cNvSpPr>
              <p:nvPr/>
            </p:nvSpPr>
            <p:spPr bwMode="auto">
              <a:xfrm>
                <a:off x="3112" y="36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84" name="Line 415"/>
              <p:cNvSpPr>
                <a:spLocks noChangeShapeType="1"/>
              </p:cNvSpPr>
              <p:nvPr/>
            </p:nvSpPr>
            <p:spPr bwMode="auto">
              <a:xfrm flipH="1">
                <a:off x="3112" y="36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59" name="Group 416"/>
            <p:cNvGrpSpPr>
              <a:grpSpLocks/>
            </p:cNvGrpSpPr>
            <p:nvPr/>
          </p:nvGrpSpPr>
          <p:grpSpPr bwMode="auto">
            <a:xfrm>
              <a:off x="3392" y="3680"/>
              <a:ext cx="118" cy="119"/>
              <a:chOff x="3392" y="3680"/>
              <a:chExt cx="118" cy="119"/>
            </a:xfrm>
          </p:grpSpPr>
          <p:sp>
            <p:nvSpPr>
              <p:cNvPr id="140381" name="Line 417"/>
              <p:cNvSpPr>
                <a:spLocks noChangeShapeType="1"/>
              </p:cNvSpPr>
              <p:nvPr/>
            </p:nvSpPr>
            <p:spPr bwMode="auto">
              <a:xfrm>
                <a:off x="3392" y="36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82" name="Line 418"/>
              <p:cNvSpPr>
                <a:spLocks noChangeShapeType="1"/>
              </p:cNvSpPr>
              <p:nvPr/>
            </p:nvSpPr>
            <p:spPr bwMode="auto">
              <a:xfrm flipH="1">
                <a:off x="3392" y="36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60" name="Group 419"/>
            <p:cNvGrpSpPr>
              <a:grpSpLocks/>
            </p:cNvGrpSpPr>
            <p:nvPr/>
          </p:nvGrpSpPr>
          <p:grpSpPr bwMode="auto">
            <a:xfrm>
              <a:off x="3672" y="3680"/>
              <a:ext cx="118" cy="119"/>
              <a:chOff x="3672" y="3680"/>
              <a:chExt cx="118" cy="119"/>
            </a:xfrm>
          </p:grpSpPr>
          <p:sp>
            <p:nvSpPr>
              <p:cNvPr id="140379" name="Line 420"/>
              <p:cNvSpPr>
                <a:spLocks noChangeShapeType="1"/>
              </p:cNvSpPr>
              <p:nvPr/>
            </p:nvSpPr>
            <p:spPr bwMode="auto">
              <a:xfrm>
                <a:off x="3672" y="36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80" name="Line 421"/>
              <p:cNvSpPr>
                <a:spLocks noChangeShapeType="1"/>
              </p:cNvSpPr>
              <p:nvPr/>
            </p:nvSpPr>
            <p:spPr bwMode="auto">
              <a:xfrm flipH="1">
                <a:off x="3672" y="36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61" name="Group 422"/>
            <p:cNvGrpSpPr>
              <a:grpSpLocks/>
            </p:cNvGrpSpPr>
            <p:nvPr/>
          </p:nvGrpSpPr>
          <p:grpSpPr bwMode="auto">
            <a:xfrm>
              <a:off x="3952" y="3680"/>
              <a:ext cx="118" cy="119"/>
              <a:chOff x="3952" y="3680"/>
              <a:chExt cx="118" cy="119"/>
            </a:xfrm>
          </p:grpSpPr>
          <p:sp>
            <p:nvSpPr>
              <p:cNvPr id="140377" name="Line 423"/>
              <p:cNvSpPr>
                <a:spLocks noChangeShapeType="1"/>
              </p:cNvSpPr>
              <p:nvPr/>
            </p:nvSpPr>
            <p:spPr bwMode="auto">
              <a:xfrm>
                <a:off x="3952" y="36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78" name="Line 424"/>
              <p:cNvSpPr>
                <a:spLocks noChangeShapeType="1"/>
              </p:cNvSpPr>
              <p:nvPr/>
            </p:nvSpPr>
            <p:spPr bwMode="auto">
              <a:xfrm flipH="1">
                <a:off x="3952" y="36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62" name="Group 425"/>
            <p:cNvGrpSpPr>
              <a:grpSpLocks/>
            </p:cNvGrpSpPr>
            <p:nvPr/>
          </p:nvGrpSpPr>
          <p:grpSpPr bwMode="auto">
            <a:xfrm>
              <a:off x="4232" y="3680"/>
              <a:ext cx="118" cy="119"/>
              <a:chOff x="4232" y="3680"/>
              <a:chExt cx="118" cy="119"/>
            </a:xfrm>
          </p:grpSpPr>
          <p:sp>
            <p:nvSpPr>
              <p:cNvPr id="140375" name="Line 426"/>
              <p:cNvSpPr>
                <a:spLocks noChangeShapeType="1"/>
              </p:cNvSpPr>
              <p:nvPr/>
            </p:nvSpPr>
            <p:spPr bwMode="auto">
              <a:xfrm>
                <a:off x="4232" y="36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76" name="Line 427"/>
              <p:cNvSpPr>
                <a:spLocks noChangeShapeType="1"/>
              </p:cNvSpPr>
              <p:nvPr/>
            </p:nvSpPr>
            <p:spPr bwMode="auto">
              <a:xfrm flipH="1">
                <a:off x="4232" y="36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63" name="Group 428"/>
            <p:cNvGrpSpPr>
              <a:grpSpLocks/>
            </p:cNvGrpSpPr>
            <p:nvPr/>
          </p:nvGrpSpPr>
          <p:grpSpPr bwMode="auto">
            <a:xfrm>
              <a:off x="4512" y="3680"/>
              <a:ext cx="118" cy="119"/>
              <a:chOff x="4512" y="3680"/>
              <a:chExt cx="118" cy="119"/>
            </a:xfrm>
          </p:grpSpPr>
          <p:sp>
            <p:nvSpPr>
              <p:cNvPr id="140373" name="Line 429"/>
              <p:cNvSpPr>
                <a:spLocks noChangeShapeType="1"/>
              </p:cNvSpPr>
              <p:nvPr/>
            </p:nvSpPr>
            <p:spPr bwMode="auto">
              <a:xfrm>
                <a:off x="4512" y="36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74" name="Line 430"/>
              <p:cNvSpPr>
                <a:spLocks noChangeShapeType="1"/>
              </p:cNvSpPr>
              <p:nvPr/>
            </p:nvSpPr>
            <p:spPr bwMode="auto">
              <a:xfrm flipH="1">
                <a:off x="4512" y="36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0323" name="Group 440"/>
          <p:cNvGrpSpPr>
            <a:grpSpLocks/>
          </p:cNvGrpSpPr>
          <p:nvPr/>
        </p:nvGrpSpPr>
        <p:grpSpPr bwMode="auto">
          <a:xfrm>
            <a:off x="6485890" y="2238495"/>
            <a:ext cx="2168843" cy="170022"/>
            <a:chOff x="3112" y="3920"/>
            <a:chExt cx="1518" cy="119"/>
          </a:xfrm>
        </p:grpSpPr>
        <p:grpSp>
          <p:nvGrpSpPr>
            <p:cNvPr id="140331" name="Group 441"/>
            <p:cNvGrpSpPr>
              <a:grpSpLocks/>
            </p:cNvGrpSpPr>
            <p:nvPr/>
          </p:nvGrpSpPr>
          <p:grpSpPr bwMode="auto">
            <a:xfrm>
              <a:off x="3112" y="3920"/>
              <a:ext cx="118" cy="119"/>
              <a:chOff x="3112" y="3920"/>
              <a:chExt cx="118" cy="119"/>
            </a:xfrm>
          </p:grpSpPr>
          <p:sp>
            <p:nvSpPr>
              <p:cNvPr id="140356" name="Line 442"/>
              <p:cNvSpPr>
                <a:spLocks noChangeShapeType="1"/>
              </p:cNvSpPr>
              <p:nvPr/>
            </p:nvSpPr>
            <p:spPr bwMode="auto">
              <a:xfrm>
                <a:off x="3112" y="392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57" name="Line 443"/>
              <p:cNvSpPr>
                <a:spLocks noChangeShapeType="1"/>
              </p:cNvSpPr>
              <p:nvPr/>
            </p:nvSpPr>
            <p:spPr bwMode="auto">
              <a:xfrm flipH="1">
                <a:off x="3112" y="392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32" name="Group 444"/>
            <p:cNvGrpSpPr>
              <a:grpSpLocks/>
            </p:cNvGrpSpPr>
            <p:nvPr/>
          </p:nvGrpSpPr>
          <p:grpSpPr bwMode="auto">
            <a:xfrm>
              <a:off x="3392" y="3920"/>
              <a:ext cx="118" cy="119"/>
              <a:chOff x="3392" y="3920"/>
              <a:chExt cx="118" cy="119"/>
            </a:xfrm>
          </p:grpSpPr>
          <p:sp>
            <p:nvSpPr>
              <p:cNvPr id="140354" name="Line 445"/>
              <p:cNvSpPr>
                <a:spLocks noChangeShapeType="1"/>
              </p:cNvSpPr>
              <p:nvPr/>
            </p:nvSpPr>
            <p:spPr bwMode="auto">
              <a:xfrm>
                <a:off x="3392" y="392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55" name="Line 446"/>
              <p:cNvSpPr>
                <a:spLocks noChangeShapeType="1"/>
              </p:cNvSpPr>
              <p:nvPr/>
            </p:nvSpPr>
            <p:spPr bwMode="auto">
              <a:xfrm flipH="1">
                <a:off x="3392" y="392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33" name="Group 447"/>
            <p:cNvGrpSpPr>
              <a:grpSpLocks/>
            </p:cNvGrpSpPr>
            <p:nvPr/>
          </p:nvGrpSpPr>
          <p:grpSpPr bwMode="auto">
            <a:xfrm>
              <a:off x="3672" y="3920"/>
              <a:ext cx="118" cy="119"/>
              <a:chOff x="3672" y="3920"/>
              <a:chExt cx="118" cy="119"/>
            </a:xfrm>
          </p:grpSpPr>
          <p:sp>
            <p:nvSpPr>
              <p:cNvPr id="140352" name="Line 448"/>
              <p:cNvSpPr>
                <a:spLocks noChangeShapeType="1"/>
              </p:cNvSpPr>
              <p:nvPr/>
            </p:nvSpPr>
            <p:spPr bwMode="auto">
              <a:xfrm>
                <a:off x="3672" y="392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53" name="Line 449"/>
              <p:cNvSpPr>
                <a:spLocks noChangeShapeType="1"/>
              </p:cNvSpPr>
              <p:nvPr/>
            </p:nvSpPr>
            <p:spPr bwMode="auto">
              <a:xfrm flipH="1">
                <a:off x="3672" y="392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34" name="Group 450"/>
            <p:cNvGrpSpPr>
              <a:grpSpLocks/>
            </p:cNvGrpSpPr>
            <p:nvPr/>
          </p:nvGrpSpPr>
          <p:grpSpPr bwMode="auto">
            <a:xfrm>
              <a:off x="3952" y="3920"/>
              <a:ext cx="118" cy="119"/>
              <a:chOff x="3952" y="3920"/>
              <a:chExt cx="118" cy="119"/>
            </a:xfrm>
          </p:grpSpPr>
          <p:sp>
            <p:nvSpPr>
              <p:cNvPr id="140350" name="Line 451"/>
              <p:cNvSpPr>
                <a:spLocks noChangeShapeType="1"/>
              </p:cNvSpPr>
              <p:nvPr/>
            </p:nvSpPr>
            <p:spPr bwMode="auto">
              <a:xfrm>
                <a:off x="3952" y="392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51" name="Line 452"/>
              <p:cNvSpPr>
                <a:spLocks noChangeShapeType="1"/>
              </p:cNvSpPr>
              <p:nvPr/>
            </p:nvSpPr>
            <p:spPr bwMode="auto">
              <a:xfrm flipH="1">
                <a:off x="3952" y="392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35" name="Group 453"/>
            <p:cNvGrpSpPr>
              <a:grpSpLocks/>
            </p:cNvGrpSpPr>
            <p:nvPr/>
          </p:nvGrpSpPr>
          <p:grpSpPr bwMode="auto">
            <a:xfrm>
              <a:off x="4232" y="3920"/>
              <a:ext cx="118" cy="119"/>
              <a:chOff x="4232" y="3920"/>
              <a:chExt cx="118" cy="119"/>
            </a:xfrm>
          </p:grpSpPr>
          <p:sp>
            <p:nvSpPr>
              <p:cNvPr id="140348" name="Line 454"/>
              <p:cNvSpPr>
                <a:spLocks noChangeShapeType="1"/>
              </p:cNvSpPr>
              <p:nvPr/>
            </p:nvSpPr>
            <p:spPr bwMode="auto">
              <a:xfrm>
                <a:off x="4232" y="392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49" name="Line 455"/>
              <p:cNvSpPr>
                <a:spLocks noChangeShapeType="1"/>
              </p:cNvSpPr>
              <p:nvPr/>
            </p:nvSpPr>
            <p:spPr bwMode="auto">
              <a:xfrm flipH="1">
                <a:off x="4232" y="392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336" name="Group 456"/>
            <p:cNvGrpSpPr>
              <a:grpSpLocks/>
            </p:cNvGrpSpPr>
            <p:nvPr/>
          </p:nvGrpSpPr>
          <p:grpSpPr bwMode="auto">
            <a:xfrm>
              <a:off x="4512" y="3920"/>
              <a:ext cx="118" cy="119"/>
              <a:chOff x="4512" y="3920"/>
              <a:chExt cx="118" cy="119"/>
            </a:xfrm>
          </p:grpSpPr>
          <p:sp>
            <p:nvSpPr>
              <p:cNvPr id="140346" name="Line 457"/>
              <p:cNvSpPr>
                <a:spLocks noChangeShapeType="1"/>
              </p:cNvSpPr>
              <p:nvPr/>
            </p:nvSpPr>
            <p:spPr bwMode="auto">
              <a:xfrm>
                <a:off x="4512" y="392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47" name="Line 458"/>
              <p:cNvSpPr>
                <a:spLocks noChangeShapeType="1"/>
              </p:cNvSpPr>
              <p:nvPr/>
            </p:nvSpPr>
            <p:spPr bwMode="auto">
              <a:xfrm flipH="1">
                <a:off x="4512" y="392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0325" name="Line 469"/>
          <p:cNvSpPr>
            <a:spLocks noChangeShapeType="1"/>
          </p:cNvSpPr>
          <p:nvPr/>
        </p:nvSpPr>
        <p:spPr bwMode="auto">
          <a:xfrm flipH="1">
            <a:off x="5742940" y="1781295"/>
            <a:ext cx="86868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40327" name="Line 471"/>
          <p:cNvSpPr>
            <a:spLocks noChangeShapeType="1"/>
          </p:cNvSpPr>
          <p:nvPr/>
        </p:nvSpPr>
        <p:spPr bwMode="auto">
          <a:xfrm>
            <a:off x="6360160" y="1232655"/>
            <a:ext cx="0" cy="27432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40328" name="Line 473"/>
          <p:cNvSpPr>
            <a:spLocks noChangeShapeType="1"/>
          </p:cNvSpPr>
          <p:nvPr/>
        </p:nvSpPr>
        <p:spPr bwMode="auto">
          <a:xfrm flipV="1">
            <a:off x="6360160" y="2124195"/>
            <a:ext cx="0" cy="27432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140330" name="Rectangle 47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aphicFrame>
        <p:nvGraphicFramePr>
          <p:cNvPr id="475" name="Object 4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361350"/>
              </p:ext>
            </p:extLst>
          </p:nvPr>
        </p:nvGraphicFramePr>
        <p:xfrm>
          <a:off x="5884386" y="1422361"/>
          <a:ext cx="2428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75" name="Equation" r:id="rId3" imgW="139700" imgH="152400" progId="Equation.DSMT4">
                  <p:embed/>
                </p:oleObj>
              </mc:Choice>
              <mc:Fallback>
                <p:oleObj name="Equation" r:id="rId3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4386" y="1422361"/>
                        <a:ext cx="242887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" name="Object 4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889055"/>
              </p:ext>
            </p:extLst>
          </p:nvPr>
        </p:nvGraphicFramePr>
        <p:xfrm>
          <a:off x="7054533" y="1793202"/>
          <a:ext cx="198437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76" name="Equation" r:id="rId5" imgW="114300" imgH="127000" progId="Equation.DSMT4">
                  <p:embed/>
                </p:oleObj>
              </mc:Choice>
              <mc:Fallback>
                <p:oleObj name="Equation" r:id="rId5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54533" y="1793202"/>
                        <a:ext cx="198437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1419" y="306728"/>
            <a:ext cx="2750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.) What is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induced current </a:t>
            </a:r>
            <a:r>
              <a:rPr lang="en-US" sz="2000" dirty="0" smtClean="0">
                <a:latin typeface="Times New Roman"/>
                <a:cs typeface="Times New Roman"/>
              </a:rPr>
              <a:t>in the coil?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80" name="TextBox 479"/>
          <p:cNvSpPr txBox="1"/>
          <p:nvPr/>
        </p:nvSpPr>
        <p:spPr>
          <a:xfrm>
            <a:off x="221419" y="1825685"/>
            <a:ext cx="466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d.) What is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of the current</a:t>
            </a:r>
            <a:r>
              <a:rPr lang="en-US" sz="2000" dirty="0" smtClean="0">
                <a:latin typeface="Times New Roman"/>
                <a:cs typeface="Times New Roman"/>
              </a:rPr>
              <a:t>? 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488" name="Object 4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83497"/>
              </p:ext>
            </p:extLst>
          </p:nvPr>
        </p:nvGraphicFramePr>
        <p:xfrm>
          <a:off x="2971801" y="466052"/>
          <a:ext cx="11525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77" name="Equation" r:id="rId7" imgW="660400" imgH="762000" progId="Equation.DSMT4">
                  <p:embed/>
                </p:oleObj>
              </mc:Choice>
              <mc:Fallback>
                <p:oleObj name="Equation" r:id="rId7" imgW="6604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1801" y="466052"/>
                        <a:ext cx="1152525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208905" y="1258373"/>
            <a:ext cx="0" cy="11501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110163" y="1632507"/>
            <a:ext cx="195263" cy="379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1" name="Object 4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975454"/>
              </p:ext>
            </p:extLst>
          </p:nvPr>
        </p:nvGraphicFramePr>
        <p:xfrm>
          <a:off x="5110163" y="1683665"/>
          <a:ext cx="198437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78" name="Equation" r:id="rId9" imgW="114300" imgH="127000" progId="Equation.DSMT4">
                  <p:embed/>
                </p:oleObj>
              </mc:Choice>
              <mc:Fallback>
                <p:oleObj name="Equation" r:id="rId9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10163" y="1683665"/>
                        <a:ext cx="198437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TextBox 152"/>
          <p:cNvSpPr txBox="1"/>
          <p:nvPr/>
        </p:nvSpPr>
        <p:spPr>
          <a:xfrm>
            <a:off x="221419" y="4009521"/>
            <a:ext cx="8704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e.) The induced current </a:t>
            </a:r>
            <a:r>
              <a:rPr lang="en-US" sz="2000" dirty="0" smtClean="0">
                <a:latin typeface="Times New Roman"/>
                <a:cs typeface="Times New Roman"/>
              </a:rPr>
              <a:t>will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interact with the external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feel a force</a:t>
            </a:r>
            <a:r>
              <a:rPr lang="en-US" sz="2000" dirty="0" smtClean="0">
                <a:latin typeface="Times New Roman"/>
                <a:cs typeface="Times New Roman"/>
              </a:rPr>
              <a:t>. 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what direction</a:t>
            </a:r>
            <a:r>
              <a:rPr lang="en-US" sz="2000" dirty="0" smtClean="0">
                <a:latin typeface="Times New Roman"/>
                <a:cs typeface="Times New Roman"/>
              </a:rPr>
              <a:t> will be that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net force</a:t>
            </a:r>
            <a:r>
              <a:rPr lang="en-US" sz="2000" dirty="0" smtClean="0">
                <a:latin typeface="Times New Roman"/>
                <a:cs typeface="Times New Roman"/>
              </a:rPr>
              <a:t>?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25546" y="4786028"/>
            <a:ext cx="8364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magnitude </a:t>
            </a:r>
            <a:r>
              <a:rPr lang="en-US" sz="2000" dirty="0" smtClean="0">
                <a:latin typeface="Times New Roman"/>
                <a:cs typeface="Times New Roman"/>
              </a:rPr>
              <a:t>would be the magnitude of                     , which we could figure out, but all that was asked for was the direction, which is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direction of that cross product</a:t>
            </a:r>
            <a:r>
              <a:rPr lang="en-US" sz="2000" dirty="0" smtClean="0">
                <a:latin typeface="Times New Roman"/>
                <a:cs typeface="Times New Roman"/>
              </a:rPr>
              <a:t>.  The 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force on the two horizontal wires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will cancel</a:t>
            </a:r>
            <a:r>
              <a:rPr lang="en-US" sz="2000" dirty="0" smtClean="0">
                <a:latin typeface="Times New Roman"/>
                <a:cs typeface="Times New Roman"/>
              </a:rPr>
              <a:t>, but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force on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vertical wire in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will be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 the left</a:t>
            </a:r>
            <a:r>
              <a:rPr lang="en-US" sz="2000" dirty="0" smtClean="0">
                <a:latin typeface="Times New Roman"/>
                <a:cs typeface="Times New Roman"/>
              </a:rPr>
              <a:t>, as shown on the sketch. 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55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43772"/>
              </p:ext>
            </p:extLst>
          </p:nvPr>
        </p:nvGraphicFramePr>
        <p:xfrm>
          <a:off x="5047456" y="4803550"/>
          <a:ext cx="12969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79" name="Equation" r:id="rId11" imgW="749300" imgH="228600" progId="Equation.DSMT4">
                  <p:embed/>
                </p:oleObj>
              </mc:Choice>
              <mc:Fallback>
                <p:oleObj name="Equation" r:id="rId11" imgW="749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47456" y="4803550"/>
                        <a:ext cx="1296988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69.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605780" y="2408517"/>
            <a:ext cx="240030" cy="3214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316" name="Group 344"/>
          <p:cNvGrpSpPr>
            <a:grpSpLocks/>
          </p:cNvGrpSpPr>
          <p:nvPr/>
        </p:nvGrpSpPr>
        <p:grpSpPr bwMode="auto">
          <a:xfrm>
            <a:off x="5434330" y="1735575"/>
            <a:ext cx="171450" cy="167164"/>
            <a:chOff x="2376" y="3568"/>
            <a:chExt cx="120" cy="117"/>
          </a:xfrm>
        </p:grpSpPr>
        <p:sp>
          <p:nvSpPr>
            <p:cNvPr id="140445" name="Line 345"/>
            <p:cNvSpPr>
              <a:spLocks noChangeShapeType="1"/>
            </p:cNvSpPr>
            <p:nvPr/>
          </p:nvSpPr>
          <p:spPr bwMode="auto">
            <a:xfrm rot="10800000" flipH="1">
              <a:off x="2440" y="3568"/>
              <a:ext cx="56" cy="114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46" name="Line 346"/>
            <p:cNvSpPr>
              <a:spLocks noChangeShapeType="1"/>
            </p:cNvSpPr>
            <p:nvPr/>
          </p:nvSpPr>
          <p:spPr bwMode="auto">
            <a:xfrm rot="10800000">
              <a:off x="2376" y="3568"/>
              <a:ext cx="64" cy="117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317" name="Group 347"/>
          <p:cNvGrpSpPr>
            <a:grpSpLocks/>
          </p:cNvGrpSpPr>
          <p:nvPr/>
        </p:nvGrpSpPr>
        <p:grpSpPr bwMode="auto">
          <a:xfrm>
            <a:off x="5830094" y="2309933"/>
            <a:ext cx="185738" cy="180023"/>
            <a:chOff x="2653" y="3970"/>
            <a:chExt cx="130" cy="126"/>
          </a:xfrm>
        </p:grpSpPr>
        <p:sp>
          <p:nvSpPr>
            <p:cNvPr id="140443" name="Line 348"/>
            <p:cNvSpPr>
              <a:spLocks noChangeShapeType="1"/>
            </p:cNvSpPr>
            <p:nvPr/>
          </p:nvSpPr>
          <p:spPr bwMode="auto">
            <a:xfrm>
              <a:off x="2653" y="3970"/>
              <a:ext cx="130" cy="62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44" name="Line 349"/>
            <p:cNvSpPr>
              <a:spLocks noChangeShapeType="1"/>
            </p:cNvSpPr>
            <p:nvPr/>
          </p:nvSpPr>
          <p:spPr bwMode="auto">
            <a:xfrm rot="10800000" flipH="1">
              <a:off x="2656" y="4032"/>
              <a:ext cx="120" cy="64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318" name="Group 350"/>
          <p:cNvGrpSpPr>
            <a:grpSpLocks/>
          </p:cNvGrpSpPr>
          <p:nvPr/>
        </p:nvGrpSpPr>
        <p:grpSpPr bwMode="auto">
          <a:xfrm>
            <a:off x="5887244" y="1164075"/>
            <a:ext cx="185738" cy="182880"/>
            <a:chOff x="2693" y="3168"/>
            <a:chExt cx="130" cy="128"/>
          </a:xfrm>
        </p:grpSpPr>
        <p:sp>
          <p:nvSpPr>
            <p:cNvPr id="140441" name="Line 351"/>
            <p:cNvSpPr>
              <a:spLocks noChangeShapeType="1"/>
            </p:cNvSpPr>
            <p:nvPr/>
          </p:nvSpPr>
          <p:spPr bwMode="auto">
            <a:xfrm>
              <a:off x="2693" y="3234"/>
              <a:ext cx="130" cy="62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42" name="Line 352"/>
            <p:cNvSpPr>
              <a:spLocks noChangeShapeType="1"/>
            </p:cNvSpPr>
            <p:nvPr/>
          </p:nvSpPr>
          <p:spPr bwMode="auto">
            <a:xfrm rot="10800000" flipH="1">
              <a:off x="2696" y="3168"/>
              <a:ext cx="120" cy="64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319" name="Group 353"/>
          <p:cNvGrpSpPr>
            <a:grpSpLocks/>
          </p:cNvGrpSpPr>
          <p:nvPr/>
        </p:nvGrpSpPr>
        <p:grpSpPr bwMode="auto">
          <a:xfrm>
            <a:off x="6588760" y="1735575"/>
            <a:ext cx="171450" cy="167164"/>
            <a:chOff x="3184" y="3568"/>
            <a:chExt cx="120" cy="117"/>
          </a:xfrm>
        </p:grpSpPr>
        <p:sp>
          <p:nvSpPr>
            <p:cNvPr id="140439" name="Line 354"/>
            <p:cNvSpPr>
              <a:spLocks noChangeShapeType="1"/>
            </p:cNvSpPr>
            <p:nvPr/>
          </p:nvSpPr>
          <p:spPr bwMode="auto">
            <a:xfrm rot="10800000" flipH="1">
              <a:off x="3184" y="3568"/>
              <a:ext cx="56" cy="114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40" name="Line 355"/>
            <p:cNvSpPr>
              <a:spLocks noChangeShapeType="1"/>
            </p:cNvSpPr>
            <p:nvPr/>
          </p:nvSpPr>
          <p:spPr bwMode="auto">
            <a:xfrm rot="10800000">
              <a:off x="3240" y="3568"/>
              <a:ext cx="64" cy="117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8" name="Objec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474292"/>
              </p:ext>
            </p:extLst>
          </p:nvPr>
        </p:nvGraphicFramePr>
        <p:xfrm>
          <a:off x="5665788" y="2374900"/>
          <a:ext cx="1539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80" name="Equation" r:id="rId13" imgW="88900" imgH="165100" progId="Equation.DSMT4">
                  <p:embed/>
                </p:oleObj>
              </mc:Choice>
              <mc:Fallback>
                <p:oleObj name="Equation" r:id="rId13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65788" y="2374900"/>
                        <a:ext cx="153987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1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" grpId="0"/>
      <p:bldP spid="140325" grpId="0" animBg="1"/>
      <p:bldP spid="140327" grpId="0" animBg="1"/>
      <p:bldP spid="140328" grpId="0" animBg="1"/>
      <p:bldP spid="480" grpId="0"/>
      <p:bldP spid="153" grpId="0"/>
      <p:bldP spid="15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7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8100"/>
            <a:ext cx="28067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9099" y="358291"/>
            <a:ext cx="4790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c.) Is there an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induced current </a:t>
            </a:r>
            <a:r>
              <a:rPr lang="en-US" sz="2000" dirty="0" smtClean="0">
                <a:latin typeface="Times New Roman"/>
                <a:cs typeface="Times New Roman"/>
              </a:rPr>
              <a:t>in the secondary coil when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switch is opened </a:t>
            </a:r>
            <a:r>
              <a:rPr lang="en-US" sz="2000" dirty="0" smtClean="0">
                <a:latin typeface="Times New Roman"/>
                <a:cs typeface="Times New Roman"/>
              </a:rPr>
              <a:t>after being closed for a long time?  If so, in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what direction will the current be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>
          <a:xfrm>
            <a:off x="6708064" y="2578100"/>
            <a:ext cx="2105736" cy="7741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00FF"/>
                </a:solidFill>
                <a:latin typeface="Apple Chancery"/>
                <a:cs typeface="Apple Chancery"/>
              </a:rPr>
              <a:t>(graphic, modified, courtesy of Mr. White)</a:t>
            </a:r>
            <a:endParaRPr lang="en-US" sz="1400" dirty="0">
              <a:solidFill>
                <a:srgbClr val="0000FF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3693" y="3352244"/>
            <a:ext cx="816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external field</a:t>
            </a:r>
            <a:r>
              <a:rPr lang="en-US" sz="2000" dirty="0" smtClean="0">
                <a:latin typeface="Times New Roman"/>
                <a:cs typeface="Times New Roman"/>
              </a:rPr>
              <a:t>, or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 the left</a:t>
            </a:r>
            <a:r>
              <a:rPr lang="en-US" sz="2000" dirty="0" smtClean="0">
                <a:latin typeface="Times New Roman"/>
                <a:cs typeface="Times New Roman"/>
              </a:rPr>
              <a:t>.  That will require 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counterclockwise induced current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80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70.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2" name="Line 469"/>
          <p:cNvSpPr>
            <a:spLocks noChangeShapeType="1"/>
          </p:cNvSpPr>
          <p:nvPr/>
        </p:nvSpPr>
        <p:spPr bwMode="auto">
          <a:xfrm flipH="1">
            <a:off x="8140700" y="1020010"/>
            <a:ext cx="59420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30112"/>
              </p:ext>
            </p:extLst>
          </p:nvPr>
        </p:nvGraphicFramePr>
        <p:xfrm>
          <a:off x="8540750" y="1020010"/>
          <a:ext cx="4635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379" name="Equation" r:id="rId5" imgW="266700" imgH="203200" progId="Equation.DSMT4">
                  <p:embed/>
                </p:oleObj>
              </mc:Choice>
              <mc:Fallback>
                <p:oleObj name="Equation" r:id="rId5" imgW="266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40750" y="1020010"/>
                        <a:ext cx="46355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Line 469"/>
          <p:cNvSpPr>
            <a:spLocks noChangeShapeType="1"/>
          </p:cNvSpPr>
          <p:nvPr/>
        </p:nvSpPr>
        <p:spPr bwMode="auto">
          <a:xfrm>
            <a:off x="7961313" y="1917624"/>
            <a:ext cx="34877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50926"/>
              </p:ext>
            </p:extLst>
          </p:nvPr>
        </p:nvGraphicFramePr>
        <p:xfrm>
          <a:off x="7939088" y="1955800"/>
          <a:ext cx="3540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380" name="Equation" r:id="rId7" imgW="203200" imgH="203200" progId="Equation.DSMT4">
                  <p:embed/>
                </p:oleObj>
              </mc:Choice>
              <mc:Fallback>
                <p:oleObj name="Equation" r:id="rId7" imgW="203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39088" y="1955800"/>
                        <a:ext cx="354012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Freeform 86"/>
          <p:cNvSpPr/>
          <p:nvPr/>
        </p:nvSpPr>
        <p:spPr>
          <a:xfrm>
            <a:off x="5456767" y="668875"/>
            <a:ext cx="2894595" cy="239262"/>
          </a:xfrm>
          <a:custGeom>
            <a:avLst/>
            <a:gdLst>
              <a:gd name="connsiteX0" fmla="*/ 0 w 2908300"/>
              <a:gd name="connsiteY0" fmla="*/ 0 h 239262"/>
              <a:gd name="connsiteX1" fmla="*/ 203200 w 2908300"/>
              <a:gd name="connsiteY1" fmla="*/ 127000 h 239262"/>
              <a:gd name="connsiteX2" fmla="*/ 431800 w 2908300"/>
              <a:gd name="connsiteY2" fmla="*/ 203200 h 239262"/>
              <a:gd name="connsiteX3" fmla="*/ 901700 w 2908300"/>
              <a:gd name="connsiteY3" fmla="*/ 220133 h 239262"/>
              <a:gd name="connsiteX4" fmla="*/ 1447800 w 2908300"/>
              <a:gd name="connsiteY4" fmla="*/ 237067 h 239262"/>
              <a:gd name="connsiteX5" fmla="*/ 1981200 w 2908300"/>
              <a:gd name="connsiteY5" fmla="*/ 237067 h 239262"/>
              <a:gd name="connsiteX6" fmla="*/ 2357966 w 2908300"/>
              <a:gd name="connsiteY6" fmla="*/ 237067 h 239262"/>
              <a:gd name="connsiteX7" fmla="*/ 2590800 w 2908300"/>
              <a:gd name="connsiteY7" fmla="*/ 207433 h 239262"/>
              <a:gd name="connsiteX8" fmla="*/ 2794000 w 2908300"/>
              <a:gd name="connsiteY8" fmla="*/ 135467 h 239262"/>
              <a:gd name="connsiteX9" fmla="*/ 2908300 w 2908300"/>
              <a:gd name="connsiteY9" fmla="*/ 50800 h 23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8300" h="239262">
                <a:moveTo>
                  <a:pt x="0" y="0"/>
                </a:moveTo>
                <a:cubicBezTo>
                  <a:pt x="65616" y="46566"/>
                  <a:pt x="131233" y="93133"/>
                  <a:pt x="203200" y="127000"/>
                </a:cubicBezTo>
                <a:cubicBezTo>
                  <a:pt x="275167" y="160867"/>
                  <a:pt x="315383" y="187678"/>
                  <a:pt x="431800" y="203200"/>
                </a:cubicBezTo>
                <a:cubicBezTo>
                  <a:pt x="548217" y="218722"/>
                  <a:pt x="901700" y="220133"/>
                  <a:pt x="901700" y="220133"/>
                </a:cubicBezTo>
                <a:lnTo>
                  <a:pt x="1447800" y="237067"/>
                </a:lnTo>
                <a:cubicBezTo>
                  <a:pt x="1627717" y="239889"/>
                  <a:pt x="1981200" y="237067"/>
                  <a:pt x="1981200" y="237067"/>
                </a:cubicBezTo>
                <a:cubicBezTo>
                  <a:pt x="2132894" y="237067"/>
                  <a:pt x="2256366" y="242006"/>
                  <a:pt x="2357966" y="237067"/>
                </a:cubicBezTo>
                <a:cubicBezTo>
                  <a:pt x="2459566" y="232128"/>
                  <a:pt x="2518128" y="224366"/>
                  <a:pt x="2590800" y="207433"/>
                </a:cubicBezTo>
                <a:cubicBezTo>
                  <a:pt x="2663472" y="190500"/>
                  <a:pt x="2741083" y="161572"/>
                  <a:pt x="2794000" y="135467"/>
                </a:cubicBezTo>
                <a:cubicBezTo>
                  <a:pt x="2846917" y="109362"/>
                  <a:pt x="2908300" y="50800"/>
                  <a:pt x="2908300" y="50800"/>
                </a:cubicBezTo>
              </a:path>
            </a:pathLst>
          </a:cu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347"/>
          <p:cNvGrpSpPr>
            <a:grpSpLocks/>
          </p:cNvGrpSpPr>
          <p:nvPr/>
        </p:nvGrpSpPr>
        <p:grpSpPr bwMode="auto">
          <a:xfrm rot="16200000">
            <a:off x="5988051" y="1866099"/>
            <a:ext cx="185738" cy="180023"/>
            <a:chOff x="2653" y="3970"/>
            <a:chExt cx="130" cy="126"/>
          </a:xfrm>
        </p:grpSpPr>
        <p:sp>
          <p:nvSpPr>
            <p:cNvPr id="111" name="Line 348"/>
            <p:cNvSpPr>
              <a:spLocks noChangeShapeType="1"/>
            </p:cNvSpPr>
            <p:nvPr/>
          </p:nvSpPr>
          <p:spPr bwMode="auto">
            <a:xfrm>
              <a:off x="2653" y="3970"/>
              <a:ext cx="130" cy="62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49"/>
            <p:cNvSpPr>
              <a:spLocks noChangeShapeType="1"/>
            </p:cNvSpPr>
            <p:nvPr/>
          </p:nvSpPr>
          <p:spPr bwMode="auto">
            <a:xfrm rot="10800000" flipH="1">
              <a:off x="2656" y="4032"/>
              <a:ext cx="120" cy="64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347"/>
          <p:cNvGrpSpPr>
            <a:grpSpLocks/>
          </p:cNvGrpSpPr>
          <p:nvPr/>
        </p:nvGrpSpPr>
        <p:grpSpPr bwMode="auto">
          <a:xfrm rot="16200000">
            <a:off x="5988051" y="885955"/>
            <a:ext cx="185738" cy="180023"/>
            <a:chOff x="2653" y="3970"/>
            <a:chExt cx="130" cy="126"/>
          </a:xfrm>
        </p:grpSpPr>
        <p:sp>
          <p:nvSpPr>
            <p:cNvPr id="109" name="Line 348"/>
            <p:cNvSpPr>
              <a:spLocks noChangeShapeType="1"/>
            </p:cNvSpPr>
            <p:nvPr/>
          </p:nvSpPr>
          <p:spPr bwMode="auto">
            <a:xfrm>
              <a:off x="2653" y="3970"/>
              <a:ext cx="130" cy="62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49"/>
            <p:cNvSpPr>
              <a:spLocks noChangeShapeType="1"/>
            </p:cNvSpPr>
            <p:nvPr/>
          </p:nvSpPr>
          <p:spPr bwMode="auto">
            <a:xfrm rot="10800000" flipH="1">
              <a:off x="2656" y="4032"/>
              <a:ext cx="120" cy="64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347"/>
          <p:cNvGrpSpPr>
            <a:grpSpLocks/>
          </p:cNvGrpSpPr>
          <p:nvPr/>
        </p:nvGrpSpPr>
        <p:grpSpPr bwMode="auto">
          <a:xfrm rot="16200000">
            <a:off x="6902453" y="905959"/>
            <a:ext cx="185738" cy="180023"/>
            <a:chOff x="2653" y="3970"/>
            <a:chExt cx="130" cy="126"/>
          </a:xfrm>
        </p:grpSpPr>
        <p:sp>
          <p:nvSpPr>
            <p:cNvPr id="107" name="Line 348"/>
            <p:cNvSpPr>
              <a:spLocks noChangeShapeType="1"/>
            </p:cNvSpPr>
            <p:nvPr/>
          </p:nvSpPr>
          <p:spPr bwMode="auto">
            <a:xfrm>
              <a:off x="2653" y="3970"/>
              <a:ext cx="130" cy="62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49"/>
            <p:cNvSpPr>
              <a:spLocks noChangeShapeType="1"/>
            </p:cNvSpPr>
            <p:nvPr/>
          </p:nvSpPr>
          <p:spPr bwMode="auto">
            <a:xfrm rot="10800000" flipH="1">
              <a:off x="2656" y="4032"/>
              <a:ext cx="120" cy="64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347"/>
          <p:cNvGrpSpPr>
            <a:grpSpLocks/>
          </p:cNvGrpSpPr>
          <p:nvPr/>
        </p:nvGrpSpPr>
        <p:grpSpPr bwMode="auto">
          <a:xfrm rot="16200000">
            <a:off x="7359654" y="915961"/>
            <a:ext cx="185738" cy="180023"/>
            <a:chOff x="2653" y="3970"/>
            <a:chExt cx="130" cy="126"/>
          </a:xfrm>
        </p:grpSpPr>
        <p:sp>
          <p:nvSpPr>
            <p:cNvPr id="105" name="Line 348"/>
            <p:cNvSpPr>
              <a:spLocks noChangeShapeType="1"/>
            </p:cNvSpPr>
            <p:nvPr/>
          </p:nvSpPr>
          <p:spPr bwMode="auto">
            <a:xfrm>
              <a:off x="2653" y="3970"/>
              <a:ext cx="130" cy="62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349"/>
            <p:cNvSpPr>
              <a:spLocks noChangeShapeType="1"/>
            </p:cNvSpPr>
            <p:nvPr/>
          </p:nvSpPr>
          <p:spPr bwMode="auto">
            <a:xfrm rot="10800000" flipH="1">
              <a:off x="2656" y="4032"/>
              <a:ext cx="120" cy="64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Freeform 92"/>
          <p:cNvSpPr/>
          <p:nvPr/>
        </p:nvSpPr>
        <p:spPr>
          <a:xfrm flipV="1">
            <a:off x="5458012" y="1123133"/>
            <a:ext cx="2894595" cy="239262"/>
          </a:xfrm>
          <a:custGeom>
            <a:avLst/>
            <a:gdLst>
              <a:gd name="connsiteX0" fmla="*/ 0 w 2908300"/>
              <a:gd name="connsiteY0" fmla="*/ 0 h 239262"/>
              <a:gd name="connsiteX1" fmla="*/ 203200 w 2908300"/>
              <a:gd name="connsiteY1" fmla="*/ 127000 h 239262"/>
              <a:gd name="connsiteX2" fmla="*/ 431800 w 2908300"/>
              <a:gd name="connsiteY2" fmla="*/ 203200 h 239262"/>
              <a:gd name="connsiteX3" fmla="*/ 901700 w 2908300"/>
              <a:gd name="connsiteY3" fmla="*/ 220133 h 239262"/>
              <a:gd name="connsiteX4" fmla="*/ 1447800 w 2908300"/>
              <a:gd name="connsiteY4" fmla="*/ 237067 h 239262"/>
              <a:gd name="connsiteX5" fmla="*/ 1981200 w 2908300"/>
              <a:gd name="connsiteY5" fmla="*/ 237067 h 239262"/>
              <a:gd name="connsiteX6" fmla="*/ 2357966 w 2908300"/>
              <a:gd name="connsiteY6" fmla="*/ 237067 h 239262"/>
              <a:gd name="connsiteX7" fmla="*/ 2590800 w 2908300"/>
              <a:gd name="connsiteY7" fmla="*/ 207433 h 239262"/>
              <a:gd name="connsiteX8" fmla="*/ 2794000 w 2908300"/>
              <a:gd name="connsiteY8" fmla="*/ 135467 h 239262"/>
              <a:gd name="connsiteX9" fmla="*/ 2908300 w 2908300"/>
              <a:gd name="connsiteY9" fmla="*/ 50800 h 23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8300" h="239262">
                <a:moveTo>
                  <a:pt x="0" y="0"/>
                </a:moveTo>
                <a:cubicBezTo>
                  <a:pt x="65616" y="46566"/>
                  <a:pt x="131233" y="93133"/>
                  <a:pt x="203200" y="127000"/>
                </a:cubicBezTo>
                <a:cubicBezTo>
                  <a:pt x="275167" y="160867"/>
                  <a:pt x="315383" y="187678"/>
                  <a:pt x="431800" y="203200"/>
                </a:cubicBezTo>
                <a:cubicBezTo>
                  <a:pt x="548217" y="218722"/>
                  <a:pt x="901700" y="220133"/>
                  <a:pt x="901700" y="220133"/>
                </a:cubicBezTo>
                <a:lnTo>
                  <a:pt x="1447800" y="237067"/>
                </a:lnTo>
                <a:cubicBezTo>
                  <a:pt x="1627717" y="239889"/>
                  <a:pt x="1981200" y="237067"/>
                  <a:pt x="1981200" y="237067"/>
                </a:cubicBezTo>
                <a:cubicBezTo>
                  <a:pt x="2132894" y="237067"/>
                  <a:pt x="2256366" y="242006"/>
                  <a:pt x="2357966" y="237067"/>
                </a:cubicBezTo>
                <a:cubicBezTo>
                  <a:pt x="2459566" y="232128"/>
                  <a:pt x="2518128" y="224366"/>
                  <a:pt x="2590800" y="207433"/>
                </a:cubicBezTo>
                <a:cubicBezTo>
                  <a:pt x="2663472" y="190500"/>
                  <a:pt x="2741083" y="161572"/>
                  <a:pt x="2794000" y="135467"/>
                </a:cubicBezTo>
                <a:cubicBezTo>
                  <a:pt x="2846917" y="109362"/>
                  <a:pt x="2908300" y="50800"/>
                  <a:pt x="2908300" y="50800"/>
                </a:cubicBezTo>
              </a:path>
            </a:pathLst>
          </a:cu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5397500" y="1012152"/>
            <a:ext cx="295386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347"/>
          <p:cNvGrpSpPr>
            <a:grpSpLocks/>
          </p:cNvGrpSpPr>
          <p:nvPr/>
        </p:nvGrpSpPr>
        <p:grpSpPr bwMode="auto">
          <a:xfrm rot="10800000">
            <a:off x="5401816" y="917907"/>
            <a:ext cx="185738" cy="180023"/>
            <a:chOff x="2653" y="3970"/>
            <a:chExt cx="130" cy="126"/>
          </a:xfrm>
        </p:grpSpPr>
        <p:sp>
          <p:nvSpPr>
            <p:cNvPr id="103" name="Line 348"/>
            <p:cNvSpPr>
              <a:spLocks noChangeShapeType="1"/>
            </p:cNvSpPr>
            <p:nvPr/>
          </p:nvSpPr>
          <p:spPr bwMode="auto">
            <a:xfrm>
              <a:off x="2653" y="3970"/>
              <a:ext cx="130" cy="62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349"/>
            <p:cNvSpPr>
              <a:spLocks noChangeShapeType="1"/>
            </p:cNvSpPr>
            <p:nvPr/>
          </p:nvSpPr>
          <p:spPr bwMode="auto">
            <a:xfrm rot="10800000" flipH="1">
              <a:off x="2656" y="4032"/>
              <a:ext cx="120" cy="64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" name="Group 347"/>
          <p:cNvGrpSpPr>
            <a:grpSpLocks/>
          </p:cNvGrpSpPr>
          <p:nvPr/>
        </p:nvGrpSpPr>
        <p:grpSpPr bwMode="auto">
          <a:xfrm rot="12766381">
            <a:off x="5431442" y="608885"/>
            <a:ext cx="185738" cy="180023"/>
            <a:chOff x="2653" y="3970"/>
            <a:chExt cx="130" cy="126"/>
          </a:xfrm>
        </p:grpSpPr>
        <p:sp>
          <p:nvSpPr>
            <p:cNvPr id="101" name="Line 348"/>
            <p:cNvSpPr>
              <a:spLocks noChangeShapeType="1"/>
            </p:cNvSpPr>
            <p:nvPr/>
          </p:nvSpPr>
          <p:spPr bwMode="auto">
            <a:xfrm>
              <a:off x="2653" y="3970"/>
              <a:ext cx="130" cy="62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349"/>
            <p:cNvSpPr>
              <a:spLocks noChangeShapeType="1"/>
            </p:cNvSpPr>
            <p:nvPr/>
          </p:nvSpPr>
          <p:spPr bwMode="auto">
            <a:xfrm rot="10800000" flipH="1">
              <a:off x="2656" y="4032"/>
              <a:ext cx="120" cy="64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" name="Group 347"/>
          <p:cNvGrpSpPr>
            <a:grpSpLocks/>
          </p:cNvGrpSpPr>
          <p:nvPr/>
        </p:nvGrpSpPr>
        <p:grpSpPr bwMode="auto">
          <a:xfrm rot="8833619" flipV="1">
            <a:off x="5435757" y="1228592"/>
            <a:ext cx="185738" cy="180023"/>
            <a:chOff x="2653" y="3970"/>
            <a:chExt cx="130" cy="126"/>
          </a:xfrm>
        </p:grpSpPr>
        <p:sp>
          <p:nvSpPr>
            <p:cNvPr id="99" name="Line 348"/>
            <p:cNvSpPr>
              <a:spLocks noChangeShapeType="1"/>
            </p:cNvSpPr>
            <p:nvPr/>
          </p:nvSpPr>
          <p:spPr bwMode="auto">
            <a:xfrm>
              <a:off x="2653" y="3970"/>
              <a:ext cx="130" cy="62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349"/>
            <p:cNvSpPr>
              <a:spLocks noChangeShapeType="1"/>
            </p:cNvSpPr>
            <p:nvPr/>
          </p:nvSpPr>
          <p:spPr bwMode="auto">
            <a:xfrm rot="10800000" flipH="1">
              <a:off x="2656" y="4032"/>
              <a:ext cx="120" cy="64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818210"/>
              </p:ext>
            </p:extLst>
          </p:nvPr>
        </p:nvGraphicFramePr>
        <p:xfrm>
          <a:off x="5792788" y="1773686"/>
          <a:ext cx="1539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381" name="Equation" r:id="rId9" imgW="88900" imgH="165100" progId="Equation.DSMT4">
                  <p:embed/>
                </p:oleObj>
              </mc:Choice>
              <mc:Fallback>
                <p:oleObj name="Equation" r:id="rId9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2788" y="1773686"/>
                        <a:ext cx="153987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3" name="Group 347"/>
          <p:cNvGrpSpPr>
            <a:grpSpLocks/>
          </p:cNvGrpSpPr>
          <p:nvPr/>
        </p:nvGrpSpPr>
        <p:grpSpPr bwMode="auto">
          <a:xfrm rot="16200000">
            <a:off x="6448427" y="905816"/>
            <a:ext cx="185738" cy="180023"/>
            <a:chOff x="2653" y="3970"/>
            <a:chExt cx="130" cy="126"/>
          </a:xfrm>
        </p:grpSpPr>
        <p:sp>
          <p:nvSpPr>
            <p:cNvPr id="114" name="Line 348"/>
            <p:cNvSpPr>
              <a:spLocks noChangeShapeType="1"/>
            </p:cNvSpPr>
            <p:nvPr/>
          </p:nvSpPr>
          <p:spPr bwMode="auto">
            <a:xfrm>
              <a:off x="2653" y="3970"/>
              <a:ext cx="130" cy="62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49"/>
            <p:cNvSpPr>
              <a:spLocks noChangeShapeType="1"/>
            </p:cNvSpPr>
            <p:nvPr/>
          </p:nvSpPr>
          <p:spPr bwMode="auto">
            <a:xfrm rot="10800000" flipH="1">
              <a:off x="2656" y="4032"/>
              <a:ext cx="120" cy="64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137588"/>
              </p:ext>
            </p:extLst>
          </p:nvPr>
        </p:nvGraphicFramePr>
        <p:xfrm>
          <a:off x="5185572" y="323907"/>
          <a:ext cx="24288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382" name="Equation" r:id="rId11" imgW="139700" imgH="152400" progId="Equation.DSMT4">
                  <p:embed/>
                </p:oleObj>
              </mc:Choice>
              <mc:Fallback>
                <p:oleObj name="Equation" r:id="rId11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85572" y="323907"/>
                        <a:ext cx="242888" cy="26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43693" y="2428448"/>
            <a:ext cx="4935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              That means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induced EMF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the secondary coil </a:t>
            </a:r>
            <a:r>
              <a:rPr lang="en-US" sz="2000" dirty="0" smtClean="0">
                <a:latin typeface="Times New Roman"/>
                <a:cs typeface="Times New Roman"/>
              </a:rPr>
              <a:t>will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produce</a:t>
            </a:r>
            <a:r>
              <a:rPr lang="en-US" sz="2000" dirty="0" smtClean="0">
                <a:latin typeface="Times New Roman"/>
                <a:cs typeface="Times New Roman"/>
              </a:rPr>
              <a:t> an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induced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that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in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SAME DIRECTION AS </a:t>
            </a: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693" y="1819404"/>
            <a:ext cx="4935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direction of the coil’s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down the coil’s axis won’t changed, but now it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will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diminish</a:t>
            </a:r>
            <a:r>
              <a:rPr lang="en-US" sz="2000" dirty="0" smtClean="0">
                <a:latin typeface="Times New Roman"/>
                <a:cs typeface="Times New Roman"/>
              </a:rPr>
              <a:t> to zero.  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325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2" grpId="0" animBg="1"/>
      <p:bldP spid="84" grpId="0" animBg="1"/>
      <p:bldP spid="87" grpId="0" animBg="1"/>
      <p:bldP spid="93" grpId="0" animBg="1"/>
      <p:bldP spid="42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7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71.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1711" y="323907"/>
            <a:ext cx="2166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d.) What will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graph of the current </a:t>
            </a:r>
            <a:r>
              <a:rPr lang="en-US" sz="2000" dirty="0" smtClean="0">
                <a:latin typeface="Times New Roman"/>
                <a:cs typeface="Times New Roman"/>
              </a:rPr>
              <a:t>in the second coil look like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as a function of time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7" name="Line 63"/>
          <p:cNvSpPr>
            <a:spLocks noChangeShapeType="1"/>
          </p:cNvSpPr>
          <p:nvPr/>
        </p:nvSpPr>
        <p:spPr bwMode="auto">
          <a:xfrm>
            <a:off x="4042547" y="766974"/>
            <a:ext cx="0" cy="24744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64"/>
          <p:cNvSpPr>
            <a:spLocks noChangeShapeType="1"/>
          </p:cNvSpPr>
          <p:nvPr/>
        </p:nvSpPr>
        <p:spPr bwMode="auto">
          <a:xfrm>
            <a:off x="4042547" y="2005122"/>
            <a:ext cx="371444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65"/>
          <p:cNvSpPr>
            <a:spLocks noChangeShapeType="1"/>
          </p:cNvSpPr>
          <p:nvPr/>
        </p:nvSpPr>
        <p:spPr bwMode="auto">
          <a:xfrm>
            <a:off x="4042547" y="2005122"/>
            <a:ext cx="6246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559379"/>
              </p:ext>
            </p:extLst>
          </p:nvPr>
        </p:nvGraphicFramePr>
        <p:xfrm>
          <a:off x="4608764" y="1666105"/>
          <a:ext cx="198988" cy="29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93" name="Equation" r:id="rId4" imgW="139700" imgH="203200" progId="Equation.DSMT4">
                  <p:embed/>
                </p:oleObj>
              </mc:Choice>
              <mc:Fallback>
                <p:oleObj name="Equation" r:id="rId4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764" y="1666105"/>
                        <a:ext cx="198988" cy="29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Line 69"/>
          <p:cNvSpPr>
            <a:spLocks noChangeShapeType="1"/>
          </p:cNvSpPr>
          <p:nvPr/>
        </p:nvSpPr>
        <p:spPr bwMode="auto">
          <a:xfrm>
            <a:off x="4874427" y="2889513"/>
            <a:ext cx="1910547" cy="55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78"/>
          <p:cNvSpPr>
            <a:spLocks noChangeShapeType="1"/>
          </p:cNvSpPr>
          <p:nvPr/>
        </p:nvSpPr>
        <p:spPr bwMode="auto">
          <a:xfrm>
            <a:off x="4042547" y="3596571"/>
            <a:ext cx="0" cy="2475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79"/>
          <p:cNvSpPr>
            <a:spLocks noChangeShapeType="1"/>
          </p:cNvSpPr>
          <p:nvPr/>
        </p:nvSpPr>
        <p:spPr bwMode="auto">
          <a:xfrm>
            <a:off x="4042547" y="4834415"/>
            <a:ext cx="41235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80"/>
          <p:cNvSpPr>
            <a:spLocks noChangeShapeType="1"/>
          </p:cNvSpPr>
          <p:nvPr/>
        </p:nvSpPr>
        <p:spPr bwMode="auto">
          <a:xfrm>
            <a:off x="4042547" y="4834415"/>
            <a:ext cx="625143" cy="15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84"/>
          <p:cNvSpPr>
            <a:spLocks noChangeShapeType="1"/>
          </p:cNvSpPr>
          <p:nvPr/>
        </p:nvSpPr>
        <p:spPr bwMode="auto">
          <a:xfrm flipV="1">
            <a:off x="4860926" y="4834414"/>
            <a:ext cx="19575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88"/>
          <p:cNvSpPr>
            <a:spLocks noChangeShapeType="1"/>
          </p:cNvSpPr>
          <p:nvPr/>
        </p:nvSpPr>
        <p:spPr bwMode="auto">
          <a:xfrm>
            <a:off x="7011853" y="4834415"/>
            <a:ext cx="87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539542"/>
              </p:ext>
            </p:extLst>
          </p:nvPr>
        </p:nvGraphicFramePr>
        <p:xfrm>
          <a:off x="6855081" y="1666105"/>
          <a:ext cx="217413" cy="29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94" name="Equation" r:id="rId6" imgW="152400" imgH="203200" progId="Equation.DSMT4">
                  <p:embed/>
                </p:oleObj>
              </mc:Choice>
              <mc:Fallback>
                <p:oleObj name="Equation" r:id="rId6" imgW="15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5081" y="1666105"/>
                        <a:ext cx="217413" cy="29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255007"/>
              </p:ext>
            </p:extLst>
          </p:nvPr>
        </p:nvGraphicFramePr>
        <p:xfrm>
          <a:off x="4707091" y="5397112"/>
          <a:ext cx="17287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95" name="Equation" r:id="rId8" imgW="939800" imgH="393700" progId="Equation.DSMT4">
                  <p:embed/>
                </p:oleObj>
              </mc:Choice>
              <mc:Fallback>
                <p:oleObj name="Equation" r:id="rId8" imgW="939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091" y="5397112"/>
                        <a:ext cx="1728787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305516"/>
              </p:ext>
            </p:extLst>
          </p:nvPr>
        </p:nvGraphicFramePr>
        <p:xfrm>
          <a:off x="2950347" y="708114"/>
          <a:ext cx="10922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96" name="Equation" r:id="rId10" imgW="596900" imgH="203200" progId="Equation.DSMT4">
                  <p:embed/>
                </p:oleObj>
              </mc:Choice>
              <mc:Fallback>
                <p:oleObj name="Equation" r:id="rId10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347" y="708114"/>
                        <a:ext cx="10922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368291"/>
              </p:ext>
            </p:extLst>
          </p:nvPr>
        </p:nvGraphicFramePr>
        <p:xfrm>
          <a:off x="2976959" y="3346449"/>
          <a:ext cx="1039416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97" name="Equation" r:id="rId12" imgW="457200" imgH="203200" progId="Equation.DSMT4">
                  <p:embed/>
                </p:oleObj>
              </mc:Choice>
              <mc:Fallback>
                <p:oleObj name="Equation" r:id="rId12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959" y="3346449"/>
                        <a:ext cx="1039416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Freeform 96"/>
          <p:cNvSpPr>
            <a:spLocks noChangeArrowheads="1"/>
          </p:cNvSpPr>
          <p:nvPr/>
        </p:nvSpPr>
        <p:spPr bwMode="auto">
          <a:xfrm>
            <a:off x="4578708" y="1999595"/>
            <a:ext cx="295719" cy="889918"/>
          </a:xfrm>
          <a:custGeom>
            <a:avLst/>
            <a:gdLst>
              <a:gd name="T0" fmla="*/ 0 w 347133"/>
              <a:gd name="T1" fmla="*/ 8761 h 753534"/>
              <a:gd name="T2" fmla="*/ 86694 w 347133"/>
              <a:gd name="T3" fmla="*/ 8761 h 753534"/>
              <a:gd name="T4" fmla="*/ 183587 w 347133"/>
              <a:gd name="T5" fmla="*/ 61324 h 753534"/>
              <a:gd name="T6" fmla="*/ 229485 w 347133"/>
              <a:gd name="T7" fmla="*/ 140168 h 753534"/>
              <a:gd name="T8" fmla="*/ 265182 w 347133"/>
              <a:gd name="T9" fmla="*/ 569433 h 753534"/>
              <a:gd name="T10" fmla="*/ 316179 w 347133"/>
              <a:gd name="T11" fmla="*/ 692080 h 753534"/>
              <a:gd name="T12" fmla="*/ 418171 w 347133"/>
              <a:gd name="T13" fmla="*/ 779685 h 753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7133"/>
              <a:gd name="T22" fmla="*/ 0 h 753534"/>
              <a:gd name="T23" fmla="*/ 347133 w 347133"/>
              <a:gd name="T24" fmla="*/ 753534 h 7535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7133" h="753534">
                <a:moveTo>
                  <a:pt x="0" y="8467"/>
                </a:moveTo>
                <a:cubicBezTo>
                  <a:pt x="23283" y="4233"/>
                  <a:pt x="46567" y="0"/>
                  <a:pt x="71967" y="8467"/>
                </a:cubicBezTo>
                <a:cubicBezTo>
                  <a:pt x="97367" y="16934"/>
                  <a:pt x="132645" y="38100"/>
                  <a:pt x="152400" y="59267"/>
                </a:cubicBezTo>
                <a:cubicBezTo>
                  <a:pt x="172155" y="80434"/>
                  <a:pt x="179211" y="53623"/>
                  <a:pt x="190500" y="135467"/>
                </a:cubicBezTo>
                <a:cubicBezTo>
                  <a:pt x="201789" y="217311"/>
                  <a:pt x="208139" y="461434"/>
                  <a:pt x="220133" y="550334"/>
                </a:cubicBezTo>
                <a:cubicBezTo>
                  <a:pt x="232127" y="639234"/>
                  <a:pt x="241300" y="635000"/>
                  <a:pt x="262467" y="668867"/>
                </a:cubicBezTo>
                <a:cubicBezTo>
                  <a:pt x="283634" y="702734"/>
                  <a:pt x="347133" y="753534"/>
                  <a:pt x="347133" y="75353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97"/>
          <p:cNvSpPr>
            <a:spLocks noChangeArrowheads="1"/>
          </p:cNvSpPr>
          <p:nvPr/>
        </p:nvSpPr>
        <p:spPr bwMode="auto">
          <a:xfrm flipH="1">
            <a:off x="6784975" y="2005122"/>
            <a:ext cx="235616" cy="889919"/>
          </a:xfrm>
          <a:custGeom>
            <a:avLst/>
            <a:gdLst>
              <a:gd name="T0" fmla="*/ 0 w 347133"/>
              <a:gd name="T1" fmla="*/ 8761 h 753534"/>
              <a:gd name="T2" fmla="*/ 86694 w 347133"/>
              <a:gd name="T3" fmla="*/ 8761 h 753534"/>
              <a:gd name="T4" fmla="*/ 183587 w 347133"/>
              <a:gd name="T5" fmla="*/ 61324 h 753534"/>
              <a:gd name="T6" fmla="*/ 229485 w 347133"/>
              <a:gd name="T7" fmla="*/ 140168 h 753534"/>
              <a:gd name="T8" fmla="*/ 265182 w 347133"/>
              <a:gd name="T9" fmla="*/ 569433 h 753534"/>
              <a:gd name="T10" fmla="*/ 316179 w 347133"/>
              <a:gd name="T11" fmla="*/ 692080 h 753534"/>
              <a:gd name="T12" fmla="*/ 418171 w 347133"/>
              <a:gd name="T13" fmla="*/ 779686 h 753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7133"/>
              <a:gd name="T22" fmla="*/ 0 h 753534"/>
              <a:gd name="T23" fmla="*/ 347133 w 347133"/>
              <a:gd name="T24" fmla="*/ 753534 h 7535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7133" h="753534">
                <a:moveTo>
                  <a:pt x="0" y="8467"/>
                </a:moveTo>
                <a:cubicBezTo>
                  <a:pt x="23283" y="4233"/>
                  <a:pt x="46567" y="0"/>
                  <a:pt x="71967" y="8467"/>
                </a:cubicBezTo>
                <a:cubicBezTo>
                  <a:pt x="97367" y="16934"/>
                  <a:pt x="132645" y="38100"/>
                  <a:pt x="152400" y="59267"/>
                </a:cubicBezTo>
                <a:cubicBezTo>
                  <a:pt x="172155" y="80434"/>
                  <a:pt x="179211" y="53623"/>
                  <a:pt x="190500" y="135467"/>
                </a:cubicBezTo>
                <a:cubicBezTo>
                  <a:pt x="201789" y="217311"/>
                  <a:pt x="208139" y="461434"/>
                  <a:pt x="220133" y="550334"/>
                </a:cubicBezTo>
                <a:cubicBezTo>
                  <a:pt x="232127" y="639234"/>
                  <a:pt x="241300" y="635000"/>
                  <a:pt x="262467" y="668867"/>
                </a:cubicBezTo>
                <a:cubicBezTo>
                  <a:pt x="283634" y="702734"/>
                  <a:pt x="347133" y="753534"/>
                  <a:pt x="347133" y="75353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4" name="Straight Connector 99"/>
          <p:cNvCxnSpPr>
            <a:cxnSpLocks noChangeShapeType="1"/>
          </p:cNvCxnSpPr>
          <p:nvPr/>
        </p:nvCxnSpPr>
        <p:spPr bwMode="auto">
          <a:xfrm rot="5400000">
            <a:off x="3519282" y="3243269"/>
            <a:ext cx="2297574" cy="18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Connector 100"/>
          <p:cNvCxnSpPr>
            <a:cxnSpLocks noChangeShapeType="1"/>
          </p:cNvCxnSpPr>
          <p:nvPr/>
        </p:nvCxnSpPr>
        <p:spPr bwMode="auto">
          <a:xfrm rot="5400000">
            <a:off x="4162324" y="3685465"/>
            <a:ext cx="1416869" cy="18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Connector 105"/>
          <p:cNvCxnSpPr>
            <a:cxnSpLocks noChangeShapeType="1"/>
          </p:cNvCxnSpPr>
          <p:nvPr/>
        </p:nvCxnSpPr>
        <p:spPr bwMode="auto">
          <a:xfrm rot="5400000">
            <a:off x="5692212" y="3419226"/>
            <a:ext cx="2653173" cy="18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Connector 106"/>
          <p:cNvCxnSpPr>
            <a:cxnSpLocks noChangeShapeType="1"/>
          </p:cNvCxnSpPr>
          <p:nvPr/>
        </p:nvCxnSpPr>
        <p:spPr bwMode="auto">
          <a:xfrm rot="5400000">
            <a:off x="5926701" y="3861422"/>
            <a:ext cx="1768782" cy="18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29637"/>
              </p:ext>
            </p:extLst>
          </p:nvPr>
        </p:nvGraphicFramePr>
        <p:xfrm>
          <a:off x="7467719" y="2032760"/>
          <a:ext cx="453250" cy="23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98" name="Equation" r:id="rId14" imgW="317500" imgH="165100" progId="Equation.DSMT4">
                  <p:embed/>
                </p:oleObj>
              </mc:Choice>
              <mc:Fallback>
                <p:oleObj name="Equation" r:id="rId14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719" y="2032760"/>
                        <a:ext cx="453250" cy="23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964361"/>
              </p:ext>
            </p:extLst>
          </p:nvPr>
        </p:nvGraphicFramePr>
        <p:xfrm>
          <a:off x="7806465" y="4923612"/>
          <a:ext cx="453250" cy="23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99" name="Equation" r:id="rId16" imgW="317500" imgH="165100" progId="Equation.DSMT4">
                  <p:embed/>
                </p:oleObj>
              </mc:Choice>
              <mc:Fallback>
                <p:oleObj name="Equation" r:id="rId16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6465" y="4923612"/>
                        <a:ext cx="453250" cy="23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94012"/>
              </p:ext>
            </p:extLst>
          </p:nvPr>
        </p:nvGraphicFramePr>
        <p:xfrm>
          <a:off x="5165725" y="2600588"/>
          <a:ext cx="10699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00" name="Equation" r:id="rId18" imgW="749300" imgH="203200" progId="Equation.DSMT4">
                  <p:embed/>
                </p:oleObj>
              </mc:Choice>
              <mc:Fallback>
                <p:oleObj name="Equation" r:id="rId18" imgW="749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2600588"/>
                        <a:ext cx="10699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122497"/>
              </p:ext>
            </p:extLst>
          </p:nvPr>
        </p:nvGraphicFramePr>
        <p:xfrm>
          <a:off x="5472577" y="936625"/>
          <a:ext cx="22844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01" name="Equation" r:id="rId20" imgW="1600200" imgH="203200" progId="Equation.DSMT4">
                  <p:embed/>
                </p:oleObj>
              </mc:Choice>
              <mc:Fallback>
                <p:oleObj name="Equation" r:id="rId20" imgW="160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577" y="936625"/>
                        <a:ext cx="22844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/>
          <p:cNvSpPr/>
          <p:nvPr/>
        </p:nvSpPr>
        <p:spPr>
          <a:xfrm>
            <a:off x="4657725" y="3527813"/>
            <a:ext cx="203200" cy="1314062"/>
          </a:xfrm>
          <a:custGeom>
            <a:avLst/>
            <a:gdLst>
              <a:gd name="connsiteX0" fmla="*/ 0 w 203200"/>
              <a:gd name="connsiteY0" fmla="*/ 1310887 h 1314062"/>
              <a:gd name="connsiteX1" fmla="*/ 31750 w 203200"/>
              <a:gd name="connsiteY1" fmla="*/ 840987 h 1314062"/>
              <a:gd name="connsiteX2" fmla="*/ 60325 w 203200"/>
              <a:gd name="connsiteY2" fmla="*/ 498087 h 1314062"/>
              <a:gd name="connsiteX3" fmla="*/ 88900 w 203200"/>
              <a:gd name="connsiteY3" fmla="*/ 104387 h 1314062"/>
              <a:gd name="connsiteX4" fmla="*/ 111125 w 203200"/>
              <a:gd name="connsiteY4" fmla="*/ 9137 h 1314062"/>
              <a:gd name="connsiteX5" fmla="*/ 117475 w 203200"/>
              <a:gd name="connsiteY5" fmla="*/ 5962 h 1314062"/>
              <a:gd name="connsiteX6" fmla="*/ 127000 w 203200"/>
              <a:gd name="connsiteY6" fmla="*/ 28187 h 1314062"/>
              <a:gd name="connsiteX7" fmla="*/ 130175 w 203200"/>
              <a:gd name="connsiteY7" fmla="*/ 75812 h 1314062"/>
              <a:gd name="connsiteX8" fmla="*/ 158750 w 203200"/>
              <a:gd name="connsiteY8" fmla="*/ 342512 h 1314062"/>
              <a:gd name="connsiteX9" fmla="*/ 180975 w 203200"/>
              <a:gd name="connsiteY9" fmla="*/ 856862 h 1314062"/>
              <a:gd name="connsiteX10" fmla="*/ 203200 w 203200"/>
              <a:gd name="connsiteY10" fmla="*/ 1314062 h 131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200" h="1314062">
                <a:moveTo>
                  <a:pt x="0" y="1310887"/>
                </a:moveTo>
                <a:cubicBezTo>
                  <a:pt x="10848" y="1143670"/>
                  <a:pt x="21696" y="976454"/>
                  <a:pt x="31750" y="840987"/>
                </a:cubicBezTo>
                <a:cubicBezTo>
                  <a:pt x="41804" y="705520"/>
                  <a:pt x="50800" y="620854"/>
                  <a:pt x="60325" y="498087"/>
                </a:cubicBezTo>
                <a:cubicBezTo>
                  <a:pt x="69850" y="375320"/>
                  <a:pt x="80433" y="185879"/>
                  <a:pt x="88900" y="104387"/>
                </a:cubicBezTo>
                <a:cubicBezTo>
                  <a:pt x="97367" y="22895"/>
                  <a:pt x="106362" y="25541"/>
                  <a:pt x="111125" y="9137"/>
                </a:cubicBezTo>
                <a:cubicBezTo>
                  <a:pt x="115888" y="-7267"/>
                  <a:pt x="114829" y="2787"/>
                  <a:pt x="117475" y="5962"/>
                </a:cubicBezTo>
                <a:cubicBezTo>
                  <a:pt x="120121" y="9137"/>
                  <a:pt x="124883" y="16545"/>
                  <a:pt x="127000" y="28187"/>
                </a:cubicBezTo>
                <a:cubicBezTo>
                  <a:pt x="129117" y="39829"/>
                  <a:pt x="124883" y="23425"/>
                  <a:pt x="130175" y="75812"/>
                </a:cubicBezTo>
                <a:cubicBezTo>
                  <a:pt x="135467" y="128199"/>
                  <a:pt x="150283" y="212337"/>
                  <a:pt x="158750" y="342512"/>
                </a:cubicBezTo>
                <a:cubicBezTo>
                  <a:pt x="167217" y="472687"/>
                  <a:pt x="173567" y="694937"/>
                  <a:pt x="180975" y="856862"/>
                </a:cubicBezTo>
                <a:cubicBezTo>
                  <a:pt x="188383" y="1018787"/>
                  <a:pt x="203200" y="1314062"/>
                  <a:pt x="203200" y="1314062"/>
                </a:cubicBezTo>
              </a:path>
            </a:pathLst>
          </a:cu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 flipV="1">
            <a:off x="6818434" y="4810125"/>
            <a:ext cx="203200" cy="1314062"/>
          </a:xfrm>
          <a:custGeom>
            <a:avLst/>
            <a:gdLst>
              <a:gd name="connsiteX0" fmla="*/ 0 w 203200"/>
              <a:gd name="connsiteY0" fmla="*/ 1310887 h 1314062"/>
              <a:gd name="connsiteX1" fmla="*/ 31750 w 203200"/>
              <a:gd name="connsiteY1" fmla="*/ 840987 h 1314062"/>
              <a:gd name="connsiteX2" fmla="*/ 60325 w 203200"/>
              <a:gd name="connsiteY2" fmla="*/ 498087 h 1314062"/>
              <a:gd name="connsiteX3" fmla="*/ 88900 w 203200"/>
              <a:gd name="connsiteY3" fmla="*/ 104387 h 1314062"/>
              <a:gd name="connsiteX4" fmla="*/ 111125 w 203200"/>
              <a:gd name="connsiteY4" fmla="*/ 9137 h 1314062"/>
              <a:gd name="connsiteX5" fmla="*/ 117475 w 203200"/>
              <a:gd name="connsiteY5" fmla="*/ 5962 h 1314062"/>
              <a:gd name="connsiteX6" fmla="*/ 127000 w 203200"/>
              <a:gd name="connsiteY6" fmla="*/ 28187 h 1314062"/>
              <a:gd name="connsiteX7" fmla="*/ 130175 w 203200"/>
              <a:gd name="connsiteY7" fmla="*/ 75812 h 1314062"/>
              <a:gd name="connsiteX8" fmla="*/ 158750 w 203200"/>
              <a:gd name="connsiteY8" fmla="*/ 342512 h 1314062"/>
              <a:gd name="connsiteX9" fmla="*/ 180975 w 203200"/>
              <a:gd name="connsiteY9" fmla="*/ 856862 h 1314062"/>
              <a:gd name="connsiteX10" fmla="*/ 203200 w 203200"/>
              <a:gd name="connsiteY10" fmla="*/ 1314062 h 131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200" h="1314062">
                <a:moveTo>
                  <a:pt x="0" y="1310887"/>
                </a:moveTo>
                <a:cubicBezTo>
                  <a:pt x="10848" y="1143670"/>
                  <a:pt x="21696" y="976454"/>
                  <a:pt x="31750" y="840987"/>
                </a:cubicBezTo>
                <a:cubicBezTo>
                  <a:pt x="41804" y="705520"/>
                  <a:pt x="50800" y="620854"/>
                  <a:pt x="60325" y="498087"/>
                </a:cubicBezTo>
                <a:cubicBezTo>
                  <a:pt x="69850" y="375320"/>
                  <a:pt x="80433" y="185879"/>
                  <a:pt x="88900" y="104387"/>
                </a:cubicBezTo>
                <a:cubicBezTo>
                  <a:pt x="97367" y="22895"/>
                  <a:pt x="106362" y="25541"/>
                  <a:pt x="111125" y="9137"/>
                </a:cubicBezTo>
                <a:cubicBezTo>
                  <a:pt x="115888" y="-7267"/>
                  <a:pt x="114829" y="2787"/>
                  <a:pt x="117475" y="5962"/>
                </a:cubicBezTo>
                <a:cubicBezTo>
                  <a:pt x="120121" y="9137"/>
                  <a:pt x="124883" y="16545"/>
                  <a:pt x="127000" y="28187"/>
                </a:cubicBezTo>
                <a:cubicBezTo>
                  <a:pt x="129117" y="39829"/>
                  <a:pt x="124883" y="23425"/>
                  <a:pt x="130175" y="75812"/>
                </a:cubicBezTo>
                <a:cubicBezTo>
                  <a:pt x="135467" y="128199"/>
                  <a:pt x="150283" y="212337"/>
                  <a:pt x="158750" y="342512"/>
                </a:cubicBezTo>
                <a:cubicBezTo>
                  <a:pt x="167217" y="472687"/>
                  <a:pt x="173567" y="694937"/>
                  <a:pt x="180975" y="856862"/>
                </a:cubicBezTo>
                <a:cubicBezTo>
                  <a:pt x="188383" y="1018787"/>
                  <a:pt x="203200" y="1314062"/>
                  <a:pt x="203200" y="1314062"/>
                </a:cubicBezTo>
              </a:path>
            </a:pathLst>
          </a:cu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95529"/>
              </p:ext>
            </p:extLst>
          </p:nvPr>
        </p:nvGraphicFramePr>
        <p:xfrm>
          <a:off x="4253706" y="4835525"/>
          <a:ext cx="12144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02" name="Equation" r:id="rId22" imgW="850900" imgH="165100" progId="Equation.DSMT4">
                  <p:embed/>
                </p:oleObj>
              </mc:Choice>
              <mc:Fallback>
                <p:oleObj name="Equation" r:id="rId22" imgW="850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706" y="4835525"/>
                        <a:ext cx="12144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635418"/>
              </p:ext>
            </p:extLst>
          </p:nvPr>
        </p:nvGraphicFramePr>
        <p:xfrm>
          <a:off x="6359525" y="4549775"/>
          <a:ext cx="119538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03" name="Equation" r:id="rId24" imgW="838200" imgH="203200" progId="Equation.DSMT4">
                  <p:embed/>
                </p:oleObj>
              </mc:Choice>
              <mc:Fallback>
                <p:oleObj name="Equation" r:id="rId24" imgW="838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4549775"/>
                        <a:ext cx="1195388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71893"/>
              </p:ext>
            </p:extLst>
          </p:nvPr>
        </p:nvGraphicFramePr>
        <p:xfrm>
          <a:off x="4099872" y="1432742"/>
          <a:ext cx="12144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04" name="Equation" r:id="rId26" imgW="850900" imgH="165100" progId="Equation.DSMT4">
                  <p:embed/>
                </p:oleObj>
              </mc:Choice>
              <mc:Fallback>
                <p:oleObj name="Equation" r:id="rId26" imgW="850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872" y="1432742"/>
                        <a:ext cx="12144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426037"/>
              </p:ext>
            </p:extLst>
          </p:nvPr>
        </p:nvGraphicFramePr>
        <p:xfrm>
          <a:off x="6359525" y="1432742"/>
          <a:ext cx="119538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05" name="Equation" r:id="rId27" imgW="838200" imgH="203200" progId="Equation.DSMT4">
                  <p:embed/>
                </p:oleObj>
              </mc:Choice>
              <mc:Fallback>
                <p:oleObj name="Equation" r:id="rId27" imgW="838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1432742"/>
                        <a:ext cx="1195388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4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 animBg="1"/>
      <p:bldP spid="64" grpId="0" animBg="1"/>
      <p:bldP spid="4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7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graphicFrame>
        <p:nvGraphicFramePr>
          <p:cNvPr id="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986022"/>
              </p:ext>
            </p:extLst>
          </p:nvPr>
        </p:nvGraphicFramePr>
        <p:xfrm>
          <a:off x="825500" y="3045858"/>
          <a:ext cx="9255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63" name="Equation" r:id="rId4" imgW="558800" imgH="165100" progId="Equation.DSMT4">
                  <p:embed/>
                </p:oleObj>
              </mc:Choice>
              <mc:Fallback>
                <p:oleObj name="Equation" r:id="rId4" imgW="558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045858"/>
                        <a:ext cx="9255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14121" y="1150433"/>
            <a:ext cx="390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Relationships always true: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223965"/>
              </p:ext>
            </p:extLst>
          </p:nvPr>
        </p:nvGraphicFramePr>
        <p:xfrm>
          <a:off x="830263" y="3381376"/>
          <a:ext cx="6508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64" name="Equation" r:id="rId6" imgW="393700" imgH="393700" progId="Equation.DSMT4">
                  <p:embed/>
                </p:oleObj>
              </mc:Choice>
              <mc:Fallback>
                <p:oleObj name="Equation" r:id="rId6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3381376"/>
                        <a:ext cx="6508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-34833" y="21943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Relationships--Simple Harmonic Motion</a:t>
            </a:r>
          </a:p>
        </p:txBody>
      </p:sp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73550"/>
              </p:ext>
            </p:extLst>
          </p:nvPr>
        </p:nvGraphicFramePr>
        <p:xfrm>
          <a:off x="825501" y="1722438"/>
          <a:ext cx="3286126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65" name="Equation" r:id="rId8" imgW="1981200" imgH="419100" progId="Equation.DSMT4">
                  <p:embed/>
                </p:oleObj>
              </mc:Choice>
              <mc:Fallback>
                <p:oleObj name="Equation" r:id="rId8" imgW="1981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1" y="1722438"/>
                        <a:ext cx="3286126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108841"/>
              </p:ext>
            </p:extLst>
          </p:nvPr>
        </p:nvGraphicFramePr>
        <p:xfrm>
          <a:off x="830263" y="4092259"/>
          <a:ext cx="1803173" cy="38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66" name="Equation" r:id="rId10" imgW="1092200" imgH="228600" progId="Equation.DSMT4">
                  <p:embed/>
                </p:oleObj>
              </mc:Choice>
              <mc:Fallback>
                <p:oleObj name="Equation" r:id="rId10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4092259"/>
                        <a:ext cx="1803173" cy="381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993753"/>
              </p:ext>
            </p:extLst>
          </p:nvPr>
        </p:nvGraphicFramePr>
        <p:xfrm>
          <a:off x="817563" y="5167313"/>
          <a:ext cx="10747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67" name="Equation" r:id="rId12" imgW="647700" imgH="203200" progId="Equation.DSMT4">
                  <p:embed/>
                </p:oleObj>
              </mc:Choice>
              <mc:Fallback>
                <p:oleObj name="Equation" r:id="rId12" imgW="647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5167313"/>
                        <a:ext cx="10747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10644"/>
              </p:ext>
            </p:extLst>
          </p:nvPr>
        </p:nvGraphicFramePr>
        <p:xfrm>
          <a:off x="817563" y="5653928"/>
          <a:ext cx="12017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68" name="Equation" r:id="rId14" imgW="723900" imgH="228600" progId="Equation.DSMT4">
                  <p:embed/>
                </p:oleObj>
              </mc:Choice>
              <mc:Fallback>
                <p:oleObj name="Equation" r:id="rId14" imgW="723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5653928"/>
                        <a:ext cx="120173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216401" y="1882250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haracteristic equation for simple harmonic motion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55996" y="2927351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ngular frequency and frequency related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55996" y="3491826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eriod inversely related to frequency 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55996" y="4040188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osition function for </a:t>
            </a:r>
            <a:r>
              <a:rPr lang="en-US" dirty="0" err="1" smtClean="0">
                <a:latin typeface="Times New Roman"/>
                <a:cs typeface="Times New Roman"/>
              </a:rPr>
              <a:t>s.h.m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102735"/>
              </p:ext>
            </p:extLst>
          </p:nvPr>
        </p:nvGraphicFramePr>
        <p:xfrm>
          <a:off x="825501" y="4541838"/>
          <a:ext cx="33956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69" name="Equation" r:id="rId16" imgW="2057400" imgH="330200" progId="Equation.DSMT4">
                  <p:embed/>
                </p:oleObj>
              </mc:Choice>
              <mc:Fallback>
                <p:oleObj name="Equation" r:id="rId16" imgW="2057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1" y="4541838"/>
                        <a:ext cx="33956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255996" y="4574620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cs typeface="Times New Roman"/>
              </a:rPr>
              <a:t>elocity and acceleration functions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849368"/>
              </p:ext>
            </p:extLst>
          </p:nvPr>
        </p:nvGraphicFramePr>
        <p:xfrm>
          <a:off x="828449" y="2398713"/>
          <a:ext cx="1009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70" name="Equation" r:id="rId18" imgW="609600" imgH="279400" progId="Equation.DSMT4">
                  <p:embed/>
                </p:oleObj>
              </mc:Choice>
              <mc:Fallback>
                <p:oleObj name="Equation" r:id="rId18" imgW="609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49" y="2398713"/>
                        <a:ext cx="10096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255996" y="2424113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ngular frequency from characteristic equation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51234" y="5129213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aximum velocity (happens at equilibrium)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46472" y="5683806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aximum acceleration (happens at extremes)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0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8" grpId="0"/>
      <p:bldP spid="61" grpId="0"/>
      <p:bldP spid="62" grpId="0"/>
      <p:bldP spid="6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30" name="Rectangle 47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493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72.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50" name="Rectangle 9"/>
          <p:cNvSpPr txBox="1">
            <a:spLocks noChangeArrowheads="1"/>
          </p:cNvSpPr>
          <p:nvPr/>
        </p:nvSpPr>
        <p:spPr>
          <a:xfrm>
            <a:off x="158749" y="233920"/>
            <a:ext cx="5657852" cy="4906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12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  <a:sym typeface="Wingdings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 the situation shown</a:t>
            </a:r>
            <a:endParaRPr lang="en-US" sz="1800" dirty="0">
              <a:solidFill>
                <a:srgbClr val="008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681000"/>
              </p:ext>
            </p:extLst>
          </p:nvPr>
        </p:nvGraphicFramePr>
        <p:xfrm>
          <a:off x="573088" y="4367213"/>
          <a:ext cx="55308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67" name="Equation" r:id="rId3" imgW="3302000" imgH="1231900" progId="Equation.DSMT4">
                  <p:embed/>
                </p:oleObj>
              </mc:Choice>
              <mc:Fallback>
                <p:oleObj name="Equation" r:id="rId3" imgW="3302000" imgH="123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088" y="4367213"/>
                        <a:ext cx="5530850" cy="206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2" name="Group 384"/>
          <p:cNvGrpSpPr>
            <a:grpSpLocks/>
          </p:cNvGrpSpPr>
          <p:nvPr/>
        </p:nvGrpSpPr>
        <p:grpSpPr bwMode="auto">
          <a:xfrm>
            <a:off x="6490338" y="1410376"/>
            <a:ext cx="2168844" cy="170022"/>
            <a:chOff x="3112" y="3440"/>
            <a:chExt cx="1518" cy="119"/>
          </a:xfrm>
        </p:grpSpPr>
        <p:grpSp>
          <p:nvGrpSpPr>
            <p:cNvPr id="154" name="Group 385"/>
            <p:cNvGrpSpPr>
              <a:grpSpLocks/>
            </p:cNvGrpSpPr>
            <p:nvPr/>
          </p:nvGrpSpPr>
          <p:grpSpPr bwMode="auto">
            <a:xfrm>
              <a:off x="3112" y="3440"/>
              <a:ext cx="118" cy="119"/>
              <a:chOff x="3112" y="3440"/>
              <a:chExt cx="118" cy="119"/>
            </a:xfrm>
          </p:grpSpPr>
          <p:sp>
            <p:nvSpPr>
              <p:cNvPr id="193" name="Line 386"/>
              <p:cNvSpPr>
                <a:spLocks noChangeShapeType="1"/>
              </p:cNvSpPr>
              <p:nvPr/>
            </p:nvSpPr>
            <p:spPr bwMode="auto">
              <a:xfrm>
                <a:off x="3112" y="344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387"/>
              <p:cNvSpPr>
                <a:spLocks noChangeShapeType="1"/>
              </p:cNvSpPr>
              <p:nvPr/>
            </p:nvSpPr>
            <p:spPr bwMode="auto">
              <a:xfrm flipH="1">
                <a:off x="3112" y="344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" name="Group 388"/>
            <p:cNvGrpSpPr>
              <a:grpSpLocks/>
            </p:cNvGrpSpPr>
            <p:nvPr/>
          </p:nvGrpSpPr>
          <p:grpSpPr bwMode="auto">
            <a:xfrm>
              <a:off x="3392" y="3440"/>
              <a:ext cx="118" cy="119"/>
              <a:chOff x="3392" y="3440"/>
              <a:chExt cx="118" cy="119"/>
            </a:xfrm>
          </p:grpSpPr>
          <p:sp>
            <p:nvSpPr>
              <p:cNvPr id="191" name="Line 389"/>
              <p:cNvSpPr>
                <a:spLocks noChangeShapeType="1"/>
              </p:cNvSpPr>
              <p:nvPr/>
            </p:nvSpPr>
            <p:spPr bwMode="auto">
              <a:xfrm>
                <a:off x="3392" y="344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390"/>
              <p:cNvSpPr>
                <a:spLocks noChangeShapeType="1"/>
              </p:cNvSpPr>
              <p:nvPr/>
            </p:nvSpPr>
            <p:spPr bwMode="auto">
              <a:xfrm flipH="1">
                <a:off x="3392" y="344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6" name="Group 391"/>
            <p:cNvGrpSpPr>
              <a:grpSpLocks/>
            </p:cNvGrpSpPr>
            <p:nvPr/>
          </p:nvGrpSpPr>
          <p:grpSpPr bwMode="auto">
            <a:xfrm>
              <a:off x="3672" y="3440"/>
              <a:ext cx="118" cy="119"/>
              <a:chOff x="3672" y="3440"/>
              <a:chExt cx="118" cy="119"/>
            </a:xfrm>
          </p:grpSpPr>
          <p:sp>
            <p:nvSpPr>
              <p:cNvPr id="189" name="Line 392"/>
              <p:cNvSpPr>
                <a:spLocks noChangeShapeType="1"/>
              </p:cNvSpPr>
              <p:nvPr/>
            </p:nvSpPr>
            <p:spPr bwMode="auto">
              <a:xfrm>
                <a:off x="3672" y="344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393"/>
              <p:cNvSpPr>
                <a:spLocks noChangeShapeType="1"/>
              </p:cNvSpPr>
              <p:nvPr/>
            </p:nvSpPr>
            <p:spPr bwMode="auto">
              <a:xfrm flipH="1">
                <a:off x="3672" y="344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7" name="Group 394"/>
            <p:cNvGrpSpPr>
              <a:grpSpLocks/>
            </p:cNvGrpSpPr>
            <p:nvPr/>
          </p:nvGrpSpPr>
          <p:grpSpPr bwMode="auto">
            <a:xfrm>
              <a:off x="3952" y="3440"/>
              <a:ext cx="118" cy="119"/>
              <a:chOff x="3952" y="3440"/>
              <a:chExt cx="118" cy="119"/>
            </a:xfrm>
          </p:grpSpPr>
          <p:sp>
            <p:nvSpPr>
              <p:cNvPr id="183" name="Line 395"/>
              <p:cNvSpPr>
                <a:spLocks noChangeShapeType="1"/>
              </p:cNvSpPr>
              <p:nvPr/>
            </p:nvSpPr>
            <p:spPr bwMode="auto">
              <a:xfrm>
                <a:off x="3952" y="344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396"/>
              <p:cNvSpPr>
                <a:spLocks noChangeShapeType="1"/>
              </p:cNvSpPr>
              <p:nvPr/>
            </p:nvSpPr>
            <p:spPr bwMode="auto">
              <a:xfrm flipH="1">
                <a:off x="3952" y="344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" name="Group 397"/>
            <p:cNvGrpSpPr>
              <a:grpSpLocks/>
            </p:cNvGrpSpPr>
            <p:nvPr/>
          </p:nvGrpSpPr>
          <p:grpSpPr bwMode="auto">
            <a:xfrm>
              <a:off x="4232" y="3440"/>
              <a:ext cx="118" cy="119"/>
              <a:chOff x="4232" y="3440"/>
              <a:chExt cx="118" cy="119"/>
            </a:xfrm>
          </p:grpSpPr>
          <p:sp>
            <p:nvSpPr>
              <p:cNvPr id="163" name="Line 398"/>
              <p:cNvSpPr>
                <a:spLocks noChangeShapeType="1"/>
              </p:cNvSpPr>
              <p:nvPr/>
            </p:nvSpPr>
            <p:spPr bwMode="auto">
              <a:xfrm>
                <a:off x="4232" y="344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399"/>
              <p:cNvSpPr>
                <a:spLocks noChangeShapeType="1"/>
              </p:cNvSpPr>
              <p:nvPr/>
            </p:nvSpPr>
            <p:spPr bwMode="auto">
              <a:xfrm flipH="1">
                <a:off x="4232" y="344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" name="Group 400"/>
            <p:cNvGrpSpPr>
              <a:grpSpLocks/>
            </p:cNvGrpSpPr>
            <p:nvPr/>
          </p:nvGrpSpPr>
          <p:grpSpPr bwMode="auto">
            <a:xfrm>
              <a:off x="4512" y="3440"/>
              <a:ext cx="118" cy="119"/>
              <a:chOff x="4512" y="3440"/>
              <a:chExt cx="118" cy="119"/>
            </a:xfrm>
          </p:grpSpPr>
          <p:sp>
            <p:nvSpPr>
              <p:cNvPr id="161" name="Line 401"/>
              <p:cNvSpPr>
                <a:spLocks noChangeShapeType="1"/>
              </p:cNvSpPr>
              <p:nvPr/>
            </p:nvSpPr>
            <p:spPr bwMode="auto">
              <a:xfrm>
                <a:off x="4512" y="344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402"/>
              <p:cNvSpPr>
                <a:spLocks noChangeShapeType="1"/>
              </p:cNvSpPr>
              <p:nvPr/>
            </p:nvSpPr>
            <p:spPr bwMode="auto">
              <a:xfrm flipH="1">
                <a:off x="4512" y="344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5" name="Rectangle 2"/>
          <p:cNvSpPr>
            <a:spLocks noChangeArrowheads="1"/>
          </p:cNvSpPr>
          <p:nvPr/>
        </p:nvSpPr>
        <p:spPr bwMode="auto">
          <a:xfrm>
            <a:off x="6204586" y="534076"/>
            <a:ext cx="2689860" cy="22593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196" name="Group 282"/>
          <p:cNvGrpSpPr>
            <a:grpSpLocks/>
          </p:cNvGrpSpPr>
          <p:nvPr/>
        </p:nvGrpSpPr>
        <p:grpSpPr bwMode="auto">
          <a:xfrm>
            <a:off x="6490336" y="724576"/>
            <a:ext cx="2168843" cy="170022"/>
            <a:chOff x="3112" y="2960"/>
            <a:chExt cx="1518" cy="119"/>
          </a:xfrm>
        </p:grpSpPr>
        <p:grpSp>
          <p:nvGrpSpPr>
            <p:cNvPr id="197" name="Group 283"/>
            <p:cNvGrpSpPr>
              <a:grpSpLocks/>
            </p:cNvGrpSpPr>
            <p:nvPr/>
          </p:nvGrpSpPr>
          <p:grpSpPr bwMode="auto">
            <a:xfrm>
              <a:off x="3112" y="2960"/>
              <a:ext cx="118" cy="119"/>
              <a:chOff x="3112" y="2960"/>
              <a:chExt cx="118" cy="119"/>
            </a:xfrm>
          </p:grpSpPr>
          <p:sp>
            <p:nvSpPr>
              <p:cNvPr id="213" name="Line 284"/>
              <p:cNvSpPr>
                <a:spLocks noChangeShapeType="1"/>
              </p:cNvSpPr>
              <p:nvPr/>
            </p:nvSpPr>
            <p:spPr bwMode="auto">
              <a:xfrm>
                <a:off x="3112" y="29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285"/>
              <p:cNvSpPr>
                <a:spLocks noChangeShapeType="1"/>
              </p:cNvSpPr>
              <p:nvPr/>
            </p:nvSpPr>
            <p:spPr bwMode="auto">
              <a:xfrm flipH="1">
                <a:off x="3112" y="296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8" name="Group 286"/>
            <p:cNvGrpSpPr>
              <a:grpSpLocks/>
            </p:cNvGrpSpPr>
            <p:nvPr/>
          </p:nvGrpSpPr>
          <p:grpSpPr bwMode="auto">
            <a:xfrm>
              <a:off x="3392" y="2960"/>
              <a:ext cx="118" cy="119"/>
              <a:chOff x="3392" y="2960"/>
              <a:chExt cx="118" cy="119"/>
            </a:xfrm>
          </p:grpSpPr>
          <p:sp>
            <p:nvSpPr>
              <p:cNvPr id="211" name="Line 287"/>
              <p:cNvSpPr>
                <a:spLocks noChangeShapeType="1"/>
              </p:cNvSpPr>
              <p:nvPr/>
            </p:nvSpPr>
            <p:spPr bwMode="auto">
              <a:xfrm>
                <a:off x="3392" y="29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288"/>
              <p:cNvSpPr>
                <a:spLocks noChangeShapeType="1"/>
              </p:cNvSpPr>
              <p:nvPr/>
            </p:nvSpPr>
            <p:spPr bwMode="auto">
              <a:xfrm flipH="1">
                <a:off x="3392" y="296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9" name="Group 289"/>
            <p:cNvGrpSpPr>
              <a:grpSpLocks/>
            </p:cNvGrpSpPr>
            <p:nvPr/>
          </p:nvGrpSpPr>
          <p:grpSpPr bwMode="auto">
            <a:xfrm>
              <a:off x="3672" y="2960"/>
              <a:ext cx="118" cy="119"/>
              <a:chOff x="3672" y="2960"/>
              <a:chExt cx="118" cy="119"/>
            </a:xfrm>
          </p:grpSpPr>
          <p:sp>
            <p:nvSpPr>
              <p:cNvPr id="209" name="Line 290"/>
              <p:cNvSpPr>
                <a:spLocks noChangeShapeType="1"/>
              </p:cNvSpPr>
              <p:nvPr/>
            </p:nvSpPr>
            <p:spPr bwMode="auto">
              <a:xfrm>
                <a:off x="3672" y="29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291"/>
              <p:cNvSpPr>
                <a:spLocks noChangeShapeType="1"/>
              </p:cNvSpPr>
              <p:nvPr/>
            </p:nvSpPr>
            <p:spPr bwMode="auto">
              <a:xfrm flipH="1">
                <a:off x="3672" y="296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0" name="Group 292"/>
            <p:cNvGrpSpPr>
              <a:grpSpLocks/>
            </p:cNvGrpSpPr>
            <p:nvPr/>
          </p:nvGrpSpPr>
          <p:grpSpPr bwMode="auto">
            <a:xfrm>
              <a:off x="3952" y="2960"/>
              <a:ext cx="118" cy="119"/>
              <a:chOff x="3952" y="2960"/>
              <a:chExt cx="118" cy="119"/>
            </a:xfrm>
          </p:grpSpPr>
          <p:sp>
            <p:nvSpPr>
              <p:cNvPr id="207" name="Line 293"/>
              <p:cNvSpPr>
                <a:spLocks noChangeShapeType="1"/>
              </p:cNvSpPr>
              <p:nvPr/>
            </p:nvSpPr>
            <p:spPr bwMode="auto">
              <a:xfrm>
                <a:off x="3952" y="29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294"/>
              <p:cNvSpPr>
                <a:spLocks noChangeShapeType="1"/>
              </p:cNvSpPr>
              <p:nvPr/>
            </p:nvSpPr>
            <p:spPr bwMode="auto">
              <a:xfrm flipH="1">
                <a:off x="3952" y="296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1" name="Group 295"/>
            <p:cNvGrpSpPr>
              <a:grpSpLocks/>
            </p:cNvGrpSpPr>
            <p:nvPr/>
          </p:nvGrpSpPr>
          <p:grpSpPr bwMode="auto">
            <a:xfrm>
              <a:off x="4232" y="2960"/>
              <a:ext cx="118" cy="119"/>
              <a:chOff x="4232" y="2960"/>
              <a:chExt cx="118" cy="119"/>
            </a:xfrm>
          </p:grpSpPr>
          <p:sp>
            <p:nvSpPr>
              <p:cNvPr id="205" name="Line 296"/>
              <p:cNvSpPr>
                <a:spLocks noChangeShapeType="1"/>
              </p:cNvSpPr>
              <p:nvPr/>
            </p:nvSpPr>
            <p:spPr bwMode="auto">
              <a:xfrm>
                <a:off x="4232" y="29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297"/>
              <p:cNvSpPr>
                <a:spLocks noChangeShapeType="1"/>
              </p:cNvSpPr>
              <p:nvPr/>
            </p:nvSpPr>
            <p:spPr bwMode="auto">
              <a:xfrm flipH="1">
                <a:off x="4232" y="296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2" name="Group 298"/>
            <p:cNvGrpSpPr>
              <a:grpSpLocks/>
            </p:cNvGrpSpPr>
            <p:nvPr/>
          </p:nvGrpSpPr>
          <p:grpSpPr bwMode="auto">
            <a:xfrm>
              <a:off x="4512" y="2960"/>
              <a:ext cx="118" cy="119"/>
              <a:chOff x="4512" y="2960"/>
              <a:chExt cx="118" cy="119"/>
            </a:xfrm>
          </p:grpSpPr>
          <p:sp>
            <p:nvSpPr>
              <p:cNvPr id="203" name="Line 299"/>
              <p:cNvSpPr>
                <a:spLocks noChangeShapeType="1"/>
              </p:cNvSpPr>
              <p:nvPr/>
            </p:nvSpPr>
            <p:spPr bwMode="auto">
              <a:xfrm>
                <a:off x="4512" y="29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300"/>
              <p:cNvSpPr>
                <a:spLocks noChangeShapeType="1"/>
              </p:cNvSpPr>
              <p:nvPr/>
            </p:nvSpPr>
            <p:spPr bwMode="auto">
              <a:xfrm flipH="1">
                <a:off x="4512" y="296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" name="Group 310"/>
          <p:cNvGrpSpPr>
            <a:grpSpLocks/>
          </p:cNvGrpSpPr>
          <p:nvPr/>
        </p:nvGrpSpPr>
        <p:grpSpPr bwMode="auto">
          <a:xfrm>
            <a:off x="6490336" y="2439076"/>
            <a:ext cx="2168843" cy="171450"/>
            <a:chOff x="3112" y="4160"/>
            <a:chExt cx="1518" cy="120"/>
          </a:xfrm>
        </p:grpSpPr>
        <p:grpSp>
          <p:nvGrpSpPr>
            <p:cNvPr id="216" name="Group 311"/>
            <p:cNvGrpSpPr>
              <a:grpSpLocks/>
            </p:cNvGrpSpPr>
            <p:nvPr/>
          </p:nvGrpSpPr>
          <p:grpSpPr bwMode="auto">
            <a:xfrm>
              <a:off x="3112" y="4160"/>
              <a:ext cx="118" cy="120"/>
              <a:chOff x="3112" y="4160"/>
              <a:chExt cx="118" cy="120"/>
            </a:xfrm>
          </p:grpSpPr>
          <p:sp>
            <p:nvSpPr>
              <p:cNvPr id="232" name="Line 312"/>
              <p:cNvSpPr>
                <a:spLocks noChangeShapeType="1"/>
              </p:cNvSpPr>
              <p:nvPr/>
            </p:nvSpPr>
            <p:spPr bwMode="auto">
              <a:xfrm>
                <a:off x="3112" y="41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313"/>
              <p:cNvSpPr>
                <a:spLocks noChangeShapeType="1"/>
              </p:cNvSpPr>
              <p:nvPr/>
            </p:nvSpPr>
            <p:spPr bwMode="auto">
              <a:xfrm flipH="1">
                <a:off x="3112" y="4161"/>
                <a:ext cx="11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" name="Group 314"/>
            <p:cNvGrpSpPr>
              <a:grpSpLocks/>
            </p:cNvGrpSpPr>
            <p:nvPr/>
          </p:nvGrpSpPr>
          <p:grpSpPr bwMode="auto">
            <a:xfrm>
              <a:off x="3392" y="4160"/>
              <a:ext cx="118" cy="120"/>
              <a:chOff x="3392" y="4160"/>
              <a:chExt cx="118" cy="120"/>
            </a:xfrm>
          </p:grpSpPr>
          <p:sp>
            <p:nvSpPr>
              <p:cNvPr id="230" name="Line 315"/>
              <p:cNvSpPr>
                <a:spLocks noChangeShapeType="1"/>
              </p:cNvSpPr>
              <p:nvPr/>
            </p:nvSpPr>
            <p:spPr bwMode="auto">
              <a:xfrm>
                <a:off x="3392" y="41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316"/>
              <p:cNvSpPr>
                <a:spLocks noChangeShapeType="1"/>
              </p:cNvSpPr>
              <p:nvPr/>
            </p:nvSpPr>
            <p:spPr bwMode="auto">
              <a:xfrm flipH="1">
                <a:off x="3392" y="4161"/>
                <a:ext cx="11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" name="Group 317"/>
            <p:cNvGrpSpPr>
              <a:grpSpLocks/>
            </p:cNvGrpSpPr>
            <p:nvPr/>
          </p:nvGrpSpPr>
          <p:grpSpPr bwMode="auto">
            <a:xfrm>
              <a:off x="3672" y="4160"/>
              <a:ext cx="118" cy="120"/>
              <a:chOff x="3672" y="4160"/>
              <a:chExt cx="118" cy="120"/>
            </a:xfrm>
          </p:grpSpPr>
          <p:sp>
            <p:nvSpPr>
              <p:cNvPr id="228" name="Line 318"/>
              <p:cNvSpPr>
                <a:spLocks noChangeShapeType="1"/>
              </p:cNvSpPr>
              <p:nvPr/>
            </p:nvSpPr>
            <p:spPr bwMode="auto">
              <a:xfrm>
                <a:off x="3672" y="41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319"/>
              <p:cNvSpPr>
                <a:spLocks noChangeShapeType="1"/>
              </p:cNvSpPr>
              <p:nvPr/>
            </p:nvSpPr>
            <p:spPr bwMode="auto">
              <a:xfrm flipH="1">
                <a:off x="3672" y="4161"/>
                <a:ext cx="11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" name="Group 320"/>
            <p:cNvGrpSpPr>
              <a:grpSpLocks/>
            </p:cNvGrpSpPr>
            <p:nvPr/>
          </p:nvGrpSpPr>
          <p:grpSpPr bwMode="auto">
            <a:xfrm>
              <a:off x="3952" y="4160"/>
              <a:ext cx="118" cy="120"/>
              <a:chOff x="3952" y="4160"/>
              <a:chExt cx="118" cy="120"/>
            </a:xfrm>
          </p:grpSpPr>
          <p:sp>
            <p:nvSpPr>
              <p:cNvPr id="226" name="Line 321"/>
              <p:cNvSpPr>
                <a:spLocks noChangeShapeType="1"/>
              </p:cNvSpPr>
              <p:nvPr/>
            </p:nvSpPr>
            <p:spPr bwMode="auto">
              <a:xfrm>
                <a:off x="3952" y="41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322"/>
              <p:cNvSpPr>
                <a:spLocks noChangeShapeType="1"/>
              </p:cNvSpPr>
              <p:nvPr/>
            </p:nvSpPr>
            <p:spPr bwMode="auto">
              <a:xfrm flipH="1">
                <a:off x="3952" y="4161"/>
                <a:ext cx="11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" name="Group 323"/>
            <p:cNvGrpSpPr>
              <a:grpSpLocks/>
            </p:cNvGrpSpPr>
            <p:nvPr/>
          </p:nvGrpSpPr>
          <p:grpSpPr bwMode="auto">
            <a:xfrm>
              <a:off x="4232" y="4160"/>
              <a:ext cx="118" cy="120"/>
              <a:chOff x="4232" y="4160"/>
              <a:chExt cx="118" cy="120"/>
            </a:xfrm>
          </p:grpSpPr>
          <p:sp>
            <p:nvSpPr>
              <p:cNvPr id="224" name="Line 324"/>
              <p:cNvSpPr>
                <a:spLocks noChangeShapeType="1"/>
              </p:cNvSpPr>
              <p:nvPr/>
            </p:nvSpPr>
            <p:spPr bwMode="auto">
              <a:xfrm>
                <a:off x="4232" y="41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325"/>
              <p:cNvSpPr>
                <a:spLocks noChangeShapeType="1"/>
              </p:cNvSpPr>
              <p:nvPr/>
            </p:nvSpPr>
            <p:spPr bwMode="auto">
              <a:xfrm flipH="1">
                <a:off x="4232" y="4161"/>
                <a:ext cx="11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1" name="Group 326"/>
            <p:cNvGrpSpPr>
              <a:grpSpLocks/>
            </p:cNvGrpSpPr>
            <p:nvPr/>
          </p:nvGrpSpPr>
          <p:grpSpPr bwMode="auto">
            <a:xfrm>
              <a:off x="4512" y="4160"/>
              <a:ext cx="118" cy="120"/>
              <a:chOff x="4512" y="4160"/>
              <a:chExt cx="118" cy="120"/>
            </a:xfrm>
          </p:grpSpPr>
          <p:sp>
            <p:nvSpPr>
              <p:cNvPr id="222" name="Line 327"/>
              <p:cNvSpPr>
                <a:spLocks noChangeShapeType="1"/>
              </p:cNvSpPr>
              <p:nvPr/>
            </p:nvSpPr>
            <p:spPr bwMode="auto">
              <a:xfrm>
                <a:off x="4512" y="416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328"/>
              <p:cNvSpPr>
                <a:spLocks noChangeShapeType="1"/>
              </p:cNvSpPr>
              <p:nvPr/>
            </p:nvSpPr>
            <p:spPr bwMode="auto">
              <a:xfrm flipH="1">
                <a:off x="4512" y="4161"/>
                <a:ext cx="11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4" name="Group 356"/>
          <p:cNvGrpSpPr>
            <a:grpSpLocks/>
          </p:cNvGrpSpPr>
          <p:nvPr/>
        </p:nvGrpSpPr>
        <p:grpSpPr bwMode="auto">
          <a:xfrm>
            <a:off x="6490336" y="1067476"/>
            <a:ext cx="2168843" cy="170022"/>
            <a:chOff x="3112" y="3200"/>
            <a:chExt cx="1518" cy="119"/>
          </a:xfrm>
        </p:grpSpPr>
        <p:grpSp>
          <p:nvGrpSpPr>
            <p:cNvPr id="235" name="Group 357"/>
            <p:cNvGrpSpPr>
              <a:grpSpLocks/>
            </p:cNvGrpSpPr>
            <p:nvPr/>
          </p:nvGrpSpPr>
          <p:grpSpPr bwMode="auto">
            <a:xfrm>
              <a:off x="3112" y="3200"/>
              <a:ext cx="118" cy="119"/>
              <a:chOff x="3112" y="3200"/>
              <a:chExt cx="118" cy="119"/>
            </a:xfrm>
          </p:grpSpPr>
          <p:sp>
            <p:nvSpPr>
              <p:cNvPr id="251" name="Line 358"/>
              <p:cNvSpPr>
                <a:spLocks noChangeShapeType="1"/>
              </p:cNvSpPr>
              <p:nvPr/>
            </p:nvSpPr>
            <p:spPr bwMode="auto">
              <a:xfrm>
                <a:off x="3112" y="320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359"/>
              <p:cNvSpPr>
                <a:spLocks noChangeShapeType="1"/>
              </p:cNvSpPr>
              <p:nvPr/>
            </p:nvSpPr>
            <p:spPr bwMode="auto">
              <a:xfrm flipH="1">
                <a:off x="3112" y="320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" name="Group 360"/>
            <p:cNvGrpSpPr>
              <a:grpSpLocks/>
            </p:cNvGrpSpPr>
            <p:nvPr/>
          </p:nvGrpSpPr>
          <p:grpSpPr bwMode="auto">
            <a:xfrm>
              <a:off x="3392" y="3200"/>
              <a:ext cx="118" cy="119"/>
              <a:chOff x="3392" y="3200"/>
              <a:chExt cx="118" cy="119"/>
            </a:xfrm>
          </p:grpSpPr>
          <p:sp>
            <p:nvSpPr>
              <p:cNvPr id="249" name="Line 361"/>
              <p:cNvSpPr>
                <a:spLocks noChangeShapeType="1"/>
              </p:cNvSpPr>
              <p:nvPr/>
            </p:nvSpPr>
            <p:spPr bwMode="auto">
              <a:xfrm>
                <a:off x="3392" y="320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362"/>
              <p:cNvSpPr>
                <a:spLocks noChangeShapeType="1"/>
              </p:cNvSpPr>
              <p:nvPr/>
            </p:nvSpPr>
            <p:spPr bwMode="auto">
              <a:xfrm flipH="1">
                <a:off x="3392" y="320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7" name="Group 363"/>
            <p:cNvGrpSpPr>
              <a:grpSpLocks/>
            </p:cNvGrpSpPr>
            <p:nvPr/>
          </p:nvGrpSpPr>
          <p:grpSpPr bwMode="auto">
            <a:xfrm>
              <a:off x="3672" y="3200"/>
              <a:ext cx="118" cy="119"/>
              <a:chOff x="3672" y="3200"/>
              <a:chExt cx="118" cy="119"/>
            </a:xfrm>
          </p:grpSpPr>
          <p:sp>
            <p:nvSpPr>
              <p:cNvPr id="247" name="Line 364"/>
              <p:cNvSpPr>
                <a:spLocks noChangeShapeType="1"/>
              </p:cNvSpPr>
              <p:nvPr/>
            </p:nvSpPr>
            <p:spPr bwMode="auto">
              <a:xfrm>
                <a:off x="3672" y="320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365"/>
              <p:cNvSpPr>
                <a:spLocks noChangeShapeType="1"/>
              </p:cNvSpPr>
              <p:nvPr/>
            </p:nvSpPr>
            <p:spPr bwMode="auto">
              <a:xfrm flipH="1">
                <a:off x="3672" y="320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8" name="Group 366"/>
            <p:cNvGrpSpPr>
              <a:grpSpLocks/>
            </p:cNvGrpSpPr>
            <p:nvPr/>
          </p:nvGrpSpPr>
          <p:grpSpPr bwMode="auto">
            <a:xfrm>
              <a:off x="3952" y="3200"/>
              <a:ext cx="118" cy="119"/>
              <a:chOff x="3952" y="3200"/>
              <a:chExt cx="118" cy="119"/>
            </a:xfrm>
          </p:grpSpPr>
          <p:sp>
            <p:nvSpPr>
              <p:cNvPr id="245" name="Line 367"/>
              <p:cNvSpPr>
                <a:spLocks noChangeShapeType="1"/>
              </p:cNvSpPr>
              <p:nvPr/>
            </p:nvSpPr>
            <p:spPr bwMode="auto">
              <a:xfrm>
                <a:off x="3952" y="320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368"/>
              <p:cNvSpPr>
                <a:spLocks noChangeShapeType="1"/>
              </p:cNvSpPr>
              <p:nvPr/>
            </p:nvSpPr>
            <p:spPr bwMode="auto">
              <a:xfrm flipH="1">
                <a:off x="3952" y="320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" name="Group 369"/>
            <p:cNvGrpSpPr>
              <a:grpSpLocks/>
            </p:cNvGrpSpPr>
            <p:nvPr/>
          </p:nvGrpSpPr>
          <p:grpSpPr bwMode="auto">
            <a:xfrm>
              <a:off x="4232" y="3200"/>
              <a:ext cx="118" cy="119"/>
              <a:chOff x="4232" y="3200"/>
              <a:chExt cx="118" cy="119"/>
            </a:xfrm>
          </p:grpSpPr>
          <p:sp>
            <p:nvSpPr>
              <p:cNvPr id="243" name="Line 370"/>
              <p:cNvSpPr>
                <a:spLocks noChangeShapeType="1"/>
              </p:cNvSpPr>
              <p:nvPr/>
            </p:nvSpPr>
            <p:spPr bwMode="auto">
              <a:xfrm>
                <a:off x="4232" y="320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371"/>
              <p:cNvSpPr>
                <a:spLocks noChangeShapeType="1"/>
              </p:cNvSpPr>
              <p:nvPr/>
            </p:nvSpPr>
            <p:spPr bwMode="auto">
              <a:xfrm flipH="1">
                <a:off x="4232" y="320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0" name="Group 372"/>
            <p:cNvGrpSpPr>
              <a:grpSpLocks/>
            </p:cNvGrpSpPr>
            <p:nvPr/>
          </p:nvGrpSpPr>
          <p:grpSpPr bwMode="auto">
            <a:xfrm>
              <a:off x="4512" y="3200"/>
              <a:ext cx="118" cy="119"/>
              <a:chOff x="4512" y="3200"/>
              <a:chExt cx="118" cy="119"/>
            </a:xfrm>
          </p:grpSpPr>
          <p:sp>
            <p:nvSpPr>
              <p:cNvPr id="241" name="Line 373"/>
              <p:cNvSpPr>
                <a:spLocks noChangeShapeType="1"/>
              </p:cNvSpPr>
              <p:nvPr/>
            </p:nvSpPr>
            <p:spPr bwMode="auto">
              <a:xfrm>
                <a:off x="4512" y="320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374"/>
              <p:cNvSpPr>
                <a:spLocks noChangeShapeType="1"/>
              </p:cNvSpPr>
              <p:nvPr/>
            </p:nvSpPr>
            <p:spPr bwMode="auto">
              <a:xfrm flipH="1">
                <a:off x="4512" y="320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3" name="Group 412"/>
          <p:cNvGrpSpPr>
            <a:grpSpLocks/>
          </p:cNvGrpSpPr>
          <p:nvPr/>
        </p:nvGrpSpPr>
        <p:grpSpPr bwMode="auto">
          <a:xfrm>
            <a:off x="6490336" y="1753276"/>
            <a:ext cx="2168843" cy="170022"/>
            <a:chOff x="3112" y="3680"/>
            <a:chExt cx="1518" cy="119"/>
          </a:xfrm>
        </p:grpSpPr>
        <p:grpSp>
          <p:nvGrpSpPr>
            <p:cNvPr id="254" name="Group 413"/>
            <p:cNvGrpSpPr>
              <a:grpSpLocks/>
            </p:cNvGrpSpPr>
            <p:nvPr/>
          </p:nvGrpSpPr>
          <p:grpSpPr bwMode="auto">
            <a:xfrm>
              <a:off x="3112" y="3680"/>
              <a:ext cx="118" cy="119"/>
              <a:chOff x="3112" y="3680"/>
              <a:chExt cx="118" cy="119"/>
            </a:xfrm>
          </p:grpSpPr>
          <p:sp>
            <p:nvSpPr>
              <p:cNvPr id="270" name="Line 414"/>
              <p:cNvSpPr>
                <a:spLocks noChangeShapeType="1"/>
              </p:cNvSpPr>
              <p:nvPr/>
            </p:nvSpPr>
            <p:spPr bwMode="auto">
              <a:xfrm>
                <a:off x="3112" y="36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415"/>
              <p:cNvSpPr>
                <a:spLocks noChangeShapeType="1"/>
              </p:cNvSpPr>
              <p:nvPr/>
            </p:nvSpPr>
            <p:spPr bwMode="auto">
              <a:xfrm flipH="1">
                <a:off x="3112" y="36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" name="Group 416"/>
            <p:cNvGrpSpPr>
              <a:grpSpLocks/>
            </p:cNvGrpSpPr>
            <p:nvPr/>
          </p:nvGrpSpPr>
          <p:grpSpPr bwMode="auto">
            <a:xfrm>
              <a:off x="3392" y="3680"/>
              <a:ext cx="118" cy="119"/>
              <a:chOff x="3392" y="3680"/>
              <a:chExt cx="118" cy="119"/>
            </a:xfrm>
          </p:grpSpPr>
          <p:sp>
            <p:nvSpPr>
              <p:cNvPr id="268" name="Line 417"/>
              <p:cNvSpPr>
                <a:spLocks noChangeShapeType="1"/>
              </p:cNvSpPr>
              <p:nvPr/>
            </p:nvSpPr>
            <p:spPr bwMode="auto">
              <a:xfrm>
                <a:off x="3392" y="36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418"/>
              <p:cNvSpPr>
                <a:spLocks noChangeShapeType="1"/>
              </p:cNvSpPr>
              <p:nvPr/>
            </p:nvSpPr>
            <p:spPr bwMode="auto">
              <a:xfrm flipH="1">
                <a:off x="3392" y="36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" name="Group 419"/>
            <p:cNvGrpSpPr>
              <a:grpSpLocks/>
            </p:cNvGrpSpPr>
            <p:nvPr/>
          </p:nvGrpSpPr>
          <p:grpSpPr bwMode="auto">
            <a:xfrm>
              <a:off x="3672" y="3680"/>
              <a:ext cx="118" cy="119"/>
              <a:chOff x="3672" y="3680"/>
              <a:chExt cx="118" cy="119"/>
            </a:xfrm>
          </p:grpSpPr>
          <p:sp>
            <p:nvSpPr>
              <p:cNvPr id="266" name="Line 420"/>
              <p:cNvSpPr>
                <a:spLocks noChangeShapeType="1"/>
              </p:cNvSpPr>
              <p:nvPr/>
            </p:nvSpPr>
            <p:spPr bwMode="auto">
              <a:xfrm>
                <a:off x="3672" y="36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421"/>
              <p:cNvSpPr>
                <a:spLocks noChangeShapeType="1"/>
              </p:cNvSpPr>
              <p:nvPr/>
            </p:nvSpPr>
            <p:spPr bwMode="auto">
              <a:xfrm flipH="1">
                <a:off x="3672" y="36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" name="Group 422"/>
            <p:cNvGrpSpPr>
              <a:grpSpLocks/>
            </p:cNvGrpSpPr>
            <p:nvPr/>
          </p:nvGrpSpPr>
          <p:grpSpPr bwMode="auto">
            <a:xfrm>
              <a:off x="3952" y="3680"/>
              <a:ext cx="118" cy="119"/>
              <a:chOff x="3952" y="3680"/>
              <a:chExt cx="118" cy="119"/>
            </a:xfrm>
          </p:grpSpPr>
          <p:sp>
            <p:nvSpPr>
              <p:cNvPr id="264" name="Line 423"/>
              <p:cNvSpPr>
                <a:spLocks noChangeShapeType="1"/>
              </p:cNvSpPr>
              <p:nvPr/>
            </p:nvSpPr>
            <p:spPr bwMode="auto">
              <a:xfrm>
                <a:off x="3952" y="36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Line 424"/>
              <p:cNvSpPr>
                <a:spLocks noChangeShapeType="1"/>
              </p:cNvSpPr>
              <p:nvPr/>
            </p:nvSpPr>
            <p:spPr bwMode="auto">
              <a:xfrm flipH="1">
                <a:off x="3952" y="36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8" name="Group 425"/>
            <p:cNvGrpSpPr>
              <a:grpSpLocks/>
            </p:cNvGrpSpPr>
            <p:nvPr/>
          </p:nvGrpSpPr>
          <p:grpSpPr bwMode="auto">
            <a:xfrm>
              <a:off x="4232" y="3680"/>
              <a:ext cx="118" cy="119"/>
              <a:chOff x="4232" y="3680"/>
              <a:chExt cx="118" cy="119"/>
            </a:xfrm>
          </p:grpSpPr>
          <p:sp>
            <p:nvSpPr>
              <p:cNvPr id="262" name="Line 426"/>
              <p:cNvSpPr>
                <a:spLocks noChangeShapeType="1"/>
              </p:cNvSpPr>
              <p:nvPr/>
            </p:nvSpPr>
            <p:spPr bwMode="auto">
              <a:xfrm>
                <a:off x="4232" y="36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427"/>
              <p:cNvSpPr>
                <a:spLocks noChangeShapeType="1"/>
              </p:cNvSpPr>
              <p:nvPr/>
            </p:nvSpPr>
            <p:spPr bwMode="auto">
              <a:xfrm flipH="1">
                <a:off x="4232" y="36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9" name="Group 428"/>
            <p:cNvGrpSpPr>
              <a:grpSpLocks/>
            </p:cNvGrpSpPr>
            <p:nvPr/>
          </p:nvGrpSpPr>
          <p:grpSpPr bwMode="auto">
            <a:xfrm>
              <a:off x="4512" y="3680"/>
              <a:ext cx="118" cy="119"/>
              <a:chOff x="4512" y="3680"/>
              <a:chExt cx="118" cy="119"/>
            </a:xfrm>
          </p:grpSpPr>
          <p:sp>
            <p:nvSpPr>
              <p:cNvPr id="260" name="Line 429"/>
              <p:cNvSpPr>
                <a:spLocks noChangeShapeType="1"/>
              </p:cNvSpPr>
              <p:nvPr/>
            </p:nvSpPr>
            <p:spPr bwMode="auto">
              <a:xfrm>
                <a:off x="4512" y="368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430"/>
              <p:cNvSpPr>
                <a:spLocks noChangeShapeType="1"/>
              </p:cNvSpPr>
              <p:nvPr/>
            </p:nvSpPr>
            <p:spPr bwMode="auto">
              <a:xfrm flipH="1">
                <a:off x="4512" y="368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2" name="Group 440"/>
          <p:cNvGrpSpPr>
            <a:grpSpLocks/>
          </p:cNvGrpSpPr>
          <p:nvPr/>
        </p:nvGrpSpPr>
        <p:grpSpPr bwMode="auto">
          <a:xfrm>
            <a:off x="6490336" y="2096176"/>
            <a:ext cx="2168843" cy="170022"/>
            <a:chOff x="3112" y="3920"/>
            <a:chExt cx="1518" cy="119"/>
          </a:xfrm>
        </p:grpSpPr>
        <p:grpSp>
          <p:nvGrpSpPr>
            <p:cNvPr id="273" name="Group 441"/>
            <p:cNvGrpSpPr>
              <a:grpSpLocks/>
            </p:cNvGrpSpPr>
            <p:nvPr/>
          </p:nvGrpSpPr>
          <p:grpSpPr bwMode="auto">
            <a:xfrm>
              <a:off x="3112" y="3920"/>
              <a:ext cx="118" cy="119"/>
              <a:chOff x="3112" y="3920"/>
              <a:chExt cx="118" cy="119"/>
            </a:xfrm>
          </p:grpSpPr>
          <p:sp>
            <p:nvSpPr>
              <p:cNvPr id="289" name="Line 442"/>
              <p:cNvSpPr>
                <a:spLocks noChangeShapeType="1"/>
              </p:cNvSpPr>
              <p:nvPr/>
            </p:nvSpPr>
            <p:spPr bwMode="auto">
              <a:xfrm>
                <a:off x="3112" y="392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Line 443"/>
              <p:cNvSpPr>
                <a:spLocks noChangeShapeType="1"/>
              </p:cNvSpPr>
              <p:nvPr/>
            </p:nvSpPr>
            <p:spPr bwMode="auto">
              <a:xfrm flipH="1">
                <a:off x="3112" y="392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4" name="Group 444"/>
            <p:cNvGrpSpPr>
              <a:grpSpLocks/>
            </p:cNvGrpSpPr>
            <p:nvPr/>
          </p:nvGrpSpPr>
          <p:grpSpPr bwMode="auto">
            <a:xfrm>
              <a:off x="3392" y="3920"/>
              <a:ext cx="118" cy="119"/>
              <a:chOff x="3392" y="3920"/>
              <a:chExt cx="118" cy="119"/>
            </a:xfrm>
          </p:grpSpPr>
          <p:sp>
            <p:nvSpPr>
              <p:cNvPr id="287" name="Line 445"/>
              <p:cNvSpPr>
                <a:spLocks noChangeShapeType="1"/>
              </p:cNvSpPr>
              <p:nvPr/>
            </p:nvSpPr>
            <p:spPr bwMode="auto">
              <a:xfrm>
                <a:off x="3392" y="392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446"/>
              <p:cNvSpPr>
                <a:spLocks noChangeShapeType="1"/>
              </p:cNvSpPr>
              <p:nvPr/>
            </p:nvSpPr>
            <p:spPr bwMode="auto">
              <a:xfrm flipH="1">
                <a:off x="3392" y="392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5" name="Group 447"/>
            <p:cNvGrpSpPr>
              <a:grpSpLocks/>
            </p:cNvGrpSpPr>
            <p:nvPr/>
          </p:nvGrpSpPr>
          <p:grpSpPr bwMode="auto">
            <a:xfrm>
              <a:off x="3672" y="3920"/>
              <a:ext cx="118" cy="119"/>
              <a:chOff x="3672" y="3920"/>
              <a:chExt cx="118" cy="119"/>
            </a:xfrm>
          </p:grpSpPr>
          <p:sp>
            <p:nvSpPr>
              <p:cNvPr id="285" name="Line 448"/>
              <p:cNvSpPr>
                <a:spLocks noChangeShapeType="1"/>
              </p:cNvSpPr>
              <p:nvPr/>
            </p:nvSpPr>
            <p:spPr bwMode="auto">
              <a:xfrm>
                <a:off x="3672" y="392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Line 449"/>
              <p:cNvSpPr>
                <a:spLocks noChangeShapeType="1"/>
              </p:cNvSpPr>
              <p:nvPr/>
            </p:nvSpPr>
            <p:spPr bwMode="auto">
              <a:xfrm flipH="1">
                <a:off x="3672" y="392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" name="Group 450"/>
            <p:cNvGrpSpPr>
              <a:grpSpLocks/>
            </p:cNvGrpSpPr>
            <p:nvPr/>
          </p:nvGrpSpPr>
          <p:grpSpPr bwMode="auto">
            <a:xfrm>
              <a:off x="3952" y="3920"/>
              <a:ext cx="118" cy="119"/>
              <a:chOff x="3952" y="3920"/>
              <a:chExt cx="118" cy="119"/>
            </a:xfrm>
          </p:grpSpPr>
          <p:sp>
            <p:nvSpPr>
              <p:cNvPr id="283" name="Line 451"/>
              <p:cNvSpPr>
                <a:spLocks noChangeShapeType="1"/>
              </p:cNvSpPr>
              <p:nvPr/>
            </p:nvSpPr>
            <p:spPr bwMode="auto">
              <a:xfrm>
                <a:off x="3952" y="392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Line 452"/>
              <p:cNvSpPr>
                <a:spLocks noChangeShapeType="1"/>
              </p:cNvSpPr>
              <p:nvPr/>
            </p:nvSpPr>
            <p:spPr bwMode="auto">
              <a:xfrm flipH="1">
                <a:off x="3952" y="392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" name="Group 453"/>
            <p:cNvGrpSpPr>
              <a:grpSpLocks/>
            </p:cNvGrpSpPr>
            <p:nvPr/>
          </p:nvGrpSpPr>
          <p:grpSpPr bwMode="auto">
            <a:xfrm>
              <a:off x="4232" y="3920"/>
              <a:ext cx="118" cy="119"/>
              <a:chOff x="4232" y="3920"/>
              <a:chExt cx="118" cy="119"/>
            </a:xfrm>
          </p:grpSpPr>
          <p:sp>
            <p:nvSpPr>
              <p:cNvPr id="281" name="Line 454"/>
              <p:cNvSpPr>
                <a:spLocks noChangeShapeType="1"/>
              </p:cNvSpPr>
              <p:nvPr/>
            </p:nvSpPr>
            <p:spPr bwMode="auto">
              <a:xfrm>
                <a:off x="4232" y="392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Line 455"/>
              <p:cNvSpPr>
                <a:spLocks noChangeShapeType="1"/>
              </p:cNvSpPr>
              <p:nvPr/>
            </p:nvSpPr>
            <p:spPr bwMode="auto">
              <a:xfrm flipH="1">
                <a:off x="4232" y="392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" name="Group 456"/>
            <p:cNvGrpSpPr>
              <a:grpSpLocks/>
            </p:cNvGrpSpPr>
            <p:nvPr/>
          </p:nvGrpSpPr>
          <p:grpSpPr bwMode="auto">
            <a:xfrm>
              <a:off x="4512" y="3920"/>
              <a:ext cx="118" cy="119"/>
              <a:chOff x="4512" y="3920"/>
              <a:chExt cx="118" cy="119"/>
            </a:xfrm>
          </p:grpSpPr>
          <p:sp>
            <p:nvSpPr>
              <p:cNvPr id="279" name="Line 457"/>
              <p:cNvSpPr>
                <a:spLocks noChangeShapeType="1"/>
              </p:cNvSpPr>
              <p:nvPr/>
            </p:nvSpPr>
            <p:spPr bwMode="auto">
              <a:xfrm>
                <a:off x="4512" y="3920"/>
                <a:ext cx="11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458"/>
              <p:cNvSpPr>
                <a:spLocks noChangeShapeType="1"/>
              </p:cNvSpPr>
              <p:nvPr/>
            </p:nvSpPr>
            <p:spPr bwMode="auto">
              <a:xfrm flipH="1">
                <a:off x="4512" y="3921"/>
                <a:ext cx="118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1" name="Donut 290"/>
          <p:cNvSpPr/>
          <p:nvPr/>
        </p:nvSpPr>
        <p:spPr>
          <a:xfrm>
            <a:off x="6610986" y="730926"/>
            <a:ext cx="1879600" cy="1879600"/>
          </a:xfrm>
          <a:prstGeom prst="donut">
            <a:avLst>
              <a:gd name="adj" fmla="val 670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5" name="Line 473"/>
          <p:cNvSpPr>
            <a:spLocks noChangeShapeType="1"/>
          </p:cNvSpPr>
          <p:nvPr/>
        </p:nvSpPr>
        <p:spPr bwMode="auto">
          <a:xfrm>
            <a:off x="8396975" y="1540552"/>
            <a:ext cx="0" cy="27432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311" name="Line 473"/>
          <p:cNvSpPr>
            <a:spLocks noChangeShapeType="1"/>
          </p:cNvSpPr>
          <p:nvPr/>
        </p:nvSpPr>
        <p:spPr bwMode="auto">
          <a:xfrm flipV="1">
            <a:off x="8452009" y="1477168"/>
            <a:ext cx="0" cy="37068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  <p:graphicFrame>
        <p:nvGraphicFramePr>
          <p:cNvPr id="312" name="Object 3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845380"/>
              </p:ext>
            </p:extLst>
          </p:nvPr>
        </p:nvGraphicFramePr>
        <p:xfrm>
          <a:off x="8486617" y="1525588"/>
          <a:ext cx="183696" cy="249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68" name="Equation" r:id="rId5" imgW="139700" imgH="190500" progId="Equation.DSMT4">
                  <p:embed/>
                </p:oleObj>
              </mc:Choice>
              <mc:Fallback>
                <p:oleObj name="Equation" r:id="rId5" imgW="139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86617" y="1525588"/>
                        <a:ext cx="183696" cy="249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" name="Object 3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744671"/>
              </p:ext>
            </p:extLst>
          </p:nvPr>
        </p:nvGraphicFramePr>
        <p:xfrm>
          <a:off x="8117205" y="1544638"/>
          <a:ext cx="25082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69" name="Equation" r:id="rId7" imgW="190500" imgH="190500" progId="Equation.DSMT4">
                  <p:embed/>
                </p:oleObj>
              </mc:Choice>
              <mc:Fallback>
                <p:oleObj name="Equation" r:id="rId7" imgW="190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17205" y="1544638"/>
                        <a:ext cx="250825" cy="24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" name="TextBox 291"/>
          <p:cNvSpPr txBox="1"/>
          <p:nvPr/>
        </p:nvSpPr>
        <p:spPr>
          <a:xfrm>
            <a:off x="532131" y="1528644"/>
            <a:ext cx="5710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Lenz’s Law </a:t>
            </a:r>
            <a:r>
              <a:rPr lang="en-US" sz="2000" dirty="0" smtClean="0">
                <a:latin typeface="Times New Roman"/>
                <a:cs typeface="Times New Roman"/>
              </a:rPr>
              <a:t>maintains the induced current, hence the induced </a:t>
            </a:r>
            <a:r>
              <a:rPr lang="en-US" sz="2000" i="1" dirty="0" smtClean="0"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latin typeface="Times New Roman"/>
                <a:cs typeface="Times New Roman"/>
              </a:rPr>
              <a:t>fld</a:t>
            </a:r>
            <a:r>
              <a:rPr lang="en-US" sz="2000" dirty="0" smtClean="0">
                <a:latin typeface="Times New Roman"/>
                <a:cs typeface="Times New Roman"/>
              </a:rPr>
              <a:t>, will be counterclockwise.  With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area vector </a:t>
            </a:r>
            <a:r>
              <a:rPr lang="en-US" sz="2000" dirty="0" smtClean="0">
                <a:latin typeface="Times New Roman"/>
                <a:cs typeface="Times New Roman"/>
              </a:rPr>
              <a:t>in the direction of the external magnetic field and      appropriately defined (see previous slide for explanation, and see sketch for result), we can conclude: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494031" y="3505486"/>
            <a:ext cx="84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external </a:t>
            </a:r>
            <a:r>
              <a:rPr lang="en-US" sz="20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2000" i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i="1" dirty="0" smtClean="0">
                <a:latin typeface="Times New Roman"/>
                <a:cs typeface="Times New Roman"/>
              </a:rPr>
              <a:t>into the page, </a:t>
            </a:r>
            <a:r>
              <a:rPr lang="en-US" sz="2000" dirty="0" smtClean="0">
                <a:latin typeface="Times New Roman"/>
                <a:cs typeface="Times New Roman"/>
              </a:rPr>
              <a:t>so the angle between that </a:t>
            </a:r>
            <a:r>
              <a:rPr lang="en-US" sz="2000" i="1" dirty="0" smtClean="0"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and the </a:t>
            </a:r>
            <a:r>
              <a:rPr lang="en-US" sz="2000" i="1" dirty="0" smtClean="0">
                <a:latin typeface="Times New Roman"/>
                <a:cs typeface="Times New Roman"/>
              </a:rPr>
              <a:t>area vector </a:t>
            </a:r>
            <a:r>
              <a:rPr lang="en-US" sz="2000" dirty="0" smtClean="0">
                <a:latin typeface="Times New Roman"/>
                <a:cs typeface="Times New Roman"/>
              </a:rPr>
              <a:t>will be     ; the angle between     and      is        , so we can write: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294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560337"/>
              </p:ext>
            </p:extLst>
          </p:nvPr>
        </p:nvGraphicFramePr>
        <p:xfrm>
          <a:off x="2039938" y="3830638"/>
          <a:ext cx="2984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70" name="Equation" r:id="rId9" imgW="177800" imgH="190500" progId="Equation.DSMT4">
                  <p:embed/>
                </p:oleObj>
              </mc:Choice>
              <mc:Fallback>
                <p:oleObj name="Equation" r:id="rId9" imgW="1778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39938" y="3830638"/>
                        <a:ext cx="298450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7" name="Straight Connector 296"/>
          <p:cNvCxnSpPr/>
          <p:nvPr/>
        </p:nvCxnSpPr>
        <p:spPr>
          <a:xfrm flipV="1">
            <a:off x="1612401" y="5820967"/>
            <a:ext cx="204197" cy="38100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V="1">
            <a:off x="3479301" y="5846367"/>
            <a:ext cx="204197" cy="38100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6427154" y="4147088"/>
            <a:ext cx="24703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Notice: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If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external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was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decreasing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dB/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dt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would be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negative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making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negative</a:t>
            </a:r>
            <a:r>
              <a:rPr lang="en-US" sz="2000" dirty="0" smtClean="0">
                <a:latin typeface="Times New Roman"/>
                <a:cs typeface="Times New Roman"/>
              </a:rPr>
              <a:t>.  That would tell us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was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opposite originally assumed</a:t>
            </a:r>
            <a:r>
              <a:rPr lang="en-US" sz="2000" dirty="0" smtClean="0">
                <a:latin typeface="Times New Roman"/>
                <a:cs typeface="Times New Roman"/>
              </a:rPr>
              <a:t>! 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133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700665"/>
              </p:ext>
            </p:extLst>
          </p:nvPr>
        </p:nvGraphicFramePr>
        <p:xfrm>
          <a:off x="1561008" y="2466910"/>
          <a:ext cx="3190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71" name="Equation" r:id="rId11" imgW="190500" imgH="190500" progId="Equation.DSMT4">
                  <p:embed/>
                </p:oleObj>
              </mc:Choice>
              <mc:Fallback>
                <p:oleObj name="Equation" r:id="rId11" imgW="190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61008" y="2466910"/>
                        <a:ext cx="319088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581242"/>
              </p:ext>
            </p:extLst>
          </p:nvPr>
        </p:nvGraphicFramePr>
        <p:xfrm>
          <a:off x="5556243" y="3833821"/>
          <a:ext cx="5318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72" name="Equation" r:id="rId13" imgW="317500" imgH="190500" progId="Equation.DSMT4">
                  <p:embed/>
                </p:oleObj>
              </mc:Choice>
              <mc:Fallback>
                <p:oleObj name="Equation" r:id="rId13" imgW="317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56243" y="3833821"/>
                        <a:ext cx="531813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843493"/>
              </p:ext>
            </p:extLst>
          </p:nvPr>
        </p:nvGraphicFramePr>
        <p:xfrm>
          <a:off x="4995561" y="3830784"/>
          <a:ext cx="3190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73" name="Equation" r:id="rId15" imgW="190500" imgH="190500" progId="Equation.DSMT4">
                  <p:embed/>
                </p:oleObj>
              </mc:Choice>
              <mc:Fallback>
                <p:oleObj name="Equation" r:id="rId15" imgW="190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95561" y="3830784"/>
                        <a:ext cx="319088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197429"/>
              </p:ext>
            </p:extLst>
          </p:nvPr>
        </p:nvGraphicFramePr>
        <p:xfrm>
          <a:off x="4308475" y="3830110"/>
          <a:ext cx="2349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74" name="Equation" r:id="rId16" imgW="139700" imgH="190500" progId="Equation.DSMT4">
                  <p:embed/>
                </p:oleObj>
              </mc:Choice>
              <mc:Fallback>
                <p:oleObj name="Equation" r:id="rId16" imgW="139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08475" y="3830110"/>
                        <a:ext cx="234950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Rectangle 9"/>
          <p:cNvSpPr txBox="1">
            <a:spLocks noChangeArrowheads="1"/>
          </p:cNvSpPr>
          <p:nvPr/>
        </p:nvSpPr>
        <p:spPr>
          <a:xfrm>
            <a:off x="406407" y="703820"/>
            <a:ext cx="5333994" cy="770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a.) Derive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 expression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magnitude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should 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increase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008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3165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311" grpId="0" animBg="1"/>
      <p:bldP spid="292" grpId="0"/>
      <p:bldP spid="293" grpId="0"/>
      <p:bldP spid="29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"/>
          <p:cNvSpPr txBox="1">
            <a:spLocks noChangeArrowheads="1"/>
          </p:cNvSpPr>
          <p:nvPr/>
        </p:nvSpPr>
        <p:spPr>
          <a:xfrm>
            <a:off x="5910263" y="3076576"/>
            <a:ext cx="3055937" cy="15335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If we let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 </a:t>
            </a:r>
            <a:r>
              <a:rPr lang="en-US" sz="2000" dirty="0" smtClean="0">
                <a:latin typeface="Times New Roman"/>
                <a:cs typeface="Times New Roman"/>
              </a:rPr>
              <a:t>be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number of winds per unit length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(i.e.,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N/L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), and noting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volume of the coil </a:t>
            </a:r>
            <a:r>
              <a:rPr lang="en-US" sz="2000" dirty="0" smtClean="0">
                <a:latin typeface="Times New Roman"/>
                <a:cs typeface="Times New Roman"/>
              </a:rPr>
              <a:t>is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,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 can write:</a:t>
            </a:r>
            <a:endParaRPr lang="en-US" sz="1800" dirty="0">
              <a:solidFill>
                <a:srgbClr val="000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26" name="Rectangle 47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73.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0" name="Rectangle 9"/>
          <p:cNvSpPr txBox="1">
            <a:spLocks noChangeArrowheads="1"/>
          </p:cNvSpPr>
          <p:nvPr/>
        </p:nvSpPr>
        <p:spPr>
          <a:xfrm>
            <a:off x="222249" y="270668"/>
            <a:ext cx="3638552" cy="14628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16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  <a:sym typeface="Wingdings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Derive an expression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inductance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solenoid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length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radius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total number of turns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1800" dirty="0">
              <a:solidFill>
                <a:srgbClr val="008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33863" y="573088"/>
            <a:ext cx="4572000" cy="2543175"/>
            <a:chOff x="4191000" y="901700"/>
            <a:chExt cx="4572000" cy="2543175"/>
          </a:xfrm>
        </p:grpSpPr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4510088" y="984250"/>
              <a:ext cx="4040187" cy="1762125"/>
            </a:xfrm>
            <a:prstGeom prst="rect">
              <a:avLst/>
            </a:prstGeom>
            <a:gradFill rotWithShape="0">
              <a:gsLst>
                <a:gs pos="0">
                  <a:srgbClr val="690A1B"/>
                </a:gs>
                <a:gs pos="50000">
                  <a:srgbClr val="E3153B"/>
                </a:gs>
                <a:gs pos="100000">
                  <a:srgbClr val="690A1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9" name="Straight Arrow Connector 35"/>
            <p:cNvCxnSpPr>
              <a:cxnSpLocks noChangeShapeType="1"/>
            </p:cNvCxnSpPr>
            <p:nvPr/>
          </p:nvCxnSpPr>
          <p:spPr bwMode="auto">
            <a:xfrm rot="10800000">
              <a:off x="4191000" y="1295400"/>
              <a:ext cx="4572000" cy="79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Arrow Connector 36"/>
            <p:cNvCxnSpPr>
              <a:cxnSpLocks noChangeShapeType="1"/>
            </p:cNvCxnSpPr>
            <p:nvPr/>
          </p:nvCxnSpPr>
          <p:spPr bwMode="auto">
            <a:xfrm rot="10800000">
              <a:off x="4191000" y="1868488"/>
              <a:ext cx="4572000" cy="79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Arrow Connector 37"/>
            <p:cNvCxnSpPr>
              <a:cxnSpLocks noChangeShapeType="1"/>
            </p:cNvCxnSpPr>
            <p:nvPr/>
          </p:nvCxnSpPr>
          <p:spPr bwMode="auto">
            <a:xfrm rot="10800000">
              <a:off x="4191000" y="2430463"/>
              <a:ext cx="4572000" cy="79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Freeform 61"/>
            <p:cNvSpPr>
              <a:spLocks noChangeArrowheads="1"/>
            </p:cNvSpPr>
            <p:nvPr/>
          </p:nvSpPr>
          <p:spPr bwMode="auto">
            <a:xfrm>
              <a:off x="5257800" y="914400"/>
              <a:ext cx="101600" cy="1868488"/>
            </a:xfrm>
            <a:custGeom>
              <a:avLst/>
              <a:gdLst>
                <a:gd name="T0" fmla="*/ 100550 w 102129"/>
                <a:gd name="T1" fmla="*/ 76663 h 1869016"/>
                <a:gd name="T2" fmla="*/ 75544 w 102129"/>
                <a:gd name="T3" fmla="*/ 32252 h 1869016"/>
                <a:gd name="T4" fmla="*/ 41158 w 102129"/>
                <a:gd name="T5" fmla="*/ 270176 h 1869016"/>
                <a:gd name="T6" fmla="*/ 19277 w 102129"/>
                <a:gd name="T7" fmla="*/ 717470 h 1869016"/>
                <a:gd name="T8" fmla="*/ 520 w 102129"/>
                <a:gd name="T9" fmla="*/ 1250419 h 1869016"/>
                <a:gd name="T10" fmla="*/ 16150 w 102129"/>
                <a:gd name="T11" fmla="*/ 1675508 h 1869016"/>
                <a:gd name="T12" fmla="*/ 47410 w 102129"/>
                <a:gd name="T13" fmla="*/ 1830951 h 1869016"/>
                <a:gd name="T14" fmla="*/ 72417 w 102129"/>
                <a:gd name="T15" fmla="*/ 1865847 h 1869016"/>
                <a:gd name="T16" fmla="*/ 97424 w 102129"/>
                <a:gd name="T17" fmla="*/ 1840469 h 18690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129"/>
                <a:gd name="T28" fmla="*/ 0 h 1869016"/>
                <a:gd name="T29" fmla="*/ 102129 w 102129"/>
                <a:gd name="T30" fmla="*/ 1869016 h 18690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129" h="1869016">
                  <a:moveTo>
                    <a:pt x="102129" y="76729"/>
                  </a:moveTo>
                  <a:cubicBezTo>
                    <a:pt x="94456" y="38364"/>
                    <a:pt x="86783" y="0"/>
                    <a:pt x="76729" y="32279"/>
                  </a:cubicBezTo>
                  <a:cubicBezTo>
                    <a:pt x="66675" y="64558"/>
                    <a:pt x="51329" y="156104"/>
                    <a:pt x="41804" y="270404"/>
                  </a:cubicBezTo>
                  <a:cubicBezTo>
                    <a:pt x="32279" y="384704"/>
                    <a:pt x="26458" y="554567"/>
                    <a:pt x="19579" y="718079"/>
                  </a:cubicBezTo>
                  <a:cubicBezTo>
                    <a:pt x="12700" y="881591"/>
                    <a:pt x="1058" y="1091671"/>
                    <a:pt x="529" y="1251479"/>
                  </a:cubicBezTo>
                  <a:cubicBezTo>
                    <a:pt x="0" y="1411287"/>
                    <a:pt x="8467" y="1580092"/>
                    <a:pt x="16404" y="1676929"/>
                  </a:cubicBezTo>
                  <a:cubicBezTo>
                    <a:pt x="24342" y="1773767"/>
                    <a:pt x="38629" y="1800754"/>
                    <a:pt x="48154" y="1832504"/>
                  </a:cubicBezTo>
                  <a:cubicBezTo>
                    <a:pt x="57679" y="1864254"/>
                    <a:pt x="65087" y="1865842"/>
                    <a:pt x="73554" y="1867429"/>
                  </a:cubicBezTo>
                  <a:cubicBezTo>
                    <a:pt x="82021" y="1869016"/>
                    <a:pt x="98954" y="1842029"/>
                    <a:pt x="98954" y="184202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 noChangeArrowheads="1"/>
            </p:cNvSpPr>
            <p:nvPr/>
          </p:nvSpPr>
          <p:spPr bwMode="auto">
            <a:xfrm>
              <a:off x="5562600" y="914400"/>
              <a:ext cx="101600" cy="1868488"/>
            </a:xfrm>
            <a:custGeom>
              <a:avLst/>
              <a:gdLst>
                <a:gd name="T0" fmla="*/ 100550 w 102129"/>
                <a:gd name="T1" fmla="*/ 76663 h 1869016"/>
                <a:gd name="T2" fmla="*/ 75544 w 102129"/>
                <a:gd name="T3" fmla="*/ 32252 h 1869016"/>
                <a:gd name="T4" fmla="*/ 41158 w 102129"/>
                <a:gd name="T5" fmla="*/ 270176 h 1869016"/>
                <a:gd name="T6" fmla="*/ 19277 w 102129"/>
                <a:gd name="T7" fmla="*/ 717470 h 1869016"/>
                <a:gd name="T8" fmla="*/ 520 w 102129"/>
                <a:gd name="T9" fmla="*/ 1250419 h 1869016"/>
                <a:gd name="T10" fmla="*/ 16150 w 102129"/>
                <a:gd name="T11" fmla="*/ 1675508 h 1869016"/>
                <a:gd name="T12" fmla="*/ 47410 w 102129"/>
                <a:gd name="T13" fmla="*/ 1830951 h 1869016"/>
                <a:gd name="T14" fmla="*/ 72417 w 102129"/>
                <a:gd name="T15" fmla="*/ 1865847 h 1869016"/>
                <a:gd name="T16" fmla="*/ 97424 w 102129"/>
                <a:gd name="T17" fmla="*/ 1840469 h 18690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129"/>
                <a:gd name="T28" fmla="*/ 0 h 1869016"/>
                <a:gd name="T29" fmla="*/ 102129 w 102129"/>
                <a:gd name="T30" fmla="*/ 1869016 h 18690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129" h="1869016">
                  <a:moveTo>
                    <a:pt x="102129" y="76729"/>
                  </a:moveTo>
                  <a:cubicBezTo>
                    <a:pt x="94456" y="38364"/>
                    <a:pt x="86783" y="0"/>
                    <a:pt x="76729" y="32279"/>
                  </a:cubicBezTo>
                  <a:cubicBezTo>
                    <a:pt x="66675" y="64558"/>
                    <a:pt x="51329" y="156104"/>
                    <a:pt x="41804" y="270404"/>
                  </a:cubicBezTo>
                  <a:cubicBezTo>
                    <a:pt x="32279" y="384704"/>
                    <a:pt x="26458" y="554567"/>
                    <a:pt x="19579" y="718079"/>
                  </a:cubicBezTo>
                  <a:cubicBezTo>
                    <a:pt x="12700" y="881591"/>
                    <a:pt x="1058" y="1091671"/>
                    <a:pt x="529" y="1251479"/>
                  </a:cubicBezTo>
                  <a:cubicBezTo>
                    <a:pt x="0" y="1411287"/>
                    <a:pt x="8467" y="1580092"/>
                    <a:pt x="16404" y="1676929"/>
                  </a:cubicBezTo>
                  <a:cubicBezTo>
                    <a:pt x="24342" y="1773767"/>
                    <a:pt x="38629" y="1800754"/>
                    <a:pt x="48154" y="1832504"/>
                  </a:cubicBezTo>
                  <a:cubicBezTo>
                    <a:pt x="57679" y="1864254"/>
                    <a:pt x="65087" y="1865842"/>
                    <a:pt x="73554" y="1867429"/>
                  </a:cubicBezTo>
                  <a:cubicBezTo>
                    <a:pt x="82021" y="1869016"/>
                    <a:pt x="98954" y="1842029"/>
                    <a:pt x="98954" y="184202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5"/>
            <p:cNvSpPr>
              <a:spLocks noChangeArrowheads="1"/>
            </p:cNvSpPr>
            <p:nvPr/>
          </p:nvSpPr>
          <p:spPr bwMode="auto">
            <a:xfrm>
              <a:off x="5867400" y="914400"/>
              <a:ext cx="101600" cy="1868488"/>
            </a:xfrm>
            <a:custGeom>
              <a:avLst/>
              <a:gdLst>
                <a:gd name="T0" fmla="*/ 100550 w 102129"/>
                <a:gd name="T1" fmla="*/ 76663 h 1869016"/>
                <a:gd name="T2" fmla="*/ 75544 w 102129"/>
                <a:gd name="T3" fmla="*/ 32252 h 1869016"/>
                <a:gd name="T4" fmla="*/ 41158 w 102129"/>
                <a:gd name="T5" fmla="*/ 270176 h 1869016"/>
                <a:gd name="T6" fmla="*/ 19277 w 102129"/>
                <a:gd name="T7" fmla="*/ 717470 h 1869016"/>
                <a:gd name="T8" fmla="*/ 520 w 102129"/>
                <a:gd name="T9" fmla="*/ 1250419 h 1869016"/>
                <a:gd name="T10" fmla="*/ 16150 w 102129"/>
                <a:gd name="T11" fmla="*/ 1675508 h 1869016"/>
                <a:gd name="T12" fmla="*/ 47410 w 102129"/>
                <a:gd name="T13" fmla="*/ 1830951 h 1869016"/>
                <a:gd name="T14" fmla="*/ 72417 w 102129"/>
                <a:gd name="T15" fmla="*/ 1865847 h 1869016"/>
                <a:gd name="T16" fmla="*/ 97424 w 102129"/>
                <a:gd name="T17" fmla="*/ 1840469 h 18690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129"/>
                <a:gd name="T28" fmla="*/ 0 h 1869016"/>
                <a:gd name="T29" fmla="*/ 102129 w 102129"/>
                <a:gd name="T30" fmla="*/ 1869016 h 18690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129" h="1869016">
                  <a:moveTo>
                    <a:pt x="102129" y="76729"/>
                  </a:moveTo>
                  <a:cubicBezTo>
                    <a:pt x="94456" y="38364"/>
                    <a:pt x="86783" y="0"/>
                    <a:pt x="76729" y="32279"/>
                  </a:cubicBezTo>
                  <a:cubicBezTo>
                    <a:pt x="66675" y="64558"/>
                    <a:pt x="51329" y="156104"/>
                    <a:pt x="41804" y="270404"/>
                  </a:cubicBezTo>
                  <a:cubicBezTo>
                    <a:pt x="32279" y="384704"/>
                    <a:pt x="26458" y="554567"/>
                    <a:pt x="19579" y="718079"/>
                  </a:cubicBezTo>
                  <a:cubicBezTo>
                    <a:pt x="12700" y="881591"/>
                    <a:pt x="1058" y="1091671"/>
                    <a:pt x="529" y="1251479"/>
                  </a:cubicBezTo>
                  <a:cubicBezTo>
                    <a:pt x="0" y="1411287"/>
                    <a:pt x="8467" y="1580092"/>
                    <a:pt x="16404" y="1676929"/>
                  </a:cubicBezTo>
                  <a:cubicBezTo>
                    <a:pt x="24342" y="1773767"/>
                    <a:pt x="38629" y="1800754"/>
                    <a:pt x="48154" y="1832504"/>
                  </a:cubicBezTo>
                  <a:cubicBezTo>
                    <a:pt x="57679" y="1864254"/>
                    <a:pt x="65087" y="1865842"/>
                    <a:pt x="73554" y="1867429"/>
                  </a:cubicBezTo>
                  <a:cubicBezTo>
                    <a:pt x="82021" y="1869016"/>
                    <a:pt x="98954" y="1842029"/>
                    <a:pt x="98954" y="184202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7"/>
            <p:cNvSpPr>
              <a:spLocks noChangeArrowheads="1"/>
            </p:cNvSpPr>
            <p:nvPr/>
          </p:nvSpPr>
          <p:spPr bwMode="auto">
            <a:xfrm>
              <a:off x="6172200" y="914400"/>
              <a:ext cx="101600" cy="1868488"/>
            </a:xfrm>
            <a:custGeom>
              <a:avLst/>
              <a:gdLst>
                <a:gd name="T0" fmla="*/ 100550 w 102129"/>
                <a:gd name="T1" fmla="*/ 76663 h 1869016"/>
                <a:gd name="T2" fmla="*/ 75544 w 102129"/>
                <a:gd name="T3" fmla="*/ 32252 h 1869016"/>
                <a:gd name="T4" fmla="*/ 41158 w 102129"/>
                <a:gd name="T5" fmla="*/ 270176 h 1869016"/>
                <a:gd name="T6" fmla="*/ 19277 w 102129"/>
                <a:gd name="T7" fmla="*/ 717470 h 1869016"/>
                <a:gd name="T8" fmla="*/ 520 w 102129"/>
                <a:gd name="T9" fmla="*/ 1250419 h 1869016"/>
                <a:gd name="T10" fmla="*/ 16150 w 102129"/>
                <a:gd name="T11" fmla="*/ 1675508 h 1869016"/>
                <a:gd name="T12" fmla="*/ 47410 w 102129"/>
                <a:gd name="T13" fmla="*/ 1830951 h 1869016"/>
                <a:gd name="T14" fmla="*/ 72417 w 102129"/>
                <a:gd name="T15" fmla="*/ 1865847 h 1869016"/>
                <a:gd name="T16" fmla="*/ 97424 w 102129"/>
                <a:gd name="T17" fmla="*/ 1840469 h 18690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129"/>
                <a:gd name="T28" fmla="*/ 0 h 1869016"/>
                <a:gd name="T29" fmla="*/ 102129 w 102129"/>
                <a:gd name="T30" fmla="*/ 1869016 h 18690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129" h="1869016">
                  <a:moveTo>
                    <a:pt x="102129" y="76729"/>
                  </a:moveTo>
                  <a:cubicBezTo>
                    <a:pt x="94456" y="38364"/>
                    <a:pt x="86783" y="0"/>
                    <a:pt x="76729" y="32279"/>
                  </a:cubicBezTo>
                  <a:cubicBezTo>
                    <a:pt x="66675" y="64558"/>
                    <a:pt x="51329" y="156104"/>
                    <a:pt x="41804" y="270404"/>
                  </a:cubicBezTo>
                  <a:cubicBezTo>
                    <a:pt x="32279" y="384704"/>
                    <a:pt x="26458" y="554567"/>
                    <a:pt x="19579" y="718079"/>
                  </a:cubicBezTo>
                  <a:cubicBezTo>
                    <a:pt x="12700" y="881591"/>
                    <a:pt x="1058" y="1091671"/>
                    <a:pt x="529" y="1251479"/>
                  </a:cubicBezTo>
                  <a:cubicBezTo>
                    <a:pt x="0" y="1411287"/>
                    <a:pt x="8467" y="1580092"/>
                    <a:pt x="16404" y="1676929"/>
                  </a:cubicBezTo>
                  <a:cubicBezTo>
                    <a:pt x="24342" y="1773767"/>
                    <a:pt x="38629" y="1800754"/>
                    <a:pt x="48154" y="1832504"/>
                  </a:cubicBezTo>
                  <a:cubicBezTo>
                    <a:pt x="57679" y="1864254"/>
                    <a:pt x="65087" y="1865842"/>
                    <a:pt x="73554" y="1867429"/>
                  </a:cubicBezTo>
                  <a:cubicBezTo>
                    <a:pt x="82021" y="1869016"/>
                    <a:pt x="98954" y="1842029"/>
                    <a:pt x="98954" y="184202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9"/>
            <p:cNvSpPr>
              <a:spLocks noChangeArrowheads="1"/>
            </p:cNvSpPr>
            <p:nvPr/>
          </p:nvSpPr>
          <p:spPr bwMode="auto">
            <a:xfrm>
              <a:off x="6477000" y="914400"/>
              <a:ext cx="101600" cy="1868488"/>
            </a:xfrm>
            <a:custGeom>
              <a:avLst/>
              <a:gdLst>
                <a:gd name="T0" fmla="*/ 100550 w 102129"/>
                <a:gd name="T1" fmla="*/ 76663 h 1869016"/>
                <a:gd name="T2" fmla="*/ 75544 w 102129"/>
                <a:gd name="T3" fmla="*/ 32252 h 1869016"/>
                <a:gd name="T4" fmla="*/ 41158 w 102129"/>
                <a:gd name="T5" fmla="*/ 270176 h 1869016"/>
                <a:gd name="T6" fmla="*/ 19277 w 102129"/>
                <a:gd name="T7" fmla="*/ 717470 h 1869016"/>
                <a:gd name="T8" fmla="*/ 520 w 102129"/>
                <a:gd name="T9" fmla="*/ 1250419 h 1869016"/>
                <a:gd name="T10" fmla="*/ 16150 w 102129"/>
                <a:gd name="T11" fmla="*/ 1675508 h 1869016"/>
                <a:gd name="T12" fmla="*/ 47410 w 102129"/>
                <a:gd name="T13" fmla="*/ 1830951 h 1869016"/>
                <a:gd name="T14" fmla="*/ 72417 w 102129"/>
                <a:gd name="T15" fmla="*/ 1865847 h 1869016"/>
                <a:gd name="T16" fmla="*/ 97424 w 102129"/>
                <a:gd name="T17" fmla="*/ 1840469 h 18690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129"/>
                <a:gd name="T28" fmla="*/ 0 h 1869016"/>
                <a:gd name="T29" fmla="*/ 102129 w 102129"/>
                <a:gd name="T30" fmla="*/ 1869016 h 18690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129" h="1869016">
                  <a:moveTo>
                    <a:pt x="102129" y="76729"/>
                  </a:moveTo>
                  <a:cubicBezTo>
                    <a:pt x="94456" y="38364"/>
                    <a:pt x="86783" y="0"/>
                    <a:pt x="76729" y="32279"/>
                  </a:cubicBezTo>
                  <a:cubicBezTo>
                    <a:pt x="66675" y="64558"/>
                    <a:pt x="51329" y="156104"/>
                    <a:pt x="41804" y="270404"/>
                  </a:cubicBezTo>
                  <a:cubicBezTo>
                    <a:pt x="32279" y="384704"/>
                    <a:pt x="26458" y="554567"/>
                    <a:pt x="19579" y="718079"/>
                  </a:cubicBezTo>
                  <a:cubicBezTo>
                    <a:pt x="12700" y="881591"/>
                    <a:pt x="1058" y="1091671"/>
                    <a:pt x="529" y="1251479"/>
                  </a:cubicBezTo>
                  <a:cubicBezTo>
                    <a:pt x="0" y="1411287"/>
                    <a:pt x="8467" y="1580092"/>
                    <a:pt x="16404" y="1676929"/>
                  </a:cubicBezTo>
                  <a:cubicBezTo>
                    <a:pt x="24342" y="1773767"/>
                    <a:pt x="38629" y="1800754"/>
                    <a:pt x="48154" y="1832504"/>
                  </a:cubicBezTo>
                  <a:cubicBezTo>
                    <a:pt x="57679" y="1864254"/>
                    <a:pt x="65087" y="1865842"/>
                    <a:pt x="73554" y="1867429"/>
                  </a:cubicBezTo>
                  <a:cubicBezTo>
                    <a:pt x="82021" y="1869016"/>
                    <a:pt x="98954" y="1842029"/>
                    <a:pt x="98954" y="184202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1"/>
            <p:cNvSpPr>
              <a:spLocks noChangeArrowheads="1"/>
            </p:cNvSpPr>
            <p:nvPr/>
          </p:nvSpPr>
          <p:spPr bwMode="auto">
            <a:xfrm>
              <a:off x="6781800" y="914400"/>
              <a:ext cx="101600" cy="1868488"/>
            </a:xfrm>
            <a:custGeom>
              <a:avLst/>
              <a:gdLst>
                <a:gd name="T0" fmla="*/ 100550 w 102129"/>
                <a:gd name="T1" fmla="*/ 76663 h 1869016"/>
                <a:gd name="T2" fmla="*/ 75544 w 102129"/>
                <a:gd name="T3" fmla="*/ 32252 h 1869016"/>
                <a:gd name="T4" fmla="*/ 41158 w 102129"/>
                <a:gd name="T5" fmla="*/ 270176 h 1869016"/>
                <a:gd name="T6" fmla="*/ 19277 w 102129"/>
                <a:gd name="T7" fmla="*/ 717470 h 1869016"/>
                <a:gd name="T8" fmla="*/ 520 w 102129"/>
                <a:gd name="T9" fmla="*/ 1250419 h 1869016"/>
                <a:gd name="T10" fmla="*/ 16150 w 102129"/>
                <a:gd name="T11" fmla="*/ 1675508 h 1869016"/>
                <a:gd name="T12" fmla="*/ 47410 w 102129"/>
                <a:gd name="T13" fmla="*/ 1830951 h 1869016"/>
                <a:gd name="T14" fmla="*/ 72417 w 102129"/>
                <a:gd name="T15" fmla="*/ 1865847 h 1869016"/>
                <a:gd name="T16" fmla="*/ 97424 w 102129"/>
                <a:gd name="T17" fmla="*/ 1840469 h 18690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129"/>
                <a:gd name="T28" fmla="*/ 0 h 1869016"/>
                <a:gd name="T29" fmla="*/ 102129 w 102129"/>
                <a:gd name="T30" fmla="*/ 1869016 h 18690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129" h="1869016">
                  <a:moveTo>
                    <a:pt x="102129" y="76729"/>
                  </a:moveTo>
                  <a:cubicBezTo>
                    <a:pt x="94456" y="38364"/>
                    <a:pt x="86783" y="0"/>
                    <a:pt x="76729" y="32279"/>
                  </a:cubicBezTo>
                  <a:cubicBezTo>
                    <a:pt x="66675" y="64558"/>
                    <a:pt x="51329" y="156104"/>
                    <a:pt x="41804" y="270404"/>
                  </a:cubicBezTo>
                  <a:cubicBezTo>
                    <a:pt x="32279" y="384704"/>
                    <a:pt x="26458" y="554567"/>
                    <a:pt x="19579" y="718079"/>
                  </a:cubicBezTo>
                  <a:cubicBezTo>
                    <a:pt x="12700" y="881591"/>
                    <a:pt x="1058" y="1091671"/>
                    <a:pt x="529" y="1251479"/>
                  </a:cubicBezTo>
                  <a:cubicBezTo>
                    <a:pt x="0" y="1411287"/>
                    <a:pt x="8467" y="1580092"/>
                    <a:pt x="16404" y="1676929"/>
                  </a:cubicBezTo>
                  <a:cubicBezTo>
                    <a:pt x="24342" y="1773767"/>
                    <a:pt x="38629" y="1800754"/>
                    <a:pt x="48154" y="1832504"/>
                  </a:cubicBezTo>
                  <a:cubicBezTo>
                    <a:pt x="57679" y="1864254"/>
                    <a:pt x="65087" y="1865842"/>
                    <a:pt x="73554" y="1867429"/>
                  </a:cubicBezTo>
                  <a:cubicBezTo>
                    <a:pt x="82021" y="1869016"/>
                    <a:pt x="98954" y="1842029"/>
                    <a:pt x="98954" y="184202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3"/>
            <p:cNvSpPr>
              <a:spLocks noChangeArrowheads="1"/>
            </p:cNvSpPr>
            <p:nvPr/>
          </p:nvSpPr>
          <p:spPr bwMode="auto">
            <a:xfrm>
              <a:off x="7086600" y="914400"/>
              <a:ext cx="101600" cy="1868488"/>
            </a:xfrm>
            <a:custGeom>
              <a:avLst/>
              <a:gdLst>
                <a:gd name="T0" fmla="*/ 100550 w 102129"/>
                <a:gd name="T1" fmla="*/ 76663 h 1869016"/>
                <a:gd name="T2" fmla="*/ 75544 w 102129"/>
                <a:gd name="T3" fmla="*/ 32252 h 1869016"/>
                <a:gd name="T4" fmla="*/ 41158 w 102129"/>
                <a:gd name="T5" fmla="*/ 270176 h 1869016"/>
                <a:gd name="T6" fmla="*/ 19277 w 102129"/>
                <a:gd name="T7" fmla="*/ 717470 h 1869016"/>
                <a:gd name="T8" fmla="*/ 520 w 102129"/>
                <a:gd name="T9" fmla="*/ 1250419 h 1869016"/>
                <a:gd name="T10" fmla="*/ 16150 w 102129"/>
                <a:gd name="T11" fmla="*/ 1675508 h 1869016"/>
                <a:gd name="T12" fmla="*/ 47410 w 102129"/>
                <a:gd name="T13" fmla="*/ 1830951 h 1869016"/>
                <a:gd name="T14" fmla="*/ 72417 w 102129"/>
                <a:gd name="T15" fmla="*/ 1865847 h 1869016"/>
                <a:gd name="T16" fmla="*/ 97424 w 102129"/>
                <a:gd name="T17" fmla="*/ 1840469 h 18690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129"/>
                <a:gd name="T28" fmla="*/ 0 h 1869016"/>
                <a:gd name="T29" fmla="*/ 102129 w 102129"/>
                <a:gd name="T30" fmla="*/ 1869016 h 18690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129" h="1869016">
                  <a:moveTo>
                    <a:pt x="102129" y="76729"/>
                  </a:moveTo>
                  <a:cubicBezTo>
                    <a:pt x="94456" y="38364"/>
                    <a:pt x="86783" y="0"/>
                    <a:pt x="76729" y="32279"/>
                  </a:cubicBezTo>
                  <a:cubicBezTo>
                    <a:pt x="66675" y="64558"/>
                    <a:pt x="51329" y="156104"/>
                    <a:pt x="41804" y="270404"/>
                  </a:cubicBezTo>
                  <a:cubicBezTo>
                    <a:pt x="32279" y="384704"/>
                    <a:pt x="26458" y="554567"/>
                    <a:pt x="19579" y="718079"/>
                  </a:cubicBezTo>
                  <a:cubicBezTo>
                    <a:pt x="12700" y="881591"/>
                    <a:pt x="1058" y="1091671"/>
                    <a:pt x="529" y="1251479"/>
                  </a:cubicBezTo>
                  <a:cubicBezTo>
                    <a:pt x="0" y="1411287"/>
                    <a:pt x="8467" y="1580092"/>
                    <a:pt x="16404" y="1676929"/>
                  </a:cubicBezTo>
                  <a:cubicBezTo>
                    <a:pt x="24342" y="1773767"/>
                    <a:pt x="38629" y="1800754"/>
                    <a:pt x="48154" y="1832504"/>
                  </a:cubicBezTo>
                  <a:cubicBezTo>
                    <a:pt x="57679" y="1864254"/>
                    <a:pt x="65087" y="1865842"/>
                    <a:pt x="73554" y="1867429"/>
                  </a:cubicBezTo>
                  <a:cubicBezTo>
                    <a:pt x="82021" y="1869016"/>
                    <a:pt x="98954" y="1842029"/>
                    <a:pt x="98954" y="184202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5"/>
            <p:cNvSpPr>
              <a:spLocks noChangeArrowheads="1"/>
            </p:cNvSpPr>
            <p:nvPr/>
          </p:nvSpPr>
          <p:spPr bwMode="auto">
            <a:xfrm>
              <a:off x="7391400" y="914400"/>
              <a:ext cx="101600" cy="1868488"/>
            </a:xfrm>
            <a:custGeom>
              <a:avLst/>
              <a:gdLst>
                <a:gd name="T0" fmla="*/ 100550 w 102129"/>
                <a:gd name="T1" fmla="*/ 76663 h 1869016"/>
                <a:gd name="T2" fmla="*/ 75544 w 102129"/>
                <a:gd name="T3" fmla="*/ 32252 h 1869016"/>
                <a:gd name="T4" fmla="*/ 41158 w 102129"/>
                <a:gd name="T5" fmla="*/ 270176 h 1869016"/>
                <a:gd name="T6" fmla="*/ 19277 w 102129"/>
                <a:gd name="T7" fmla="*/ 717470 h 1869016"/>
                <a:gd name="T8" fmla="*/ 520 w 102129"/>
                <a:gd name="T9" fmla="*/ 1250419 h 1869016"/>
                <a:gd name="T10" fmla="*/ 16150 w 102129"/>
                <a:gd name="T11" fmla="*/ 1675508 h 1869016"/>
                <a:gd name="T12" fmla="*/ 47410 w 102129"/>
                <a:gd name="T13" fmla="*/ 1830951 h 1869016"/>
                <a:gd name="T14" fmla="*/ 72417 w 102129"/>
                <a:gd name="T15" fmla="*/ 1865847 h 1869016"/>
                <a:gd name="T16" fmla="*/ 97424 w 102129"/>
                <a:gd name="T17" fmla="*/ 1840469 h 18690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129"/>
                <a:gd name="T28" fmla="*/ 0 h 1869016"/>
                <a:gd name="T29" fmla="*/ 102129 w 102129"/>
                <a:gd name="T30" fmla="*/ 1869016 h 18690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129" h="1869016">
                  <a:moveTo>
                    <a:pt x="102129" y="76729"/>
                  </a:moveTo>
                  <a:cubicBezTo>
                    <a:pt x="94456" y="38364"/>
                    <a:pt x="86783" y="0"/>
                    <a:pt x="76729" y="32279"/>
                  </a:cubicBezTo>
                  <a:cubicBezTo>
                    <a:pt x="66675" y="64558"/>
                    <a:pt x="51329" y="156104"/>
                    <a:pt x="41804" y="270404"/>
                  </a:cubicBezTo>
                  <a:cubicBezTo>
                    <a:pt x="32279" y="384704"/>
                    <a:pt x="26458" y="554567"/>
                    <a:pt x="19579" y="718079"/>
                  </a:cubicBezTo>
                  <a:cubicBezTo>
                    <a:pt x="12700" y="881591"/>
                    <a:pt x="1058" y="1091671"/>
                    <a:pt x="529" y="1251479"/>
                  </a:cubicBezTo>
                  <a:cubicBezTo>
                    <a:pt x="0" y="1411287"/>
                    <a:pt x="8467" y="1580092"/>
                    <a:pt x="16404" y="1676929"/>
                  </a:cubicBezTo>
                  <a:cubicBezTo>
                    <a:pt x="24342" y="1773767"/>
                    <a:pt x="38629" y="1800754"/>
                    <a:pt x="48154" y="1832504"/>
                  </a:cubicBezTo>
                  <a:cubicBezTo>
                    <a:pt x="57679" y="1864254"/>
                    <a:pt x="65087" y="1865842"/>
                    <a:pt x="73554" y="1867429"/>
                  </a:cubicBezTo>
                  <a:cubicBezTo>
                    <a:pt x="82021" y="1869016"/>
                    <a:pt x="98954" y="1842029"/>
                    <a:pt x="98954" y="184202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7"/>
            <p:cNvSpPr>
              <a:spLocks noChangeArrowheads="1"/>
            </p:cNvSpPr>
            <p:nvPr/>
          </p:nvSpPr>
          <p:spPr bwMode="auto">
            <a:xfrm>
              <a:off x="7696200" y="914400"/>
              <a:ext cx="101600" cy="1868488"/>
            </a:xfrm>
            <a:custGeom>
              <a:avLst/>
              <a:gdLst>
                <a:gd name="T0" fmla="*/ 100550 w 102129"/>
                <a:gd name="T1" fmla="*/ 76663 h 1869016"/>
                <a:gd name="T2" fmla="*/ 75544 w 102129"/>
                <a:gd name="T3" fmla="*/ 32252 h 1869016"/>
                <a:gd name="T4" fmla="*/ 41158 w 102129"/>
                <a:gd name="T5" fmla="*/ 270176 h 1869016"/>
                <a:gd name="T6" fmla="*/ 19277 w 102129"/>
                <a:gd name="T7" fmla="*/ 717470 h 1869016"/>
                <a:gd name="T8" fmla="*/ 520 w 102129"/>
                <a:gd name="T9" fmla="*/ 1250419 h 1869016"/>
                <a:gd name="T10" fmla="*/ 16150 w 102129"/>
                <a:gd name="T11" fmla="*/ 1675508 h 1869016"/>
                <a:gd name="T12" fmla="*/ 47410 w 102129"/>
                <a:gd name="T13" fmla="*/ 1830951 h 1869016"/>
                <a:gd name="T14" fmla="*/ 72417 w 102129"/>
                <a:gd name="T15" fmla="*/ 1865847 h 1869016"/>
                <a:gd name="T16" fmla="*/ 97424 w 102129"/>
                <a:gd name="T17" fmla="*/ 1840469 h 18690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129"/>
                <a:gd name="T28" fmla="*/ 0 h 1869016"/>
                <a:gd name="T29" fmla="*/ 102129 w 102129"/>
                <a:gd name="T30" fmla="*/ 1869016 h 18690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129" h="1869016">
                  <a:moveTo>
                    <a:pt x="102129" y="76729"/>
                  </a:moveTo>
                  <a:cubicBezTo>
                    <a:pt x="94456" y="38364"/>
                    <a:pt x="86783" y="0"/>
                    <a:pt x="76729" y="32279"/>
                  </a:cubicBezTo>
                  <a:cubicBezTo>
                    <a:pt x="66675" y="64558"/>
                    <a:pt x="51329" y="156104"/>
                    <a:pt x="41804" y="270404"/>
                  </a:cubicBezTo>
                  <a:cubicBezTo>
                    <a:pt x="32279" y="384704"/>
                    <a:pt x="26458" y="554567"/>
                    <a:pt x="19579" y="718079"/>
                  </a:cubicBezTo>
                  <a:cubicBezTo>
                    <a:pt x="12700" y="881591"/>
                    <a:pt x="1058" y="1091671"/>
                    <a:pt x="529" y="1251479"/>
                  </a:cubicBezTo>
                  <a:cubicBezTo>
                    <a:pt x="0" y="1411287"/>
                    <a:pt x="8467" y="1580092"/>
                    <a:pt x="16404" y="1676929"/>
                  </a:cubicBezTo>
                  <a:cubicBezTo>
                    <a:pt x="24342" y="1773767"/>
                    <a:pt x="38629" y="1800754"/>
                    <a:pt x="48154" y="1832504"/>
                  </a:cubicBezTo>
                  <a:cubicBezTo>
                    <a:pt x="57679" y="1864254"/>
                    <a:pt x="65087" y="1865842"/>
                    <a:pt x="73554" y="1867429"/>
                  </a:cubicBezTo>
                  <a:cubicBezTo>
                    <a:pt x="82021" y="1869016"/>
                    <a:pt x="98954" y="1842029"/>
                    <a:pt x="98954" y="184202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9"/>
            <p:cNvSpPr>
              <a:spLocks noChangeArrowheads="1"/>
            </p:cNvSpPr>
            <p:nvPr/>
          </p:nvSpPr>
          <p:spPr bwMode="auto">
            <a:xfrm>
              <a:off x="8001000" y="914400"/>
              <a:ext cx="101600" cy="1868488"/>
            </a:xfrm>
            <a:custGeom>
              <a:avLst/>
              <a:gdLst>
                <a:gd name="T0" fmla="*/ 100550 w 102129"/>
                <a:gd name="T1" fmla="*/ 76663 h 1869016"/>
                <a:gd name="T2" fmla="*/ 75544 w 102129"/>
                <a:gd name="T3" fmla="*/ 32252 h 1869016"/>
                <a:gd name="T4" fmla="*/ 41158 w 102129"/>
                <a:gd name="T5" fmla="*/ 270176 h 1869016"/>
                <a:gd name="T6" fmla="*/ 19277 w 102129"/>
                <a:gd name="T7" fmla="*/ 717470 h 1869016"/>
                <a:gd name="T8" fmla="*/ 520 w 102129"/>
                <a:gd name="T9" fmla="*/ 1250419 h 1869016"/>
                <a:gd name="T10" fmla="*/ 16150 w 102129"/>
                <a:gd name="T11" fmla="*/ 1675508 h 1869016"/>
                <a:gd name="T12" fmla="*/ 47410 w 102129"/>
                <a:gd name="T13" fmla="*/ 1830951 h 1869016"/>
                <a:gd name="T14" fmla="*/ 72417 w 102129"/>
                <a:gd name="T15" fmla="*/ 1865847 h 1869016"/>
                <a:gd name="T16" fmla="*/ 97424 w 102129"/>
                <a:gd name="T17" fmla="*/ 1840469 h 18690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129"/>
                <a:gd name="T28" fmla="*/ 0 h 1869016"/>
                <a:gd name="T29" fmla="*/ 102129 w 102129"/>
                <a:gd name="T30" fmla="*/ 1869016 h 18690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129" h="1869016">
                  <a:moveTo>
                    <a:pt x="102129" y="76729"/>
                  </a:moveTo>
                  <a:cubicBezTo>
                    <a:pt x="94456" y="38364"/>
                    <a:pt x="86783" y="0"/>
                    <a:pt x="76729" y="32279"/>
                  </a:cubicBezTo>
                  <a:cubicBezTo>
                    <a:pt x="66675" y="64558"/>
                    <a:pt x="51329" y="156104"/>
                    <a:pt x="41804" y="270404"/>
                  </a:cubicBezTo>
                  <a:cubicBezTo>
                    <a:pt x="32279" y="384704"/>
                    <a:pt x="26458" y="554567"/>
                    <a:pt x="19579" y="718079"/>
                  </a:cubicBezTo>
                  <a:cubicBezTo>
                    <a:pt x="12700" y="881591"/>
                    <a:pt x="1058" y="1091671"/>
                    <a:pt x="529" y="1251479"/>
                  </a:cubicBezTo>
                  <a:cubicBezTo>
                    <a:pt x="0" y="1411287"/>
                    <a:pt x="8467" y="1580092"/>
                    <a:pt x="16404" y="1676929"/>
                  </a:cubicBezTo>
                  <a:cubicBezTo>
                    <a:pt x="24342" y="1773767"/>
                    <a:pt x="38629" y="1800754"/>
                    <a:pt x="48154" y="1832504"/>
                  </a:cubicBezTo>
                  <a:cubicBezTo>
                    <a:pt x="57679" y="1864254"/>
                    <a:pt x="65087" y="1865842"/>
                    <a:pt x="73554" y="1867429"/>
                  </a:cubicBezTo>
                  <a:cubicBezTo>
                    <a:pt x="82021" y="1869016"/>
                    <a:pt x="98954" y="1842029"/>
                    <a:pt x="98954" y="184202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2" name="Straight Connector 106"/>
            <p:cNvCxnSpPr>
              <a:cxnSpLocks noChangeShapeType="1"/>
            </p:cNvCxnSpPr>
            <p:nvPr/>
          </p:nvCxnSpPr>
          <p:spPr bwMode="auto">
            <a:xfrm rot="5400000">
              <a:off x="8077201" y="2971800"/>
              <a:ext cx="455612" cy="1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Freeform 107"/>
            <p:cNvSpPr>
              <a:spLocks noChangeArrowheads="1"/>
            </p:cNvSpPr>
            <p:nvPr/>
          </p:nvSpPr>
          <p:spPr bwMode="auto">
            <a:xfrm>
              <a:off x="4953000" y="901700"/>
              <a:ext cx="119063" cy="2527300"/>
            </a:xfrm>
            <a:custGeom>
              <a:avLst/>
              <a:gdLst>
                <a:gd name="T0" fmla="*/ 108128 w 122766"/>
                <a:gd name="T1" fmla="*/ 136466 h 2179462"/>
                <a:gd name="T2" fmla="*/ 74571 w 122766"/>
                <a:gd name="T3" fmla="*/ 52290 h 2179462"/>
                <a:gd name="T4" fmla="*/ 41013 w 122766"/>
                <a:gd name="T5" fmla="*/ 450210 h 2179462"/>
                <a:gd name="T6" fmla="*/ 18642 w 122766"/>
                <a:gd name="T7" fmla="*/ 1207788 h 2179462"/>
                <a:gd name="T8" fmla="*/ 3728 w 122766"/>
                <a:gd name="T9" fmla="*/ 1858233 h 2179462"/>
                <a:gd name="T10" fmla="*/ 3728 w 122766"/>
                <a:gd name="T11" fmla="*/ 2623460 h 2179462"/>
                <a:gd name="T12" fmla="*/ 3728 w 122766"/>
                <a:gd name="T13" fmla="*/ 3235643 h 2179462"/>
                <a:gd name="T14" fmla="*/ 0 w 122766"/>
                <a:gd name="T15" fmla="*/ 3939655 h 2179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766"/>
                <a:gd name="T25" fmla="*/ 0 h 2179462"/>
                <a:gd name="T26" fmla="*/ 122766 w 122766"/>
                <a:gd name="T27" fmla="*/ 2179462 h 21794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766" h="2179462">
                  <a:moveTo>
                    <a:pt x="122766" y="75495"/>
                  </a:moveTo>
                  <a:cubicBezTo>
                    <a:pt x="110066" y="37747"/>
                    <a:pt x="97366" y="0"/>
                    <a:pt x="84666" y="28928"/>
                  </a:cubicBezTo>
                  <a:cubicBezTo>
                    <a:pt x="71966" y="57856"/>
                    <a:pt x="57149" y="142523"/>
                    <a:pt x="46566" y="249062"/>
                  </a:cubicBezTo>
                  <a:cubicBezTo>
                    <a:pt x="35983" y="355601"/>
                    <a:pt x="28222" y="538340"/>
                    <a:pt x="21166" y="668162"/>
                  </a:cubicBezTo>
                  <a:cubicBezTo>
                    <a:pt x="14111" y="797984"/>
                    <a:pt x="7055" y="897467"/>
                    <a:pt x="4233" y="1027995"/>
                  </a:cubicBezTo>
                  <a:cubicBezTo>
                    <a:pt x="1411" y="1158523"/>
                    <a:pt x="4233" y="1451328"/>
                    <a:pt x="4233" y="1451328"/>
                  </a:cubicBezTo>
                  <a:cubicBezTo>
                    <a:pt x="4233" y="1578328"/>
                    <a:pt x="4939" y="1668639"/>
                    <a:pt x="4233" y="1789995"/>
                  </a:cubicBezTo>
                  <a:cubicBezTo>
                    <a:pt x="3528" y="1911351"/>
                    <a:pt x="0" y="2179462"/>
                    <a:pt x="0" y="217946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4" name="Straight Connector 120"/>
            <p:cNvCxnSpPr>
              <a:cxnSpLocks noChangeShapeType="1"/>
              <a:stCxn id="73" idx="6"/>
            </p:cNvCxnSpPr>
            <p:nvPr/>
          </p:nvCxnSpPr>
          <p:spPr bwMode="auto">
            <a:xfrm flipH="1">
              <a:off x="4800600" y="2978150"/>
              <a:ext cx="157163" cy="2984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122"/>
            <p:cNvCxnSpPr>
              <a:cxnSpLocks noChangeShapeType="1"/>
              <a:stCxn id="73" idx="6"/>
            </p:cNvCxnSpPr>
            <p:nvPr/>
          </p:nvCxnSpPr>
          <p:spPr bwMode="auto">
            <a:xfrm>
              <a:off x="4957763" y="2978150"/>
              <a:ext cx="147637" cy="2984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7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1042258"/>
                </p:ext>
              </p:extLst>
            </p:nvPr>
          </p:nvGraphicFramePr>
          <p:xfrm>
            <a:off x="4591050" y="3132137"/>
            <a:ext cx="169862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461" name="Equation" r:id="rId4" imgW="88900" imgH="165100" progId="Equation.DSMT4">
                    <p:embed/>
                  </p:oleObj>
                </mc:Choice>
                <mc:Fallback>
                  <p:oleObj name="Equation" r:id="rId4" imgW="889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1050" y="3132137"/>
                          <a:ext cx="169862" cy="312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Straight Arrow Connector 175"/>
            <p:cNvCxnSpPr>
              <a:cxnSpLocks noChangeShapeType="1"/>
            </p:cNvCxnSpPr>
            <p:nvPr/>
          </p:nvCxnSpPr>
          <p:spPr bwMode="auto">
            <a:xfrm rot="10800000">
              <a:off x="4191000" y="2125663"/>
              <a:ext cx="4572000" cy="79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Straight Arrow Connector 177"/>
            <p:cNvCxnSpPr>
              <a:cxnSpLocks noChangeShapeType="1"/>
            </p:cNvCxnSpPr>
            <p:nvPr/>
          </p:nvCxnSpPr>
          <p:spPr bwMode="auto">
            <a:xfrm rot="10800000">
              <a:off x="4191000" y="1592263"/>
              <a:ext cx="4572000" cy="79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579799"/>
              </p:ext>
            </p:extLst>
          </p:nvPr>
        </p:nvGraphicFramePr>
        <p:xfrm>
          <a:off x="659703" y="1896269"/>
          <a:ext cx="2090737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462" name="Equation" r:id="rId6" imgW="1244600" imgH="1117600" progId="Equation.DSMT4">
                  <p:embed/>
                </p:oleObj>
              </mc:Choice>
              <mc:Fallback>
                <p:oleObj name="Equation" r:id="rId6" imgW="12446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9703" y="1896269"/>
                        <a:ext cx="2090737" cy="187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54001"/>
              </p:ext>
            </p:extLst>
          </p:nvPr>
        </p:nvGraphicFramePr>
        <p:xfrm>
          <a:off x="3059113" y="3368675"/>
          <a:ext cx="2797175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463" name="Equation" r:id="rId8" imgW="1663700" imgH="1790700" progId="Equation.DSMT4">
                  <p:embed/>
                </p:oleObj>
              </mc:Choice>
              <mc:Fallback>
                <p:oleObj name="Equation" r:id="rId8" imgW="1663700" imgH="179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59113" y="3368675"/>
                        <a:ext cx="2797175" cy="300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98019"/>
              </p:ext>
            </p:extLst>
          </p:nvPr>
        </p:nvGraphicFramePr>
        <p:xfrm>
          <a:off x="6564315" y="4635500"/>
          <a:ext cx="1814512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464" name="Equation" r:id="rId10" imgW="1079500" imgH="1104900" progId="Equation.DSMT4">
                  <p:embed/>
                </p:oleObj>
              </mc:Choice>
              <mc:Fallback>
                <p:oleObj name="Equation" r:id="rId10" imgW="10795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64315" y="4635500"/>
                        <a:ext cx="1814512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580856"/>
              </p:ext>
            </p:extLst>
          </p:nvPr>
        </p:nvGraphicFramePr>
        <p:xfrm>
          <a:off x="7302501" y="3970338"/>
          <a:ext cx="5762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465" name="Equation" r:id="rId12" imgW="342900" imgH="203200" progId="Equation.DSMT4">
                  <p:embed/>
                </p:oleObj>
              </mc:Choice>
              <mc:Fallback>
                <p:oleObj name="Equation" r:id="rId12" imgW="342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02501" y="3970338"/>
                        <a:ext cx="576262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flipV="1">
            <a:off x="7594600" y="5413375"/>
            <a:ext cx="163513" cy="323851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594600" y="5784850"/>
            <a:ext cx="163513" cy="323851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20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7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74.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00" y="1197702"/>
            <a:ext cx="4914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An attempted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drop </a:t>
            </a:r>
            <a:r>
              <a:rPr lang="en-US" sz="2000" dirty="0" smtClean="0">
                <a:latin typeface="Times New Roman"/>
                <a:cs typeface="Times New Roman"/>
              </a:rPr>
              <a:t>in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battery-current </a:t>
            </a:r>
            <a:r>
              <a:rPr lang="en-US" sz="2000" dirty="0" smtClean="0">
                <a:latin typeface="Times New Roman"/>
                <a:cs typeface="Times New Roman"/>
              </a:rPr>
              <a:t>will instigate an attempted drop in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down the axis of the coil</a:t>
            </a:r>
            <a:r>
              <a:rPr lang="en-US" sz="2000" dirty="0" smtClean="0">
                <a:latin typeface="Times New Roman"/>
                <a:cs typeface="Times New Roman"/>
              </a:rPr>
              <a:t>.  That will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induce an EMF </a:t>
            </a:r>
            <a:r>
              <a:rPr lang="en-US" sz="2000" dirty="0" smtClean="0">
                <a:latin typeface="Times New Roman"/>
                <a:cs typeface="Times New Roman"/>
              </a:rPr>
              <a:t>that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fights the change</a:t>
            </a:r>
            <a:r>
              <a:rPr lang="en-US" sz="2000" dirty="0" smtClean="0">
                <a:latin typeface="Times New Roman"/>
                <a:cs typeface="Times New Roman"/>
              </a:rPr>
              <a:t>, which in this case means it will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force current to flow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even longer than it normally would</a:t>
            </a:r>
            <a:r>
              <a:rPr lang="en-US" sz="2000" dirty="0" smtClean="0">
                <a:latin typeface="Times New Roman"/>
                <a:cs typeface="Times New Roman"/>
              </a:rPr>
              <a:t>.  Due to the symmetry of the situation, it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will take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one time constant </a:t>
            </a:r>
            <a:r>
              <a:rPr lang="en-US" sz="2000" dirty="0" smtClean="0">
                <a:latin typeface="Times New Roman"/>
                <a:cs typeface="Times New Roman"/>
              </a:rPr>
              <a:t>for the current to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drop 63% </a:t>
            </a:r>
            <a:r>
              <a:rPr lang="en-US" sz="2000" dirty="0" smtClean="0">
                <a:latin typeface="Times New Roman"/>
                <a:cs typeface="Times New Roman"/>
              </a:rPr>
              <a:t>of its maximum.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548463" y="4126636"/>
            <a:ext cx="0" cy="22860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3423789" y="6302705"/>
            <a:ext cx="5652267" cy="2705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094403"/>
              </p:ext>
            </p:extLst>
          </p:nvPr>
        </p:nvGraphicFramePr>
        <p:xfrm>
          <a:off x="3206754" y="4576763"/>
          <a:ext cx="33178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65" name="Equation" r:id="rId4" imgW="241300" imgH="203200" progId="Equation.DSMT4">
                  <p:embed/>
                </p:oleObj>
              </mc:Choice>
              <mc:Fallback>
                <p:oleObj name="Equation" r:id="rId4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6754" y="4576763"/>
                        <a:ext cx="331788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821255"/>
              </p:ext>
            </p:extLst>
          </p:nvPr>
        </p:nvGraphicFramePr>
        <p:xfrm>
          <a:off x="2997735" y="5202238"/>
          <a:ext cx="5603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66" name="Equation" r:id="rId6" imgW="431800" imgH="203200" progId="Equation.DSMT4">
                  <p:embed/>
                </p:oleObj>
              </mc:Choice>
              <mc:Fallback>
                <p:oleObj name="Equation" r:id="rId6" imgW="431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7735" y="5202238"/>
                        <a:ext cx="560387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022508"/>
              </p:ext>
            </p:extLst>
          </p:nvPr>
        </p:nvGraphicFramePr>
        <p:xfrm>
          <a:off x="3001968" y="4856163"/>
          <a:ext cx="5603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67" name="Equation" r:id="rId8" imgW="431800" imgH="203200" progId="Equation.DSMT4">
                  <p:embed/>
                </p:oleObj>
              </mc:Choice>
              <mc:Fallback>
                <p:oleObj name="Equation" r:id="rId8" imgW="431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1968" y="4856163"/>
                        <a:ext cx="560387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57144"/>
              </p:ext>
            </p:extLst>
          </p:nvPr>
        </p:nvGraphicFramePr>
        <p:xfrm>
          <a:off x="3969888" y="6395174"/>
          <a:ext cx="147638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68" name="Equation" r:id="rId10" imgW="114300" imgH="139700" progId="Equation.DSMT4">
                  <p:embed/>
                </p:oleObj>
              </mc:Choice>
              <mc:Fallback>
                <p:oleObj name="Equation" r:id="rId10" imgW="1143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69888" y="6395174"/>
                        <a:ext cx="147638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34279"/>
              </p:ext>
            </p:extLst>
          </p:nvPr>
        </p:nvGraphicFramePr>
        <p:xfrm>
          <a:off x="4437770" y="6378242"/>
          <a:ext cx="261937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69" name="Equation" r:id="rId12" imgW="203200" imgH="165100" progId="Equation.DSMT4">
                  <p:embed/>
                </p:oleObj>
              </mc:Choice>
              <mc:Fallback>
                <p:oleObj name="Equation" r:id="rId12" imgW="203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37770" y="6378242"/>
                        <a:ext cx="261937" cy="21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4881936" y="3941970"/>
            <a:ext cx="264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  <a:cs typeface="Apple Chancery"/>
              </a:rPr>
              <a:t>graph of current function: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7416869" y="2120900"/>
            <a:ext cx="0" cy="5207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39119" y="2120900"/>
            <a:ext cx="0" cy="5207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753737" y="2269749"/>
            <a:ext cx="0" cy="23850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30220" y="2272924"/>
            <a:ext cx="0" cy="23850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105321" y="2386234"/>
            <a:ext cx="30734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705600" y="2114550"/>
            <a:ext cx="398782" cy="269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366273" y="793973"/>
            <a:ext cx="0" cy="159680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623618" y="1738861"/>
            <a:ext cx="1" cy="651914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753737" y="2386234"/>
            <a:ext cx="869882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585520" y="813755"/>
            <a:ext cx="1" cy="42039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Freeform 24"/>
          <p:cNvSpPr>
            <a:spLocks noChangeArrowheads="1"/>
          </p:cNvSpPr>
          <p:nvPr/>
        </p:nvSpPr>
        <p:spPr bwMode="auto">
          <a:xfrm>
            <a:off x="8432800" y="1234145"/>
            <a:ext cx="317821" cy="514796"/>
          </a:xfrm>
          <a:custGeom>
            <a:avLst/>
            <a:gdLst>
              <a:gd name="T0" fmla="*/ 215900 w 381000"/>
              <a:gd name="T1" fmla="*/ 0 h 876300"/>
              <a:gd name="T2" fmla="*/ 0 w 381000"/>
              <a:gd name="T3" fmla="*/ 165100 h 876300"/>
              <a:gd name="T4" fmla="*/ 381000 w 381000"/>
              <a:gd name="T5" fmla="*/ 368300 h 876300"/>
              <a:gd name="T6" fmla="*/ 12700 w 381000"/>
              <a:gd name="T7" fmla="*/ 546100 h 876300"/>
              <a:gd name="T8" fmla="*/ 368300 w 381000"/>
              <a:gd name="T9" fmla="*/ 736600 h 876300"/>
              <a:gd name="T10" fmla="*/ 203200 w 381000"/>
              <a:gd name="T11" fmla="*/ 876300 h 8763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1000"/>
              <a:gd name="T19" fmla="*/ 0 h 876300"/>
              <a:gd name="T20" fmla="*/ 381000 w 381000"/>
              <a:gd name="T21" fmla="*/ 876300 h 8763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00" h="876300">
                <a:moveTo>
                  <a:pt x="215900" y="0"/>
                </a:moveTo>
                <a:lnTo>
                  <a:pt x="0" y="165100"/>
                </a:lnTo>
                <a:lnTo>
                  <a:pt x="381000" y="368300"/>
                </a:lnTo>
                <a:lnTo>
                  <a:pt x="12700" y="546100"/>
                </a:lnTo>
                <a:lnTo>
                  <a:pt x="368300" y="736600"/>
                </a:lnTo>
                <a:lnTo>
                  <a:pt x="203200" y="87630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Arc 209"/>
          <p:cNvSpPr>
            <a:spLocks noChangeAspect="1"/>
          </p:cNvSpPr>
          <p:nvPr/>
        </p:nvSpPr>
        <p:spPr bwMode="auto">
          <a:xfrm rot="10800000" flipV="1">
            <a:off x="7649276" y="520540"/>
            <a:ext cx="110962" cy="288459"/>
          </a:xfrm>
          <a:custGeom>
            <a:avLst/>
            <a:gdLst>
              <a:gd name="T0" fmla="*/ 0 w 43180"/>
              <a:gd name="T1" fmla="*/ 0 h 21600"/>
              <a:gd name="T2" fmla="*/ 0 w 43180"/>
              <a:gd name="T3" fmla="*/ 0 h 21600"/>
              <a:gd name="T4" fmla="*/ 0 w 43180"/>
              <a:gd name="T5" fmla="*/ 0 h 21600"/>
              <a:gd name="T6" fmla="*/ 0 60000 65536"/>
              <a:gd name="T7" fmla="*/ 0 60000 65536"/>
              <a:gd name="T8" fmla="*/ 0 60000 65536"/>
              <a:gd name="T9" fmla="*/ 0 w 43180"/>
              <a:gd name="T10" fmla="*/ 0 h 21600"/>
              <a:gd name="T11" fmla="*/ 43180 w 431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0" h="21600" fill="none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</a:path>
              <a:path w="43180" h="21600" stroke="0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  <a:lnTo>
                  <a:pt x="2158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rc 210"/>
          <p:cNvSpPr>
            <a:spLocks noChangeAspect="1"/>
          </p:cNvSpPr>
          <p:nvPr/>
        </p:nvSpPr>
        <p:spPr bwMode="auto">
          <a:xfrm rot="10800000" flipV="1">
            <a:off x="7427351" y="520540"/>
            <a:ext cx="110962" cy="288459"/>
          </a:xfrm>
          <a:custGeom>
            <a:avLst/>
            <a:gdLst>
              <a:gd name="T0" fmla="*/ 0 w 43180"/>
              <a:gd name="T1" fmla="*/ 0 h 21600"/>
              <a:gd name="T2" fmla="*/ 0 w 43180"/>
              <a:gd name="T3" fmla="*/ 0 h 21600"/>
              <a:gd name="T4" fmla="*/ 0 w 43180"/>
              <a:gd name="T5" fmla="*/ 0 h 21600"/>
              <a:gd name="T6" fmla="*/ 0 60000 65536"/>
              <a:gd name="T7" fmla="*/ 0 60000 65536"/>
              <a:gd name="T8" fmla="*/ 0 60000 65536"/>
              <a:gd name="T9" fmla="*/ 0 w 43180"/>
              <a:gd name="T10" fmla="*/ 0 h 21600"/>
              <a:gd name="T11" fmla="*/ 43180 w 431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0" h="21600" fill="none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</a:path>
              <a:path w="43180" h="21600" stroke="0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  <a:lnTo>
                  <a:pt x="2158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rc 211"/>
          <p:cNvSpPr>
            <a:spLocks noChangeAspect="1"/>
          </p:cNvSpPr>
          <p:nvPr/>
        </p:nvSpPr>
        <p:spPr bwMode="auto">
          <a:xfrm rot="10800000" flipV="1">
            <a:off x="7203114" y="517535"/>
            <a:ext cx="115586" cy="288459"/>
          </a:xfrm>
          <a:custGeom>
            <a:avLst/>
            <a:gdLst>
              <a:gd name="T0" fmla="*/ 0 w 43180"/>
              <a:gd name="T1" fmla="*/ 0 h 21600"/>
              <a:gd name="T2" fmla="*/ 0 w 43180"/>
              <a:gd name="T3" fmla="*/ 0 h 21600"/>
              <a:gd name="T4" fmla="*/ 0 w 43180"/>
              <a:gd name="T5" fmla="*/ 0 h 21600"/>
              <a:gd name="T6" fmla="*/ 0 60000 65536"/>
              <a:gd name="T7" fmla="*/ 0 60000 65536"/>
              <a:gd name="T8" fmla="*/ 0 60000 65536"/>
              <a:gd name="T9" fmla="*/ 0 w 43180"/>
              <a:gd name="T10" fmla="*/ 0 h 21600"/>
              <a:gd name="T11" fmla="*/ 43180 w 431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0" h="21600" fill="none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</a:path>
              <a:path w="43180" h="21600" stroke="0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  <a:lnTo>
                  <a:pt x="2158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Arc 212"/>
          <p:cNvSpPr>
            <a:spLocks noChangeAspect="1"/>
          </p:cNvSpPr>
          <p:nvPr/>
        </p:nvSpPr>
        <p:spPr bwMode="auto">
          <a:xfrm rot="10800000" flipV="1">
            <a:off x="7871200" y="520540"/>
            <a:ext cx="110962" cy="288459"/>
          </a:xfrm>
          <a:custGeom>
            <a:avLst/>
            <a:gdLst>
              <a:gd name="T0" fmla="*/ 0 w 43180"/>
              <a:gd name="T1" fmla="*/ 0 h 21600"/>
              <a:gd name="T2" fmla="*/ 0 w 43180"/>
              <a:gd name="T3" fmla="*/ 0 h 21600"/>
              <a:gd name="T4" fmla="*/ 0 w 43180"/>
              <a:gd name="T5" fmla="*/ 0 h 21600"/>
              <a:gd name="T6" fmla="*/ 0 60000 65536"/>
              <a:gd name="T7" fmla="*/ 0 60000 65536"/>
              <a:gd name="T8" fmla="*/ 0 60000 65536"/>
              <a:gd name="T9" fmla="*/ 0 w 43180"/>
              <a:gd name="T10" fmla="*/ 0 h 21600"/>
              <a:gd name="T11" fmla="*/ 43180 w 431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0" h="21600" fill="none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</a:path>
              <a:path w="43180" h="21600" stroke="0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  <a:lnTo>
                  <a:pt x="2158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213"/>
          <p:cNvSpPr>
            <a:spLocks noChangeAspect="1" noChangeShapeType="1"/>
          </p:cNvSpPr>
          <p:nvPr/>
        </p:nvSpPr>
        <p:spPr bwMode="auto">
          <a:xfrm rot="10800000" flipH="1">
            <a:off x="8201776" y="805993"/>
            <a:ext cx="38374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214"/>
          <p:cNvSpPr>
            <a:spLocks noChangeAspect="1" noChangeShapeType="1"/>
          </p:cNvSpPr>
          <p:nvPr/>
        </p:nvSpPr>
        <p:spPr bwMode="auto">
          <a:xfrm rot="10800000" flipH="1">
            <a:off x="6366273" y="805993"/>
            <a:ext cx="392992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Arc 215"/>
          <p:cNvSpPr>
            <a:spLocks noChangeAspect="1"/>
          </p:cNvSpPr>
          <p:nvPr/>
        </p:nvSpPr>
        <p:spPr bwMode="auto">
          <a:xfrm rot="10800000">
            <a:off x="7649276" y="796979"/>
            <a:ext cx="332887" cy="300478"/>
          </a:xfrm>
          <a:custGeom>
            <a:avLst/>
            <a:gdLst>
              <a:gd name="T0" fmla="*/ 0 w 43200"/>
              <a:gd name="T1" fmla="*/ 0 h 22481"/>
              <a:gd name="T2" fmla="*/ 0 w 43200"/>
              <a:gd name="T3" fmla="*/ 0 h 22481"/>
              <a:gd name="T4" fmla="*/ 0 w 43200"/>
              <a:gd name="T5" fmla="*/ 0 h 22481"/>
              <a:gd name="T6" fmla="*/ 0 60000 65536"/>
              <a:gd name="T7" fmla="*/ 0 60000 65536"/>
              <a:gd name="T8" fmla="*/ 0 60000 65536"/>
              <a:gd name="T9" fmla="*/ 0 w 43200"/>
              <a:gd name="T10" fmla="*/ 0 h 22481"/>
              <a:gd name="T11" fmla="*/ 43200 w 43200"/>
              <a:gd name="T12" fmla="*/ 22481 h 22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81" fill="none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481" stroke="0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Arc 216"/>
          <p:cNvSpPr>
            <a:spLocks noChangeAspect="1"/>
          </p:cNvSpPr>
          <p:nvPr/>
        </p:nvSpPr>
        <p:spPr bwMode="auto">
          <a:xfrm rot="10800000">
            <a:off x="7427351" y="796979"/>
            <a:ext cx="332887" cy="300478"/>
          </a:xfrm>
          <a:custGeom>
            <a:avLst/>
            <a:gdLst>
              <a:gd name="T0" fmla="*/ 0 w 43200"/>
              <a:gd name="T1" fmla="*/ 0 h 22481"/>
              <a:gd name="T2" fmla="*/ 0 w 43200"/>
              <a:gd name="T3" fmla="*/ 0 h 22481"/>
              <a:gd name="T4" fmla="*/ 0 w 43200"/>
              <a:gd name="T5" fmla="*/ 0 h 22481"/>
              <a:gd name="T6" fmla="*/ 0 60000 65536"/>
              <a:gd name="T7" fmla="*/ 0 60000 65536"/>
              <a:gd name="T8" fmla="*/ 0 60000 65536"/>
              <a:gd name="T9" fmla="*/ 0 w 43200"/>
              <a:gd name="T10" fmla="*/ 0 h 22481"/>
              <a:gd name="T11" fmla="*/ 43200 w 43200"/>
              <a:gd name="T12" fmla="*/ 22481 h 22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81" fill="none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481" stroke="0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Arc 217"/>
          <p:cNvSpPr>
            <a:spLocks noChangeAspect="1"/>
          </p:cNvSpPr>
          <p:nvPr/>
        </p:nvSpPr>
        <p:spPr bwMode="auto">
          <a:xfrm rot="10800000" flipV="1">
            <a:off x="6983501" y="520540"/>
            <a:ext cx="110962" cy="288459"/>
          </a:xfrm>
          <a:custGeom>
            <a:avLst/>
            <a:gdLst>
              <a:gd name="T0" fmla="*/ 0 w 43180"/>
              <a:gd name="T1" fmla="*/ 0 h 21600"/>
              <a:gd name="T2" fmla="*/ 0 w 43180"/>
              <a:gd name="T3" fmla="*/ 0 h 21600"/>
              <a:gd name="T4" fmla="*/ 0 w 43180"/>
              <a:gd name="T5" fmla="*/ 0 h 21600"/>
              <a:gd name="T6" fmla="*/ 0 60000 65536"/>
              <a:gd name="T7" fmla="*/ 0 60000 65536"/>
              <a:gd name="T8" fmla="*/ 0 60000 65536"/>
              <a:gd name="T9" fmla="*/ 0 w 43180"/>
              <a:gd name="T10" fmla="*/ 0 h 21600"/>
              <a:gd name="T11" fmla="*/ 43180 w 431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0" h="21600" fill="none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</a:path>
              <a:path w="43180" h="21600" stroke="0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  <a:lnTo>
                  <a:pt x="2158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Arc 218"/>
          <p:cNvSpPr>
            <a:spLocks noChangeAspect="1"/>
          </p:cNvSpPr>
          <p:nvPr/>
        </p:nvSpPr>
        <p:spPr bwMode="auto">
          <a:xfrm rot="10800000">
            <a:off x="7205426" y="796979"/>
            <a:ext cx="332887" cy="300478"/>
          </a:xfrm>
          <a:custGeom>
            <a:avLst/>
            <a:gdLst>
              <a:gd name="T0" fmla="*/ 0 w 43200"/>
              <a:gd name="T1" fmla="*/ 0 h 22481"/>
              <a:gd name="T2" fmla="*/ 0 w 43200"/>
              <a:gd name="T3" fmla="*/ 0 h 22481"/>
              <a:gd name="T4" fmla="*/ 0 w 43200"/>
              <a:gd name="T5" fmla="*/ 0 h 22481"/>
              <a:gd name="T6" fmla="*/ 0 60000 65536"/>
              <a:gd name="T7" fmla="*/ 0 60000 65536"/>
              <a:gd name="T8" fmla="*/ 0 60000 65536"/>
              <a:gd name="T9" fmla="*/ 0 w 43200"/>
              <a:gd name="T10" fmla="*/ 0 h 22481"/>
              <a:gd name="T11" fmla="*/ 43200 w 43200"/>
              <a:gd name="T12" fmla="*/ 22481 h 22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81" fill="none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481" stroke="0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Arc 219"/>
          <p:cNvSpPr>
            <a:spLocks noChangeAspect="1"/>
          </p:cNvSpPr>
          <p:nvPr/>
        </p:nvSpPr>
        <p:spPr bwMode="auto">
          <a:xfrm rot="10800000">
            <a:off x="6983501" y="796979"/>
            <a:ext cx="332887" cy="300478"/>
          </a:xfrm>
          <a:custGeom>
            <a:avLst/>
            <a:gdLst>
              <a:gd name="T0" fmla="*/ 0 w 43200"/>
              <a:gd name="T1" fmla="*/ 0 h 22481"/>
              <a:gd name="T2" fmla="*/ 0 w 43200"/>
              <a:gd name="T3" fmla="*/ 0 h 22481"/>
              <a:gd name="T4" fmla="*/ 0 w 43200"/>
              <a:gd name="T5" fmla="*/ 0 h 22481"/>
              <a:gd name="T6" fmla="*/ 0 60000 65536"/>
              <a:gd name="T7" fmla="*/ 0 60000 65536"/>
              <a:gd name="T8" fmla="*/ 0 60000 65536"/>
              <a:gd name="T9" fmla="*/ 0 w 43200"/>
              <a:gd name="T10" fmla="*/ 0 h 22481"/>
              <a:gd name="T11" fmla="*/ 43200 w 43200"/>
              <a:gd name="T12" fmla="*/ 22481 h 22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81" fill="none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481" stroke="0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Arc 220"/>
          <p:cNvSpPr>
            <a:spLocks noChangeAspect="1"/>
          </p:cNvSpPr>
          <p:nvPr/>
        </p:nvSpPr>
        <p:spPr bwMode="auto">
          <a:xfrm rot="10800000">
            <a:off x="7864265" y="793974"/>
            <a:ext cx="337511" cy="300478"/>
          </a:xfrm>
          <a:custGeom>
            <a:avLst/>
            <a:gdLst>
              <a:gd name="T0" fmla="*/ 0 w 43200"/>
              <a:gd name="T1" fmla="*/ 0 h 22481"/>
              <a:gd name="T2" fmla="*/ 0 w 43200"/>
              <a:gd name="T3" fmla="*/ 0 h 22481"/>
              <a:gd name="T4" fmla="*/ 0 w 43200"/>
              <a:gd name="T5" fmla="*/ 0 h 22481"/>
              <a:gd name="T6" fmla="*/ 0 60000 65536"/>
              <a:gd name="T7" fmla="*/ 0 60000 65536"/>
              <a:gd name="T8" fmla="*/ 0 60000 65536"/>
              <a:gd name="T9" fmla="*/ 0 w 43200"/>
              <a:gd name="T10" fmla="*/ 0 h 22481"/>
              <a:gd name="T11" fmla="*/ 43200 w 43200"/>
              <a:gd name="T12" fmla="*/ 22481 h 22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81" fill="none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481" stroke="0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Arc 221"/>
          <p:cNvSpPr>
            <a:spLocks noChangeAspect="1"/>
          </p:cNvSpPr>
          <p:nvPr/>
        </p:nvSpPr>
        <p:spPr bwMode="auto">
          <a:xfrm rot="10800000">
            <a:off x="6754641" y="793974"/>
            <a:ext cx="337511" cy="300478"/>
          </a:xfrm>
          <a:custGeom>
            <a:avLst/>
            <a:gdLst>
              <a:gd name="T0" fmla="*/ 0 w 43200"/>
              <a:gd name="T1" fmla="*/ 0 h 22481"/>
              <a:gd name="T2" fmla="*/ 0 w 43200"/>
              <a:gd name="T3" fmla="*/ 0 h 22481"/>
              <a:gd name="T4" fmla="*/ 0 w 43200"/>
              <a:gd name="T5" fmla="*/ 0 h 22481"/>
              <a:gd name="T6" fmla="*/ 0 60000 65536"/>
              <a:gd name="T7" fmla="*/ 0 60000 65536"/>
              <a:gd name="T8" fmla="*/ 0 60000 65536"/>
              <a:gd name="T9" fmla="*/ 0 w 43200"/>
              <a:gd name="T10" fmla="*/ 0 h 22481"/>
              <a:gd name="T11" fmla="*/ 43200 w 43200"/>
              <a:gd name="T12" fmla="*/ 22481 h 22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81" fill="none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481" stroke="0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6366507" y="2390775"/>
            <a:ext cx="30734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154834"/>
              </p:ext>
            </p:extLst>
          </p:nvPr>
        </p:nvGraphicFramePr>
        <p:xfrm>
          <a:off x="7396163" y="2620963"/>
          <a:ext cx="3190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70" name="Equation" r:id="rId14" imgW="190500" imgH="203200" progId="Equation.DSMT4">
                  <p:embed/>
                </p:oleObj>
              </mc:Choice>
              <mc:Fallback>
                <p:oleObj name="Equation" r:id="rId14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96163" y="2620963"/>
                        <a:ext cx="319087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87176"/>
              </p:ext>
            </p:extLst>
          </p:nvPr>
        </p:nvGraphicFramePr>
        <p:xfrm>
          <a:off x="8820468" y="1297645"/>
          <a:ext cx="2555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71" name="Equation" r:id="rId16" imgW="152400" imgH="152400" progId="Equation.DSMT4">
                  <p:embed/>
                </p:oleObj>
              </mc:Choice>
              <mc:Fallback>
                <p:oleObj name="Equation" r:id="rId16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820468" y="1297645"/>
                        <a:ext cx="255588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04419"/>
              </p:ext>
            </p:extLst>
          </p:nvPr>
        </p:nvGraphicFramePr>
        <p:xfrm>
          <a:off x="7253288" y="100011"/>
          <a:ext cx="574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72" name="Equation" r:id="rId18" imgW="342900" imgH="203200" progId="Equation.DSMT4">
                  <p:embed/>
                </p:oleObj>
              </mc:Choice>
              <mc:Fallback>
                <p:oleObj name="Equation" r:id="rId18" imgW="342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53288" y="100011"/>
                        <a:ext cx="5746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5956299" y="2470150"/>
            <a:ext cx="1246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pple Chancery"/>
                <a:cs typeface="Apple Chancery"/>
              </a:rPr>
              <a:t>switch opened after long time</a:t>
            </a:r>
            <a:endParaRPr lang="en-US" sz="14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10" name="Rectangle 9"/>
          <p:cNvSpPr txBox="1">
            <a:spLocks noChangeArrowheads="1"/>
          </p:cNvSpPr>
          <p:nvPr/>
        </p:nvSpPr>
        <p:spPr>
          <a:xfrm>
            <a:off x="408605" y="392736"/>
            <a:ext cx="5026995" cy="8420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f.) If current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has been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flowing for a long time, what happens </a:t>
            </a:r>
            <a:r>
              <a:rPr lang="en-US" sz="2000" dirty="0" smtClean="0">
                <a:latin typeface="Times New Roman"/>
                <a:cs typeface="Times New Roman"/>
              </a:rPr>
              <a:t>when you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open the switch?</a:t>
            </a:r>
            <a:endParaRPr lang="en-US" sz="1800" dirty="0">
              <a:solidFill>
                <a:srgbClr val="FF0000"/>
              </a:solidFill>
              <a:latin typeface="Apple Chancery"/>
              <a:ea typeface="ＭＳ Ｐゴシック" charset="0"/>
              <a:cs typeface="Apple Chancer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4114800"/>
            <a:ext cx="2247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g.) The switch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closed</a:t>
            </a:r>
            <a:r>
              <a:rPr lang="en-US" sz="2000" dirty="0" smtClean="0">
                <a:latin typeface="Times New Roman"/>
                <a:cs typeface="Times New Roman"/>
              </a:rPr>
              <a:t>, then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after a long time </a:t>
            </a:r>
            <a:r>
              <a:rPr lang="en-US" sz="2000" dirty="0" smtClean="0">
                <a:latin typeface="Times New Roman"/>
                <a:cs typeface="Times New Roman"/>
              </a:rPr>
              <a:t>it is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opened</a:t>
            </a:r>
            <a:r>
              <a:rPr lang="en-US" sz="2000" dirty="0" smtClean="0">
                <a:latin typeface="Times New Roman"/>
                <a:cs typeface="Times New Roman"/>
              </a:rPr>
              <a:t>.  What will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graph of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current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vs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time </a:t>
            </a:r>
            <a:r>
              <a:rPr lang="en-US" sz="2000" dirty="0" smtClean="0">
                <a:latin typeface="Times New Roman"/>
                <a:cs typeface="Times New Roman"/>
              </a:rPr>
              <a:t>look like for the system? 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47625" y="4763811"/>
            <a:ext cx="1856378" cy="0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067648" y="5312133"/>
            <a:ext cx="0" cy="991361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572737" y="5337497"/>
            <a:ext cx="455756" cy="0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586380" y="4983533"/>
            <a:ext cx="960928" cy="0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568360" y="4992861"/>
            <a:ext cx="0" cy="1317818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8" idx="0"/>
          </p:cNvCxnSpPr>
          <p:nvPr/>
        </p:nvCxnSpPr>
        <p:spPr>
          <a:xfrm flipH="1">
            <a:off x="5649942" y="4807373"/>
            <a:ext cx="721336" cy="1198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6901393" y="5790007"/>
            <a:ext cx="8748" cy="509457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6406482" y="5774567"/>
            <a:ext cx="455756" cy="0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6420125" y="6128531"/>
            <a:ext cx="960928" cy="0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402105" y="6128531"/>
            <a:ext cx="0" cy="193871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537533" y="4807374"/>
            <a:ext cx="2139368" cy="1533095"/>
          </a:xfrm>
          <a:custGeom>
            <a:avLst/>
            <a:gdLst>
              <a:gd name="connsiteX0" fmla="*/ 0 w 3378200"/>
              <a:gd name="connsiteY0" fmla="*/ 1943570 h 1943570"/>
              <a:gd name="connsiteX1" fmla="*/ 114300 w 3378200"/>
              <a:gd name="connsiteY1" fmla="*/ 1600670 h 1943570"/>
              <a:gd name="connsiteX2" fmla="*/ 368300 w 3378200"/>
              <a:gd name="connsiteY2" fmla="*/ 1143470 h 1943570"/>
              <a:gd name="connsiteX3" fmla="*/ 850900 w 3378200"/>
              <a:gd name="connsiteY3" fmla="*/ 673570 h 1943570"/>
              <a:gd name="connsiteX4" fmla="*/ 1422400 w 3378200"/>
              <a:gd name="connsiteY4" fmla="*/ 317970 h 1943570"/>
              <a:gd name="connsiteX5" fmla="*/ 2133600 w 3378200"/>
              <a:gd name="connsiteY5" fmla="*/ 102070 h 1943570"/>
              <a:gd name="connsiteX6" fmla="*/ 2971800 w 3378200"/>
              <a:gd name="connsiteY6" fmla="*/ 13170 h 1943570"/>
              <a:gd name="connsiteX7" fmla="*/ 3378200 w 3378200"/>
              <a:gd name="connsiteY7" fmla="*/ 470 h 194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8200" h="1943570">
                <a:moveTo>
                  <a:pt x="0" y="1943570"/>
                </a:moveTo>
                <a:cubicBezTo>
                  <a:pt x="26458" y="1838795"/>
                  <a:pt x="52917" y="1734020"/>
                  <a:pt x="114300" y="1600670"/>
                </a:cubicBezTo>
                <a:cubicBezTo>
                  <a:pt x="175683" y="1467320"/>
                  <a:pt x="245533" y="1297987"/>
                  <a:pt x="368300" y="1143470"/>
                </a:cubicBezTo>
                <a:cubicBezTo>
                  <a:pt x="491067" y="988953"/>
                  <a:pt x="675217" y="811153"/>
                  <a:pt x="850900" y="673570"/>
                </a:cubicBezTo>
                <a:cubicBezTo>
                  <a:pt x="1026583" y="535987"/>
                  <a:pt x="1208617" y="413220"/>
                  <a:pt x="1422400" y="317970"/>
                </a:cubicBezTo>
                <a:cubicBezTo>
                  <a:pt x="1636183" y="222720"/>
                  <a:pt x="1875367" y="152870"/>
                  <a:pt x="2133600" y="102070"/>
                </a:cubicBezTo>
                <a:cubicBezTo>
                  <a:pt x="2391833" y="51270"/>
                  <a:pt x="2764367" y="30103"/>
                  <a:pt x="2971800" y="13170"/>
                </a:cubicBezTo>
                <a:cubicBezTo>
                  <a:pt x="3179233" y="-3763"/>
                  <a:pt x="3378200" y="470"/>
                  <a:pt x="3378200" y="470"/>
                </a:cubicBezTo>
              </a:path>
            </a:pathLst>
          </a:cu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 rot="10800000" flipH="1">
            <a:off x="6371278" y="4807373"/>
            <a:ext cx="2139368" cy="1497316"/>
          </a:xfrm>
          <a:custGeom>
            <a:avLst/>
            <a:gdLst>
              <a:gd name="connsiteX0" fmla="*/ 0 w 3378200"/>
              <a:gd name="connsiteY0" fmla="*/ 1943570 h 1943570"/>
              <a:gd name="connsiteX1" fmla="*/ 114300 w 3378200"/>
              <a:gd name="connsiteY1" fmla="*/ 1600670 h 1943570"/>
              <a:gd name="connsiteX2" fmla="*/ 368300 w 3378200"/>
              <a:gd name="connsiteY2" fmla="*/ 1143470 h 1943570"/>
              <a:gd name="connsiteX3" fmla="*/ 850900 w 3378200"/>
              <a:gd name="connsiteY3" fmla="*/ 673570 h 1943570"/>
              <a:gd name="connsiteX4" fmla="*/ 1422400 w 3378200"/>
              <a:gd name="connsiteY4" fmla="*/ 317970 h 1943570"/>
              <a:gd name="connsiteX5" fmla="*/ 2133600 w 3378200"/>
              <a:gd name="connsiteY5" fmla="*/ 102070 h 1943570"/>
              <a:gd name="connsiteX6" fmla="*/ 2971800 w 3378200"/>
              <a:gd name="connsiteY6" fmla="*/ 13170 h 1943570"/>
              <a:gd name="connsiteX7" fmla="*/ 3378200 w 3378200"/>
              <a:gd name="connsiteY7" fmla="*/ 470 h 194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8200" h="1943570">
                <a:moveTo>
                  <a:pt x="0" y="1943570"/>
                </a:moveTo>
                <a:cubicBezTo>
                  <a:pt x="26458" y="1838795"/>
                  <a:pt x="52917" y="1734020"/>
                  <a:pt x="114300" y="1600670"/>
                </a:cubicBezTo>
                <a:cubicBezTo>
                  <a:pt x="175683" y="1467320"/>
                  <a:pt x="245533" y="1297987"/>
                  <a:pt x="368300" y="1143470"/>
                </a:cubicBezTo>
                <a:cubicBezTo>
                  <a:pt x="491067" y="988953"/>
                  <a:pt x="675217" y="811153"/>
                  <a:pt x="850900" y="673570"/>
                </a:cubicBezTo>
                <a:cubicBezTo>
                  <a:pt x="1026583" y="535987"/>
                  <a:pt x="1208617" y="413220"/>
                  <a:pt x="1422400" y="317970"/>
                </a:cubicBezTo>
                <a:cubicBezTo>
                  <a:pt x="1636183" y="222720"/>
                  <a:pt x="1875367" y="152870"/>
                  <a:pt x="2133600" y="102070"/>
                </a:cubicBezTo>
                <a:cubicBezTo>
                  <a:pt x="2391833" y="51270"/>
                  <a:pt x="2764367" y="30103"/>
                  <a:pt x="2971800" y="13170"/>
                </a:cubicBezTo>
                <a:cubicBezTo>
                  <a:pt x="3179233" y="-3763"/>
                  <a:pt x="3378200" y="470"/>
                  <a:pt x="3378200" y="470"/>
                </a:cubicBezTo>
              </a:path>
            </a:pathLst>
          </a:cu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6358865" y="4808570"/>
            <a:ext cx="1" cy="1502109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469327"/>
              </p:ext>
            </p:extLst>
          </p:nvPr>
        </p:nvGraphicFramePr>
        <p:xfrm>
          <a:off x="6827574" y="6587192"/>
          <a:ext cx="147638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73" name="Equation" r:id="rId20" imgW="114300" imgH="139700" progId="Equation.DSMT4">
                  <p:embed/>
                </p:oleObj>
              </mc:Choice>
              <mc:Fallback>
                <p:oleObj name="Equation" r:id="rId20" imgW="1143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27574" y="6587192"/>
                        <a:ext cx="147638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736209"/>
              </p:ext>
            </p:extLst>
          </p:nvPr>
        </p:nvGraphicFramePr>
        <p:xfrm>
          <a:off x="7233179" y="6485398"/>
          <a:ext cx="261937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74" name="Equation" r:id="rId21" imgW="203200" imgH="165100" progId="Equation.DSMT4">
                  <p:embed/>
                </p:oleObj>
              </mc:Choice>
              <mc:Fallback>
                <p:oleObj name="Equation" r:id="rId21" imgW="203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33179" y="6485398"/>
                        <a:ext cx="261937" cy="21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6358865" y="6434141"/>
            <a:ext cx="1037298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358865" y="6539974"/>
            <a:ext cx="542528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260828"/>
              </p:ext>
            </p:extLst>
          </p:nvPr>
        </p:nvGraphicFramePr>
        <p:xfrm>
          <a:off x="6936943" y="5642804"/>
          <a:ext cx="5603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75" name="Equation" r:id="rId22" imgW="431800" imgH="203200" progId="Equation.DSMT4">
                  <p:embed/>
                </p:oleObj>
              </mc:Choice>
              <mc:Fallback>
                <p:oleObj name="Equation" r:id="rId22" imgW="431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936943" y="5642804"/>
                        <a:ext cx="560387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556411"/>
              </p:ext>
            </p:extLst>
          </p:nvPr>
        </p:nvGraphicFramePr>
        <p:xfrm>
          <a:off x="7497330" y="5921769"/>
          <a:ext cx="5603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76" name="Equation" r:id="rId24" imgW="431800" imgH="203200" progId="Equation.DSMT4">
                  <p:embed/>
                </p:oleObj>
              </mc:Choice>
              <mc:Fallback>
                <p:oleObj name="Equation" r:id="rId24" imgW="431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97330" y="5921769"/>
                        <a:ext cx="560387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439486"/>
              </p:ext>
            </p:extLst>
          </p:nvPr>
        </p:nvGraphicFramePr>
        <p:xfrm>
          <a:off x="6705600" y="4856163"/>
          <a:ext cx="9064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77" name="Equation" r:id="rId26" imgW="698500" imgH="317500" progId="Equation.DSMT4">
                  <p:embed/>
                </p:oleObj>
              </mc:Choice>
              <mc:Fallback>
                <p:oleObj name="Equation" r:id="rId26" imgW="6985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705600" y="4856163"/>
                        <a:ext cx="90646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69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6" grpId="0"/>
      <p:bldP spid="4" grpId="0"/>
      <p:bldP spid="6" grpId="0" animBg="1"/>
      <p:bldP spid="11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7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50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 smtClean="0">
                <a:latin typeface="Times New Roman"/>
                <a:cs typeface="Times New Roman"/>
              </a:rPr>
              <a:t>75.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1000" y="428211"/>
            <a:ext cx="5494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Knowing the power rating </a:t>
            </a:r>
            <a:r>
              <a:rPr lang="en-US" sz="2000" dirty="0" smtClean="0">
                <a:latin typeface="Times New Roman"/>
                <a:cs typeface="Times New Roman"/>
              </a:rPr>
              <a:t>of an inductor, we can write: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378382" y="2316818"/>
            <a:ext cx="0" cy="5207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00632" y="2316818"/>
            <a:ext cx="0" cy="5207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715250" y="2465667"/>
            <a:ext cx="0" cy="23850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491733" y="2468842"/>
            <a:ext cx="0" cy="23850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66834" y="2582152"/>
            <a:ext cx="30734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667113" y="2310468"/>
            <a:ext cx="398782" cy="269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27786" y="989891"/>
            <a:ext cx="0" cy="159680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585131" y="1934779"/>
            <a:ext cx="1" cy="651914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715250" y="2582152"/>
            <a:ext cx="869882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547033" y="1009673"/>
            <a:ext cx="1" cy="42039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24"/>
          <p:cNvSpPr>
            <a:spLocks noChangeArrowheads="1"/>
          </p:cNvSpPr>
          <p:nvPr/>
        </p:nvSpPr>
        <p:spPr bwMode="auto">
          <a:xfrm>
            <a:off x="8394313" y="1430063"/>
            <a:ext cx="317821" cy="514796"/>
          </a:xfrm>
          <a:custGeom>
            <a:avLst/>
            <a:gdLst>
              <a:gd name="T0" fmla="*/ 215900 w 381000"/>
              <a:gd name="T1" fmla="*/ 0 h 876300"/>
              <a:gd name="T2" fmla="*/ 0 w 381000"/>
              <a:gd name="T3" fmla="*/ 165100 h 876300"/>
              <a:gd name="T4" fmla="*/ 381000 w 381000"/>
              <a:gd name="T5" fmla="*/ 368300 h 876300"/>
              <a:gd name="T6" fmla="*/ 12700 w 381000"/>
              <a:gd name="T7" fmla="*/ 546100 h 876300"/>
              <a:gd name="T8" fmla="*/ 368300 w 381000"/>
              <a:gd name="T9" fmla="*/ 736600 h 876300"/>
              <a:gd name="T10" fmla="*/ 203200 w 381000"/>
              <a:gd name="T11" fmla="*/ 876300 h 8763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1000"/>
              <a:gd name="T19" fmla="*/ 0 h 876300"/>
              <a:gd name="T20" fmla="*/ 381000 w 381000"/>
              <a:gd name="T21" fmla="*/ 876300 h 8763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00" h="876300">
                <a:moveTo>
                  <a:pt x="215900" y="0"/>
                </a:moveTo>
                <a:lnTo>
                  <a:pt x="0" y="165100"/>
                </a:lnTo>
                <a:lnTo>
                  <a:pt x="381000" y="368300"/>
                </a:lnTo>
                <a:lnTo>
                  <a:pt x="12700" y="546100"/>
                </a:lnTo>
                <a:lnTo>
                  <a:pt x="368300" y="736600"/>
                </a:lnTo>
                <a:lnTo>
                  <a:pt x="203200" y="87630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Arc 209"/>
          <p:cNvSpPr>
            <a:spLocks noChangeAspect="1"/>
          </p:cNvSpPr>
          <p:nvPr/>
        </p:nvSpPr>
        <p:spPr bwMode="auto">
          <a:xfrm rot="10800000" flipV="1">
            <a:off x="7610789" y="716458"/>
            <a:ext cx="110962" cy="288459"/>
          </a:xfrm>
          <a:custGeom>
            <a:avLst/>
            <a:gdLst>
              <a:gd name="T0" fmla="*/ 0 w 43180"/>
              <a:gd name="T1" fmla="*/ 0 h 21600"/>
              <a:gd name="T2" fmla="*/ 0 w 43180"/>
              <a:gd name="T3" fmla="*/ 0 h 21600"/>
              <a:gd name="T4" fmla="*/ 0 w 43180"/>
              <a:gd name="T5" fmla="*/ 0 h 21600"/>
              <a:gd name="T6" fmla="*/ 0 60000 65536"/>
              <a:gd name="T7" fmla="*/ 0 60000 65536"/>
              <a:gd name="T8" fmla="*/ 0 60000 65536"/>
              <a:gd name="T9" fmla="*/ 0 w 43180"/>
              <a:gd name="T10" fmla="*/ 0 h 21600"/>
              <a:gd name="T11" fmla="*/ 43180 w 431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0" h="21600" fill="none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</a:path>
              <a:path w="43180" h="21600" stroke="0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  <a:lnTo>
                  <a:pt x="2158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rc 210"/>
          <p:cNvSpPr>
            <a:spLocks noChangeAspect="1"/>
          </p:cNvSpPr>
          <p:nvPr/>
        </p:nvSpPr>
        <p:spPr bwMode="auto">
          <a:xfrm rot="10800000" flipV="1">
            <a:off x="7388864" y="716458"/>
            <a:ext cx="110962" cy="288459"/>
          </a:xfrm>
          <a:custGeom>
            <a:avLst/>
            <a:gdLst>
              <a:gd name="T0" fmla="*/ 0 w 43180"/>
              <a:gd name="T1" fmla="*/ 0 h 21600"/>
              <a:gd name="T2" fmla="*/ 0 w 43180"/>
              <a:gd name="T3" fmla="*/ 0 h 21600"/>
              <a:gd name="T4" fmla="*/ 0 w 43180"/>
              <a:gd name="T5" fmla="*/ 0 h 21600"/>
              <a:gd name="T6" fmla="*/ 0 60000 65536"/>
              <a:gd name="T7" fmla="*/ 0 60000 65536"/>
              <a:gd name="T8" fmla="*/ 0 60000 65536"/>
              <a:gd name="T9" fmla="*/ 0 w 43180"/>
              <a:gd name="T10" fmla="*/ 0 h 21600"/>
              <a:gd name="T11" fmla="*/ 43180 w 431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0" h="21600" fill="none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</a:path>
              <a:path w="43180" h="21600" stroke="0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  <a:lnTo>
                  <a:pt x="2158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rc 211"/>
          <p:cNvSpPr>
            <a:spLocks noChangeAspect="1"/>
          </p:cNvSpPr>
          <p:nvPr/>
        </p:nvSpPr>
        <p:spPr bwMode="auto">
          <a:xfrm rot="10800000" flipV="1">
            <a:off x="7164627" y="713453"/>
            <a:ext cx="115586" cy="288459"/>
          </a:xfrm>
          <a:custGeom>
            <a:avLst/>
            <a:gdLst>
              <a:gd name="T0" fmla="*/ 0 w 43180"/>
              <a:gd name="T1" fmla="*/ 0 h 21600"/>
              <a:gd name="T2" fmla="*/ 0 w 43180"/>
              <a:gd name="T3" fmla="*/ 0 h 21600"/>
              <a:gd name="T4" fmla="*/ 0 w 43180"/>
              <a:gd name="T5" fmla="*/ 0 h 21600"/>
              <a:gd name="T6" fmla="*/ 0 60000 65536"/>
              <a:gd name="T7" fmla="*/ 0 60000 65536"/>
              <a:gd name="T8" fmla="*/ 0 60000 65536"/>
              <a:gd name="T9" fmla="*/ 0 w 43180"/>
              <a:gd name="T10" fmla="*/ 0 h 21600"/>
              <a:gd name="T11" fmla="*/ 43180 w 431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0" h="21600" fill="none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</a:path>
              <a:path w="43180" h="21600" stroke="0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  <a:lnTo>
                  <a:pt x="2158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rc 212"/>
          <p:cNvSpPr>
            <a:spLocks noChangeAspect="1"/>
          </p:cNvSpPr>
          <p:nvPr/>
        </p:nvSpPr>
        <p:spPr bwMode="auto">
          <a:xfrm rot="10800000" flipV="1">
            <a:off x="7832713" y="716458"/>
            <a:ext cx="110962" cy="288459"/>
          </a:xfrm>
          <a:custGeom>
            <a:avLst/>
            <a:gdLst>
              <a:gd name="T0" fmla="*/ 0 w 43180"/>
              <a:gd name="T1" fmla="*/ 0 h 21600"/>
              <a:gd name="T2" fmla="*/ 0 w 43180"/>
              <a:gd name="T3" fmla="*/ 0 h 21600"/>
              <a:gd name="T4" fmla="*/ 0 w 43180"/>
              <a:gd name="T5" fmla="*/ 0 h 21600"/>
              <a:gd name="T6" fmla="*/ 0 60000 65536"/>
              <a:gd name="T7" fmla="*/ 0 60000 65536"/>
              <a:gd name="T8" fmla="*/ 0 60000 65536"/>
              <a:gd name="T9" fmla="*/ 0 w 43180"/>
              <a:gd name="T10" fmla="*/ 0 h 21600"/>
              <a:gd name="T11" fmla="*/ 43180 w 431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0" h="21600" fill="none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</a:path>
              <a:path w="43180" h="21600" stroke="0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  <a:lnTo>
                  <a:pt x="2158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13"/>
          <p:cNvSpPr>
            <a:spLocks noChangeAspect="1" noChangeShapeType="1"/>
          </p:cNvSpPr>
          <p:nvPr/>
        </p:nvSpPr>
        <p:spPr bwMode="auto">
          <a:xfrm rot="10800000" flipH="1">
            <a:off x="8163289" y="1001911"/>
            <a:ext cx="38374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14"/>
          <p:cNvSpPr>
            <a:spLocks noChangeAspect="1" noChangeShapeType="1"/>
          </p:cNvSpPr>
          <p:nvPr/>
        </p:nvSpPr>
        <p:spPr bwMode="auto">
          <a:xfrm rot="10800000" flipH="1">
            <a:off x="6327786" y="1001911"/>
            <a:ext cx="392992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Arc 215"/>
          <p:cNvSpPr>
            <a:spLocks noChangeAspect="1"/>
          </p:cNvSpPr>
          <p:nvPr/>
        </p:nvSpPr>
        <p:spPr bwMode="auto">
          <a:xfrm rot="10800000">
            <a:off x="7610789" y="992897"/>
            <a:ext cx="332887" cy="300478"/>
          </a:xfrm>
          <a:custGeom>
            <a:avLst/>
            <a:gdLst>
              <a:gd name="T0" fmla="*/ 0 w 43200"/>
              <a:gd name="T1" fmla="*/ 0 h 22481"/>
              <a:gd name="T2" fmla="*/ 0 w 43200"/>
              <a:gd name="T3" fmla="*/ 0 h 22481"/>
              <a:gd name="T4" fmla="*/ 0 w 43200"/>
              <a:gd name="T5" fmla="*/ 0 h 22481"/>
              <a:gd name="T6" fmla="*/ 0 60000 65536"/>
              <a:gd name="T7" fmla="*/ 0 60000 65536"/>
              <a:gd name="T8" fmla="*/ 0 60000 65536"/>
              <a:gd name="T9" fmla="*/ 0 w 43200"/>
              <a:gd name="T10" fmla="*/ 0 h 22481"/>
              <a:gd name="T11" fmla="*/ 43200 w 43200"/>
              <a:gd name="T12" fmla="*/ 22481 h 22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81" fill="none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481" stroke="0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rc 216"/>
          <p:cNvSpPr>
            <a:spLocks noChangeAspect="1"/>
          </p:cNvSpPr>
          <p:nvPr/>
        </p:nvSpPr>
        <p:spPr bwMode="auto">
          <a:xfrm rot="10800000">
            <a:off x="7388864" y="992897"/>
            <a:ext cx="332887" cy="300478"/>
          </a:xfrm>
          <a:custGeom>
            <a:avLst/>
            <a:gdLst>
              <a:gd name="T0" fmla="*/ 0 w 43200"/>
              <a:gd name="T1" fmla="*/ 0 h 22481"/>
              <a:gd name="T2" fmla="*/ 0 w 43200"/>
              <a:gd name="T3" fmla="*/ 0 h 22481"/>
              <a:gd name="T4" fmla="*/ 0 w 43200"/>
              <a:gd name="T5" fmla="*/ 0 h 22481"/>
              <a:gd name="T6" fmla="*/ 0 60000 65536"/>
              <a:gd name="T7" fmla="*/ 0 60000 65536"/>
              <a:gd name="T8" fmla="*/ 0 60000 65536"/>
              <a:gd name="T9" fmla="*/ 0 w 43200"/>
              <a:gd name="T10" fmla="*/ 0 h 22481"/>
              <a:gd name="T11" fmla="*/ 43200 w 43200"/>
              <a:gd name="T12" fmla="*/ 22481 h 22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81" fill="none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481" stroke="0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Arc 217"/>
          <p:cNvSpPr>
            <a:spLocks noChangeAspect="1"/>
          </p:cNvSpPr>
          <p:nvPr/>
        </p:nvSpPr>
        <p:spPr bwMode="auto">
          <a:xfrm rot="10800000" flipV="1">
            <a:off x="6945014" y="716458"/>
            <a:ext cx="110962" cy="288459"/>
          </a:xfrm>
          <a:custGeom>
            <a:avLst/>
            <a:gdLst>
              <a:gd name="T0" fmla="*/ 0 w 43180"/>
              <a:gd name="T1" fmla="*/ 0 h 21600"/>
              <a:gd name="T2" fmla="*/ 0 w 43180"/>
              <a:gd name="T3" fmla="*/ 0 h 21600"/>
              <a:gd name="T4" fmla="*/ 0 w 43180"/>
              <a:gd name="T5" fmla="*/ 0 h 21600"/>
              <a:gd name="T6" fmla="*/ 0 60000 65536"/>
              <a:gd name="T7" fmla="*/ 0 60000 65536"/>
              <a:gd name="T8" fmla="*/ 0 60000 65536"/>
              <a:gd name="T9" fmla="*/ 0 w 43180"/>
              <a:gd name="T10" fmla="*/ 0 h 21600"/>
              <a:gd name="T11" fmla="*/ 43180 w 431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0" h="21600" fill="none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</a:path>
              <a:path w="43180" h="21600" stroke="0" extrusionOk="0">
                <a:moveTo>
                  <a:pt x="0" y="20662"/>
                </a:moveTo>
                <a:cubicBezTo>
                  <a:pt x="502" y="9108"/>
                  <a:pt x="10015" y="-1"/>
                  <a:pt x="21580" y="-1"/>
                </a:cubicBezTo>
                <a:cubicBezTo>
                  <a:pt x="33509" y="-1"/>
                  <a:pt x="43180" y="9670"/>
                  <a:pt x="43180" y="21600"/>
                </a:cubicBezTo>
                <a:lnTo>
                  <a:pt x="2158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Arc 218"/>
          <p:cNvSpPr>
            <a:spLocks noChangeAspect="1"/>
          </p:cNvSpPr>
          <p:nvPr/>
        </p:nvSpPr>
        <p:spPr bwMode="auto">
          <a:xfrm rot="10800000">
            <a:off x="7166939" y="992897"/>
            <a:ext cx="332887" cy="300478"/>
          </a:xfrm>
          <a:custGeom>
            <a:avLst/>
            <a:gdLst>
              <a:gd name="T0" fmla="*/ 0 w 43200"/>
              <a:gd name="T1" fmla="*/ 0 h 22481"/>
              <a:gd name="T2" fmla="*/ 0 w 43200"/>
              <a:gd name="T3" fmla="*/ 0 h 22481"/>
              <a:gd name="T4" fmla="*/ 0 w 43200"/>
              <a:gd name="T5" fmla="*/ 0 h 22481"/>
              <a:gd name="T6" fmla="*/ 0 60000 65536"/>
              <a:gd name="T7" fmla="*/ 0 60000 65536"/>
              <a:gd name="T8" fmla="*/ 0 60000 65536"/>
              <a:gd name="T9" fmla="*/ 0 w 43200"/>
              <a:gd name="T10" fmla="*/ 0 h 22481"/>
              <a:gd name="T11" fmla="*/ 43200 w 43200"/>
              <a:gd name="T12" fmla="*/ 22481 h 22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81" fill="none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481" stroke="0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rc 219"/>
          <p:cNvSpPr>
            <a:spLocks noChangeAspect="1"/>
          </p:cNvSpPr>
          <p:nvPr/>
        </p:nvSpPr>
        <p:spPr bwMode="auto">
          <a:xfrm rot="10800000">
            <a:off x="6945014" y="992897"/>
            <a:ext cx="332887" cy="300478"/>
          </a:xfrm>
          <a:custGeom>
            <a:avLst/>
            <a:gdLst>
              <a:gd name="T0" fmla="*/ 0 w 43200"/>
              <a:gd name="T1" fmla="*/ 0 h 22481"/>
              <a:gd name="T2" fmla="*/ 0 w 43200"/>
              <a:gd name="T3" fmla="*/ 0 h 22481"/>
              <a:gd name="T4" fmla="*/ 0 w 43200"/>
              <a:gd name="T5" fmla="*/ 0 h 22481"/>
              <a:gd name="T6" fmla="*/ 0 60000 65536"/>
              <a:gd name="T7" fmla="*/ 0 60000 65536"/>
              <a:gd name="T8" fmla="*/ 0 60000 65536"/>
              <a:gd name="T9" fmla="*/ 0 w 43200"/>
              <a:gd name="T10" fmla="*/ 0 h 22481"/>
              <a:gd name="T11" fmla="*/ 43200 w 43200"/>
              <a:gd name="T12" fmla="*/ 22481 h 22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81" fill="none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481" stroke="0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Arc 220"/>
          <p:cNvSpPr>
            <a:spLocks noChangeAspect="1"/>
          </p:cNvSpPr>
          <p:nvPr/>
        </p:nvSpPr>
        <p:spPr bwMode="auto">
          <a:xfrm rot="10800000">
            <a:off x="7825778" y="989892"/>
            <a:ext cx="337511" cy="300478"/>
          </a:xfrm>
          <a:custGeom>
            <a:avLst/>
            <a:gdLst>
              <a:gd name="T0" fmla="*/ 0 w 43200"/>
              <a:gd name="T1" fmla="*/ 0 h 22481"/>
              <a:gd name="T2" fmla="*/ 0 w 43200"/>
              <a:gd name="T3" fmla="*/ 0 h 22481"/>
              <a:gd name="T4" fmla="*/ 0 w 43200"/>
              <a:gd name="T5" fmla="*/ 0 h 22481"/>
              <a:gd name="T6" fmla="*/ 0 60000 65536"/>
              <a:gd name="T7" fmla="*/ 0 60000 65536"/>
              <a:gd name="T8" fmla="*/ 0 60000 65536"/>
              <a:gd name="T9" fmla="*/ 0 w 43200"/>
              <a:gd name="T10" fmla="*/ 0 h 22481"/>
              <a:gd name="T11" fmla="*/ 43200 w 43200"/>
              <a:gd name="T12" fmla="*/ 22481 h 22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81" fill="none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481" stroke="0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rc 221"/>
          <p:cNvSpPr>
            <a:spLocks noChangeAspect="1"/>
          </p:cNvSpPr>
          <p:nvPr/>
        </p:nvSpPr>
        <p:spPr bwMode="auto">
          <a:xfrm rot="10800000">
            <a:off x="6716154" y="989892"/>
            <a:ext cx="337511" cy="300478"/>
          </a:xfrm>
          <a:custGeom>
            <a:avLst/>
            <a:gdLst>
              <a:gd name="T0" fmla="*/ 0 w 43200"/>
              <a:gd name="T1" fmla="*/ 0 h 22481"/>
              <a:gd name="T2" fmla="*/ 0 w 43200"/>
              <a:gd name="T3" fmla="*/ 0 h 22481"/>
              <a:gd name="T4" fmla="*/ 0 w 43200"/>
              <a:gd name="T5" fmla="*/ 0 h 22481"/>
              <a:gd name="T6" fmla="*/ 0 60000 65536"/>
              <a:gd name="T7" fmla="*/ 0 60000 65536"/>
              <a:gd name="T8" fmla="*/ 0 60000 65536"/>
              <a:gd name="T9" fmla="*/ 0 w 43200"/>
              <a:gd name="T10" fmla="*/ 0 h 22481"/>
              <a:gd name="T11" fmla="*/ 43200 w 43200"/>
              <a:gd name="T12" fmla="*/ 22481 h 22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81" fill="none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481" stroke="0" extrusionOk="0">
                <a:moveTo>
                  <a:pt x="17" y="22481"/>
                </a:moveTo>
                <a:cubicBezTo>
                  <a:pt x="5" y="22187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6328020" y="2586693"/>
            <a:ext cx="30734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603143" y="2554943"/>
            <a:ext cx="462752" cy="3175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575671"/>
              </p:ext>
            </p:extLst>
          </p:nvPr>
        </p:nvGraphicFramePr>
        <p:xfrm>
          <a:off x="7357676" y="2816881"/>
          <a:ext cx="3190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519" name="Equation" r:id="rId4" imgW="190500" imgH="203200" progId="Equation.DSMT4">
                  <p:embed/>
                </p:oleObj>
              </mc:Choice>
              <mc:Fallback>
                <p:oleObj name="Equation" r:id="rId4" imgW="190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57676" y="2816881"/>
                        <a:ext cx="319087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942858"/>
              </p:ext>
            </p:extLst>
          </p:nvPr>
        </p:nvGraphicFramePr>
        <p:xfrm>
          <a:off x="8781981" y="1493563"/>
          <a:ext cx="2555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520" name="Equation" r:id="rId6" imgW="152400" imgH="152400" progId="Equation.DSMT4">
                  <p:embed/>
                </p:oleObj>
              </mc:Choice>
              <mc:Fallback>
                <p:oleObj name="Equation" r:id="rId6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81981" y="1493563"/>
                        <a:ext cx="255588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634721"/>
              </p:ext>
            </p:extLst>
          </p:nvPr>
        </p:nvGraphicFramePr>
        <p:xfrm>
          <a:off x="7214801" y="295929"/>
          <a:ext cx="574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521" name="Equation" r:id="rId8" imgW="342900" imgH="203200" progId="Equation.DSMT4">
                  <p:embed/>
                </p:oleObj>
              </mc:Choice>
              <mc:Fallback>
                <p:oleObj name="Equation" r:id="rId8" imgW="342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14801" y="295929"/>
                        <a:ext cx="5746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6503689" y="1747563"/>
            <a:ext cx="1246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pple Chancery"/>
                <a:cs typeface="Apple Chancery"/>
              </a:rPr>
              <a:t>switch thrown at t = 0</a:t>
            </a:r>
            <a:endParaRPr lang="en-US" sz="14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800898"/>
              </p:ext>
            </p:extLst>
          </p:nvPr>
        </p:nvGraphicFramePr>
        <p:xfrm>
          <a:off x="1666875" y="1160982"/>
          <a:ext cx="2027238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522" name="Equation" r:id="rId10" imgW="1206500" imgH="698500" progId="Equation.DSMT4">
                  <p:embed/>
                </p:oleObj>
              </mc:Choice>
              <mc:Fallback>
                <p:oleObj name="Equation" r:id="rId10" imgW="1206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66875" y="1160982"/>
                        <a:ext cx="2027238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833448" y="2468842"/>
            <a:ext cx="4868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Note: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negative sign </a:t>
            </a:r>
            <a:r>
              <a:rPr lang="en-US" sz="2000" dirty="0" smtClean="0">
                <a:latin typeface="Times New Roman"/>
                <a:cs typeface="Times New Roman"/>
              </a:rPr>
              <a:t>in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second line </a:t>
            </a:r>
            <a:r>
              <a:rPr lang="en-US" sz="2000" dirty="0" smtClean="0">
                <a:latin typeface="Times New Roman"/>
                <a:cs typeface="Times New Roman"/>
              </a:rPr>
              <a:t>is due to the fact that the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power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stored </a:t>
            </a:r>
            <a:r>
              <a:rPr lang="en-US" sz="2000" dirty="0" smtClean="0">
                <a:latin typeface="Times New Roman"/>
                <a:cs typeface="Times New Roman"/>
              </a:rPr>
              <a:t>in </a:t>
            </a:r>
            <a:r>
              <a:rPr lang="en-US" sz="2000" dirty="0">
                <a:latin typeface="Times New Roman"/>
                <a:cs typeface="Times New Roman"/>
              </a:rPr>
              <a:t>an </a:t>
            </a:r>
            <a:r>
              <a:rPr lang="en-US" sz="2000" dirty="0" smtClean="0">
                <a:latin typeface="Times New Roman"/>
                <a:cs typeface="Times New Roman"/>
              </a:rPr>
              <a:t>inductor (</a:t>
            </a:r>
            <a:r>
              <a:rPr lang="en-US" sz="2000" dirty="0">
                <a:latin typeface="Times New Roman"/>
                <a:cs typeface="Times New Roman"/>
              </a:rPr>
              <a:t>versus the power </a:t>
            </a:r>
            <a:r>
              <a:rPr lang="en-US" sz="2000" i="1" dirty="0">
                <a:latin typeface="Times New Roman"/>
                <a:cs typeface="Times New Roman"/>
              </a:rPr>
              <a:t>dissipated </a:t>
            </a:r>
            <a:r>
              <a:rPr lang="en-US" sz="2000" dirty="0">
                <a:latin typeface="Times New Roman"/>
                <a:cs typeface="Times New Roman"/>
              </a:rPr>
              <a:t>by an inductor)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will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(using Faraday’s Law)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be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85634"/>
              </p:ext>
            </p:extLst>
          </p:nvPr>
        </p:nvGraphicFramePr>
        <p:xfrm>
          <a:off x="5504265" y="3243782"/>
          <a:ext cx="14732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523" name="Equation" r:id="rId12" imgW="876300" imgH="431800" progId="Equation.DSMT4">
                  <p:embed/>
                </p:oleObj>
              </mc:Choice>
              <mc:Fallback>
                <p:oleObj name="Equation" r:id="rId12" imgW="876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04265" y="3243782"/>
                        <a:ext cx="1473200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202193"/>
              </p:ext>
            </p:extLst>
          </p:nvPr>
        </p:nvGraphicFramePr>
        <p:xfrm>
          <a:off x="2118519" y="4148138"/>
          <a:ext cx="238918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524" name="Equation" r:id="rId14" imgW="1422400" imgH="1384300" progId="Equation.DSMT4">
                  <p:embed/>
                </p:oleObj>
              </mc:Choice>
              <mc:Fallback>
                <p:oleObj name="Equation" r:id="rId14" imgW="1422400" imgH="138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519" y="4148138"/>
                        <a:ext cx="2389187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381000" y="4123396"/>
            <a:ext cx="161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Continuing: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309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5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37251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8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r>
              <a:rPr lang="en-US" sz="11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121" y="1150433"/>
            <a:ext cx="390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For a spring: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34833" y="21943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pple Chancery"/>
                <a:cs typeface="Apple Chancery"/>
              </a:rPr>
              <a:t>Summary of Relationships</a:t>
            </a:r>
          </a:p>
        </p:txBody>
      </p:sp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546015"/>
              </p:ext>
            </p:extLst>
          </p:nvPr>
        </p:nvGraphicFramePr>
        <p:xfrm>
          <a:off x="817563" y="2302382"/>
          <a:ext cx="17478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544" name="Equation" r:id="rId4" imgW="1054100" imgH="444500" progId="Equation.DSMT4">
                  <p:embed/>
                </p:oleObj>
              </mc:Choice>
              <mc:Fallback>
                <p:oleObj name="Equation" r:id="rId4" imgW="1054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2302382"/>
                        <a:ext cx="174783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216401" y="2441050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haracteristic equation for simple harmonic motion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55996" y="3965020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otal mechanical energy in system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43344"/>
              </p:ext>
            </p:extLst>
          </p:nvPr>
        </p:nvGraphicFramePr>
        <p:xfrm>
          <a:off x="830263" y="2940050"/>
          <a:ext cx="11985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545" name="Equation" r:id="rId6" imgW="723900" imgH="482600" progId="Equation.DSMT4">
                  <p:embed/>
                </p:oleObj>
              </mc:Choice>
              <mc:Fallback>
                <p:oleObj name="Equation" r:id="rId6" imgW="723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2940050"/>
                        <a:ext cx="119856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255996" y="3173413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ngular frequency from characteristic equation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744886"/>
              </p:ext>
            </p:extLst>
          </p:nvPr>
        </p:nvGraphicFramePr>
        <p:xfrm>
          <a:off x="830263" y="3833813"/>
          <a:ext cx="12827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546" name="Equation" r:id="rId8" imgW="774700" imgH="393700" progId="Equation.DSMT4">
                  <p:embed/>
                </p:oleObj>
              </mc:Choice>
              <mc:Fallback>
                <p:oleObj name="Equation" r:id="rId8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3833813"/>
                        <a:ext cx="12827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7523" y="4728870"/>
            <a:ext cx="8397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pple Chancery"/>
                <a:cs typeface="Apple Chancery"/>
              </a:rPr>
              <a:t>The period and frequency of oscillation </a:t>
            </a:r>
            <a:r>
              <a:rPr lang="en-US" sz="2000" dirty="0" smtClean="0">
                <a:latin typeface="Times New Roman"/>
                <a:cs typeface="Times New Roman"/>
              </a:rPr>
              <a:t>for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spring</a:t>
            </a:r>
            <a:r>
              <a:rPr lang="en-US" sz="2000" dirty="0" smtClean="0">
                <a:latin typeface="Times New Roman"/>
                <a:cs typeface="Times New Roman"/>
              </a:rPr>
              <a:t> is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constant </a:t>
            </a:r>
            <a:r>
              <a:rPr lang="en-US" sz="2000" dirty="0" smtClean="0">
                <a:latin typeface="Times New Roman"/>
                <a:cs typeface="Times New Roman"/>
              </a:rPr>
              <a:t>no matter what the spring’s amplitude.  How so? 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larger displacement </a:t>
            </a:r>
            <a:r>
              <a:rPr lang="en-US" sz="2000" dirty="0" smtClean="0">
                <a:latin typeface="Times New Roman"/>
                <a:cs typeface="Times New Roman"/>
              </a:rPr>
              <a:t>will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require more distance traveled </a:t>
            </a:r>
            <a:r>
              <a:rPr lang="en-US" sz="2000" dirty="0" smtClean="0">
                <a:latin typeface="Times New Roman"/>
                <a:cs typeface="Times New Roman"/>
              </a:rPr>
              <a:t>to execute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single cycle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but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because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force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function of displacement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smtClean="0">
                <a:latin typeface="Times New Roman"/>
                <a:cs typeface="Times New Roman"/>
              </a:rPr>
              <a:t>it will also generate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larger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maximum force</a:t>
            </a:r>
            <a:r>
              <a:rPr lang="en-US" sz="2000" dirty="0" smtClean="0">
                <a:latin typeface="Times New Roman"/>
                <a:cs typeface="Times New Roman"/>
              </a:rPr>
              <a:t>, so the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period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will stay the same </a:t>
            </a:r>
            <a:r>
              <a:rPr lang="en-US" sz="2000" dirty="0" smtClean="0">
                <a:latin typeface="Times New Roman"/>
                <a:cs typeface="Times New Roman"/>
              </a:rPr>
              <a:t>no matter what!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5996" y="1780650"/>
            <a:ext cx="489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or idea spring, Hooke’s Law</a:t>
            </a:r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30526"/>
              </p:ext>
            </p:extLst>
          </p:nvPr>
        </p:nvGraphicFramePr>
        <p:xfrm>
          <a:off x="817563" y="1780650"/>
          <a:ext cx="11160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547" name="Equation" r:id="rId10" imgW="673100" imgH="266700" progId="Equation.DSMT4">
                  <p:embed/>
                </p:oleObj>
              </mc:Choice>
              <mc:Fallback>
                <p:oleObj name="Equation" r:id="rId10" imgW="673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1780650"/>
                        <a:ext cx="11160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9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8" grpId="0"/>
      <p:bldP spid="61" grpId="0"/>
      <p:bldP spid="24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121184</TotalTime>
  <Words>7610</Words>
  <Application>Microsoft Macintosh PowerPoint</Application>
  <PresentationFormat>On-screen Show (4:3)</PresentationFormat>
  <Paragraphs>600</Paragraphs>
  <Slides>83</Slides>
  <Notes>73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16 - Faraday’s Ice Pail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5: Derive an expression for the capacitance-per-unit-length of a coaxial cable of inside radius a and outside radius b.  </vt:lpstr>
      <vt:lpstr>PowerPoint Presentation</vt:lpstr>
      <vt:lpstr>PowerPoint Presentation</vt:lpstr>
      <vt:lpstr>PowerPoint Presentation</vt:lpstr>
      <vt:lpstr>Example 3: Current passes through a resistor?  During some period of time, assume q’s worth of charge passes through the resistor.  How much work is done on that charge?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Polytechnic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Craig Fletcher</cp:lastModifiedBy>
  <cp:revision>2362</cp:revision>
  <cp:lastPrinted>2018-01-24T03:22:15Z</cp:lastPrinted>
  <dcterms:created xsi:type="dcterms:W3CDTF">2017-08-16T17:34:12Z</dcterms:created>
  <dcterms:modified xsi:type="dcterms:W3CDTF">2019-03-21T16:34:18Z</dcterms:modified>
</cp:coreProperties>
</file>